
<file path=[Content_Types].xml><?xml version="1.0" encoding="utf-8"?>
<Types xmlns="http://schemas.openxmlformats.org/package/2006/content-types">
  <Override PartName="/ppt/slideLayouts/slideLayout18.xml" ContentType="application/vnd.openxmlformats-officedocument.presentationml.slideLayout+xml"/>
  <Override PartName="/ppt/slideLayouts/slideLayout1.xml" ContentType="application/vnd.openxmlformats-officedocument.presentationml.slideLayout+xml"/>
  <Default Extension="png" ContentType="image/png"/>
  <Default Extension="rels" ContentType="application/vnd.openxmlformats-package.relationships+xml"/>
  <Override PartName="/ppt/slides/slide11.xml" ContentType="application/vnd.openxmlformats-officedocument.presentationml.slide+xml"/>
  <Default Extension="xml" ContentType="application/xml"/>
  <Override PartName="/ppt/slides/slide9.xml" ContentType="application/vnd.openxmlformats-officedocument.presentationml.slide+xml"/>
  <Override PartName="/ppt/slideLayouts/slideLayout16.xml" ContentType="application/vnd.openxmlformats-officedocument.presentationml.slideLayout+xml"/>
  <Default Extension="jpeg" ContentType="image/jpeg"/>
  <Override PartName="/ppt/tableStyles.xml" ContentType="application/vnd.openxmlformats-officedocument.presentationml.tableStyles+xml"/>
  <Override PartName="/ppt/slideLayouts/slideLayout8.xml" ContentType="application/vnd.openxmlformats-officedocument.presentationml.slideLayout+xml"/>
  <Override PartName="/ppt/slides/slide7.xml" ContentType="application/vnd.openxmlformats-officedocument.presentationml.slide+xml"/>
  <Override PartName="/ppt/slideLayouts/slideLayout14.xml" ContentType="application/vnd.openxmlformats-officedocument.presentationml.slideLayout+xml"/>
  <Override PartName="/ppt/slideLayouts/slideLayout6.xml" ContentType="application/vnd.openxmlformats-officedocument.presentationml.slideLayout+xml"/>
  <Override PartName="/ppt/slides/slide5.xml" ContentType="application/vnd.openxmlformats-officedocument.presentationml.slide+xml"/>
  <Override PartName="/ppt/slideLayouts/slideLayout12.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s/slide3.xml" ContentType="application/vnd.openxmlformats-officedocument.presentationml.slide+xml"/>
  <Override PartName="/ppt/slideLayouts/slideLayout10.xml" ContentType="application/vnd.openxmlformats-officedocument.presentationml.slideLayout+xml"/>
  <Override PartName="/ppt/slides/slide14.xml" ContentType="application/vnd.openxmlformats-officedocument.presentationml.slide+xml"/>
  <Override PartName="/docProps/core.xml" ContentType="application/vnd.openxmlformats-package.core-properties+xml"/>
  <Override PartName="/docProps/app.xml" ContentType="application/vnd.openxmlformats-officedocument.extended-properties+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s/slide1.xml" ContentType="application/vnd.openxmlformats-officedocument.presentationml.slide+xml"/>
  <Override PartName="/ppt/slides/slide12.xml" ContentType="application/vnd.openxmlformats-officedocument.presentationml.slide+xml"/>
  <Default Extension="bin" ContentType="application/vnd.openxmlformats-officedocument.presentationml.printerSettings"/>
  <Override PartName="/ppt/slideLayouts/slideLayout17.xml" ContentType="application/vnd.openxmlformats-officedocument.presentationml.slideLayout+xml"/>
  <Override PartName="/ppt/slides/slide10.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8.xml" ContentType="application/vnd.openxmlformats-officedocument.presentationml.slide+xml"/>
  <Override PartName="/ppt/presentation.xml" ContentType="application/vnd.openxmlformats-officedocument.presentationml.presentation.main+xml"/>
  <Override PartName="/ppt/slideLayouts/slideLayout15.xml" ContentType="application/vnd.openxmlformats-officedocument.presentationml.slideLayout+xml"/>
  <Override PartName="/ppt/slideLayouts/slideLayout7.xml" ContentType="application/vnd.openxmlformats-officedocument.presentationml.slideLayout+xml"/>
  <Override PartName="/ppt/slides/slide6.xml" ContentType="application/vnd.openxmlformats-officedocument.presentationml.slide+xml"/>
  <Override PartName="/ppt/slideLayouts/slideLayout13.xml" ContentType="application/vnd.openxmlformats-officedocument.presentationml.slideLayout+xml"/>
  <Override PartName="/ppt/slideLayouts/slideLayout5.xml" ContentType="application/vnd.openxmlformats-officedocument.presentationml.slideLayout+xml"/>
  <Override PartName="/ppt/slides/slide4.xml" ContentType="application/vnd.openxmlformats-officedocument.presentationml.slide+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slideLayouts/slideLayout3.xml" ContentType="application/vnd.openxmlformats-officedocument.presentationml.slideLayout+xml"/>
  <Override PartName="/ppt/slides/slide2.xml" ContentType="application/vnd.openxmlformats-officedocument.presentationml.slide+xml"/>
  <Override PartName="/ppt/slides/slide13.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sldIdLst>
    <p:sldId id="256" r:id="rId2"/>
    <p:sldId id="257" r:id="rId3"/>
    <p:sldId id="258" r:id="rId4"/>
    <p:sldId id="259" r:id="rId5"/>
    <p:sldId id="274" r:id="rId6"/>
    <p:sldId id="275" r:id="rId7"/>
    <p:sldId id="260" r:id="rId8"/>
    <p:sldId id="276" r:id="rId9"/>
    <p:sldId id="269" r:id="rId10"/>
    <p:sldId id="270" r:id="rId11"/>
    <p:sldId id="271" r:id="rId12"/>
    <p:sldId id="272" r:id="rId13"/>
    <p:sldId id="277" r:id="rId14"/>
    <p:sldId id="273" r:id="rId15"/>
  </p:sldIdLst>
  <p:sldSz cx="9144000" cy="6858000" type="screen4x3"/>
  <p:notesSz cx="6858000" cy="9144000"/>
  <p:defaultTextStyle>
    <a:defPPr>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lastView="sldThumbnailView">
  <p:normalViewPr>
    <p:restoredLeft sz="15620"/>
    <p:restoredTop sz="94660"/>
  </p:normalViewPr>
  <p:slideViewPr>
    <p:cSldViewPr snapToGrid="0" snapToObjects="1">
      <p:cViewPr varScale="1">
        <p:scale>
          <a:sx n="94" d="100"/>
          <a:sy n="94" d="100"/>
        </p:scale>
        <p:origin x="-760" y="-10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printerSettings" Target="printerSettings/printerSettings1.bin"/><Relationship Id="rId17" Type="http://schemas.openxmlformats.org/officeDocument/2006/relationships/presProps" Target="presProps.xml"/><Relationship Id="rId18" Type="http://schemas.openxmlformats.org/officeDocument/2006/relationships/viewProps" Target="viewProps.xml"/><Relationship Id="rId19" Type="http://schemas.openxmlformats.org/officeDocument/2006/relationships/theme" Target="theme/theme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GB"/>
          </a:p>
        </p:txBody>
      </p:sp>
      <p:sp>
        <p:nvSpPr>
          <p:cNvPr id="4" name="Date Placeholder 3"/>
          <p:cNvSpPr>
            <a:spLocks noGrp="1"/>
          </p:cNvSpPr>
          <p:nvPr>
            <p:ph type="dt" sz="half" idx="10"/>
          </p:nvPr>
        </p:nvSpPr>
        <p:spPr/>
        <p:txBody>
          <a:bodyPr/>
          <a:lstStyle/>
          <a:p>
            <a:fld id="{F2D944E5-A385-044F-8506-51BF09E6F0FB}" type="datetimeFigureOut">
              <a:rPr lang="en-GB" smtClean="0"/>
              <a:t>11/21/20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64527B-86D5-A741-B550-1BAA06E1148F}"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Date Placeholder 3"/>
          <p:cNvSpPr>
            <a:spLocks noGrp="1"/>
          </p:cNvSpPr>
          <p:nvPr>
            <p:ph type="dt" sz="half" idx="10"/>
          </p:nvPr>
        </p:nvSpPr>
        <p:spPr/>
        <p:txBody>
          <a:bodyPr/>
          <a:lstStyle/>
          <a:p>
            <a:fld id="{F2D944E5-A385-044F-8506-51BF09E6F0FB}" type="datetimeFigureOut">
              <a:rPr lang="en-GB" smtClean="0"/>
              <a:t>11/21/20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64527B-86D5-A741-B550-1BAA06E1148F}"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F2D944E5-A385-044F-8506-51BF09E6F0FB}" type="datetimeFigureOut">
              <a:rPr lang="en-GB" smtClean="0"/>
              <a:t>11/21/20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64527B-86D5-A741-B550-1BAA06E1148F}"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5" name="Date Placeholder 4"/>
          <p:cNvSpPr>
            <a:spLocks noGrp="1"/>
          </p:cNvSpPr>
          <p:nvPr>
            <p:ph type="dt" sz="half" idx="10"/>
          </p:nvPr>
        </p:nvSpPr>
        <p:spPr/>
        <p:txBody>
          <a:bodyPr/>
          <a:lstStyle/>
          <a:p>
            <a:fld id="{F2D944E5-A385-044F-8506-51BF09E6F0FB}" type="datetimeFigureOut">
              <a:rPr lang="en-GB" smtClean="0"/>
              <a:t>11/21/20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64527B-86D5-A741-B550-1BAA06E1148F}"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7" name="Date Placeholder 6"/>
          <p:cNvSpPr>
            <a:spLocks noGrp="1"/>
          </p:cNvSpPr>
          <p:nvPr>
            <p:ph type="dt" sz="half" idx="10"/>
          </p:nvPr>
        </p:nvSpPr>
        <p:spPr/>
        <p:txBody>
          <a:bodyPr/>
          <a:lstStyle/>
          <a:p>
            <a:fld id="{F2D944E5-A385-044F-8506-51BF09E6F0FB}" type="datetimeFigureOut">
              <a:rPr lang="en-GB" smtClean="0"/>
              <a:t>11/21/20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164527B-86D5-A741-B550-1BAA06E1148F}"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Date Placeholder 2"/>
          <p:cNvSpPr>
            <a:spLocks noGrp="1"/>
          </p:cNvSpPr>
          <p:nvPr>
            <p:ph type="dt" sz="half" idx="10"/>
          </p:nvPr>
        </p:nvSpPr>
        <p:spPr/>
        <p:txBody>
          <a:bodyPr/>
          <a:lstStyle/>
          <a:p>
            <a:fld id="{F2D944E5-A385-044F-8506-51BF09E6F0FB}" type="datetimeFigureOut">
              <a:rPr lang="en-GB" smtClean="0"/>
              <a:t>11/21/20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164527B-86D5-A741-B550-1BAA06E1148F}"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D944E5-A385-044F-8506-51BF09E6F0FB}" type="datetimeFigureOut">
              <a:rPr lang="en-GB" smtClean="0"/>
              <a:t>11/21/20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164527B-86D5-A741-B550-1BAA06E1148F}"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F2D944E5-A385-044F-8506-51BF09E6F0FB}" type="datetimeFigureOut">
              <a:rPr lang="en-GB" smtClean="0"/>
              <a:t>11/21/20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64527B-86D5-A741-B550-1BAA06E1148F}"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F2D944E5-A385-044F-8506-51BF09E6F0FB}" type="datetimeFigureOut">
              <a:rPr lang="en-GB" smtClean="0"/>
              <a:t>11/21/20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64527B-86D5-A741-B550-1BAA06E1148F}"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Date Placeholder 3"/>
          <p:cNvSpPr>
            <a:spLocks noGrp="1"/>
          </p:cNvSpPr>
          <p:nvPr>
            <p:ph type="dt" sz="half" idx="10"/>
          </p:nvPr>
        </p:nvSpPr>
        <p:spPr/>
        <p:txBody>
          <a:bodyPr/>
          <a:lstStyle/>
          <a:p>
            <a:fld id="{F2D944E5-A385-044F-8506-51BF09E6F0FB}" type="datetimeFigureOut">
              <a:rPr lang="en-GB" smtClean="0"/>
              <a:t>11/21/20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64527B-86D5-A741-B550-1BAA06E1148F}"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Date Placeholder 3"/>
          <p:cNvSpPr>
            <a:spLocks noGrp="1"/>
          </p:cNvSpPr>
          <p:nvPr>
            <p:ph type="dt" sz="half" idx="10"/>
          </p:nvPr>
        </p:nvSpPr>
        <p:spPr/>
        <p:txBody>
          <a:bodyPr/>
          <a:lstStyle/>
          <a:p>
            <a:fld id="{F2D944E5-A385-044F-8506-51BF09E6F0FB}" type="datetimeFigureOut">
              <a:rPr lang="en-GB" smtClean="0"/>
              <a:t>11/21/20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64527B-86D5-A741-B550-1BAA06E1148F}" type="slidenum">
              <a:rPr lang="en-GB" smtClean="0"/>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61079486"/>
      </p:ext>
    </p:extLst>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userDrawn="1">
  <p:cSld name="2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61079486"/>
      </p:ext>
    </p:extLst>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userDrawn="1">
  <p:cSld name="3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61079486"/>
      </p:ext>
    </p:extLst>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userDrawn="1">
  <p:cSld name="4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61079486"/>
      </p:ext>
    </p:extLst>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userDrawn="1">
  <p:cSld name="13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61079486"/>
      </p:ext>
    </p:extLst>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userDrawn="1">
  <p:cSld name="14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61079486"/>
      </p:ext>
    </p:extLst>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userDrawn="1">
  <p:cSld name="15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61079486"/>
      </p:ext>
    </p:extLst>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userDrawn="1">
  <p:cSld name="16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61079486"/>
      </p:ext>
    </p:extLst>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20" Type="http://schemas.openxmlformats.org/officeDocument/2006/relationships/theme" Target="../theme/theme1.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D944E5-A385-044F-8506-51BF09E6F0FB}" type="datetimeFigureOut">
              <a:rPr lang="en-GB" smtClean="0"/>
              <a:t>11/21/20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64527B-86D5-A741-B550-1BAA06E1148F}"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72" r:id="rId16"/>
    <p:sldLayoutId id="2147483673" r:id="rId17"/>
    <p:sldLayoutId id="2147483674" r:id="rId18"/>
    <p:sldLayoutId id="2147483675" r:id="rId19"/>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GB"/>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image" Target="../media/image4.png"/><Relationship Id="rId1" Type="http://schemas.openxmlformats.org/officeDocument/2006/relationships/slideLayout" Target="../slideLayouts/slideLayout13.xml"/><Relationship Id="rId2"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1" Type="http://schemas.openxmlformats.org/officeDocument/2006/relationships/slideLayout" Target="../slideLayouts/slideLayout14.xml"/><Relationship Id="rId2"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4" Type="http://schemas.openxmlformats.org/officeDocument/2006/relationships/image" Target="../media/image8.jpeg"/><Relationship Id="rId5" Type="http://schemas.openxmlformats.org/officeDocument/2006/relationships/image" Target="../media/image9.jpeg"/><Relationship Id="rId1" Type="http://schemas.openxmlformats.org/officeDocument/2006/relationships/slideLayout" Target="../slideLayouts/slideLayout17.xml"/><Relationship Id="rId2" Type="http://schemas.openxmlformats.org/officeDocument/2006/relationships/image" Target="../media/image7.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4" Type="http://schemas.openxmlformats.org/officeDocument/2006/relationships/image" Target="../media/image12.jpeg"/><Relationship Id="rId1" Type="http://schemas.openxmlformats.org/officeDocument/2006/relationships/slideLayout" Target="../slideLayouts/slideLayout19.xml"/><Relationship Id="rId2" Type="http://schemas.openxmlformats.org/officeDocument/2006/relationships/image" Target="../media/image10.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Geography </a:t>
            </a:r>
            <a:endParaRPr lang="en-GB" dirty="0"/>
          </a:p>
        </p:txBody>
      </p:sp>
      <p:sp>
        <p:nvSpPr>
          <p:cNvPr id="3" name="Subtitle 2"/>
          <p:cNvSpPr>
            <a:spLocks noGrp="1"/>
          </p:cNvSpPr>
          <p:nvPr>
            <p:ph type="subTitle" idx="1"/>
          </p:nvPr>
        </p:nvSpPr>
        <p:spPr/>
        <p:txBody>
          <a:bodyPr/>
          <a:lstStyle/>
          <a:p>
            <a:r>
              <a:rPr lang="en-GB" dirty="0" smtClean="0"/>
              <a:t>LO – to compare geographical features.</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Where in the World?</a:t>
            </a:r>
          </a:p>
        </p:txBody>
      </p:sp>
      <p:pic>
        <p:nvPicPr>
          <p:cNvPr id="6" name="Content Placeholder 3"/>
          <p:cNvPicPr>
            <a:picLocks noGrp="1" noChangeAspect="1"/>
          </p:cNvPicPr>
          <p:nvPr/>
        </p:nvPicPr>
        <p:blipFill rotWithShape="1">
          <a:blip r:embed="rId2"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rcRect t="6448"/>
          <a:stretch/>
        </p:blipFill>
        <p:spPr>
          <a:xfrm>
            <a:off x="940797" y="1347366"/>
            <a:ext cx="7262407" cy="4758376"/>
          </a:xfrm>
          <a:prstGeom prst="rect">
            <a:avLst/>
          </a:prstGeom>
          <a:noFill/>
          <a:ln w="25400">
            <a:noFill/>
          </a:ln>
        </p:spPr>
      </p:pic>
      <p:grpSp>
        <p:nvGrpSpPr>
          <p:cNvPr id="2" name="Group 17"/>
          <p:cNvGrpSpPr/>
          <p:nvPr/>
        </p:nvGrpSpPr>
        <p:grpSpPr>
          <a:xfrm>
            <a:off x="756652" y="1954150"/>
            <a:ext cx="3588845" cy="1880103"/>
            <a:chOff x="756652" y="1954150"/>
            <a:chExt cx="3588845" cy="1880103"/>
          </a:xfrm>
        </p:grpSpPr>
        <p:sp>
          <p:nvSpPr>
            <p:cNvPr id="4" name="Rectangle 3"/>
            <p:cNvSpPr/>
            <p:nvPr/>
          </p:nvSpPr>
          <p:spPr>
            <a:xfrm>
              <a:off x="756652" y="1954150"/>
              <a:ext cx="2817952" cy="1880103"/>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altLang="en-US" b="1" dirty="0">
                  <a:solidFill>
                    <a:schemeClr val="bg1"/>
                  </a:solidFill>
                </a:rPr>
                <a:t>United Kingdom</a:t>
              </a:r>
              <a:endParaRPr lang="en-GB" altLang="en-US" dirty="0">
                <a:solidFill>
                  <a:schemeClr val="bg1"/>
                </a:solidFill>
              </a:endParaRPr>
            </a:p>
            <a:p>
              <a:r>
                <a:rPr lang="en-GB" altLang="en-US" dirty="0">
                  <a:solidFill>
                    <a:schemeClr val="bg1"/>
                  </a:solidFill>
                </a:rPr>
                <a:t>The United Kingdom is made up of England, Scotland, Wales and Northern Ireland. It is in the Atlantic Ocean.</a:t>
              </a:r>
              <a:endParaRPr lang="en-GB" dirty="0">
                <a:solidFill>
                  <a:schemeClr val="bg1"/>
                </a:solidFill>
              </a:endParaRPr>
            </a:p>
          </p:txBody>
        </p:sp>
        <p:cxnSp>
          <p:nvCxnSpPr>
            <p:cNvPr id="11" name="Straight Connector 10"/>
            <p:cNvCxnSpPr/>
            <p:nvPr/>
          </p:nvCxnSpPr>
          <p:spPr>
            <a:xfrm>
              <a:off x="3323863" y="2961314"/>
              <a:ext cx="895799" cy="58723"/>
            </a:xfrm>
            <a:prstGeom prst="line">
              <a:avLst/>
            </a:prstGeom>
            <a:ln>
              <a:solidFill>
                <a:srgbClr val="00639A"/>
              </a:solidFill>
            </a:ln>
          </p:spPr>
          <p:style>
            <a:lnRef idx="3">
              <a:schemeClr val="accent4"/>
            </a:lnRef>
            <a:fillRef idx="0">
              <a:schemeClr val="accent4"/>
            </a:fillRef>
            <a:effectRef idx="2">
              <a:schemeClr val="accent4"/>
            </a:effectRef>
            <a:fontRef idx="minor">
              <a:schemeClr val="tx1"/>
            </a:fontRef>
          </p:style>
        </p:cxnSp>
        <p:sp>
          <p:nvSpPr>
            <p:cNvPr id="13" name="Oval 12"/>
            <p:cNvSpPr/>
            <p:nvPr/>
          </p:nvSpPr>
          <p:spPr>
            <a:xfrm>
              <a:off x="4219662" y="2894202"/>
              <a:ext cx="125835" cy="125835"/>
            </a:xfrm>
            <a:prstGeom prst="ellipse">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 name="Group 14"/>
          <p:cNvGrpSpPr/>
          <p:nvPr/>
        </p:nvGrpSpPr>
        <p:grpSpPr>
          <a:xfrm>
            <a:off x="1066151" y="3998518"/>
            <a:ext cx="5912203" cy="1603104"/>
            <a:chOff x="1066151" y="3998518"/>
            <a:chExt cx="5912203" cy="1603104"/>
          </a:xfrm>
        </p:grpSpPr>
        <p:sp>
          <p:nvSpPr>
            <p:cNvPr id="10" name="Rectangle 9"/>
            <p:cNvSpPr/>
            <p:nvPr/>
          </p:nvSpPr>
          <p:spPr>
            <a:xfrm>
              <a:off x="1066151" y="3998518"/>
              <a:ext cx="2817952" cy="1603104"/>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altLang="en-US" b="1" dirty="0">
                  <a:solidFill>
                    <a:schemeClr val="bg1"/>
                  </a:solidFill>
                </a:rPr>
                <a:t>Australia</a:t>
              </a:r>
              <a:endParaRPr lang="en-GB" altLang="en-US" dirty="0">
                <a:solidFill>
                  <a:schemeClr val="bg1"/>
                </a:solidFill>
              </a:endParaRPr>
            </a:p>
            <a:p>
              <a:r>
                <a:rPr lang="en-GB" altLang="en-US" dirty="0">
                  <a:solidFill>
                    <a:schemeClr val="bg1"/>
                  </a:solidFill>
                </a:rPr>
                <a:t>Australia is a country and a continent surrounded by the Indian and Pacific Oceans.</a:t>
              </a:r>
              <a:endParaRPr lang="en-GB" dirty="0">
                <a:solidFill>
                  <a:schemeClr val="bg1"/>
                </a:solidFill>
              </a:endParaRPr>
            </a:p>
          </p:txBody>
        </p:sp>
        <p:cxnSp>
          <p:nvCxnSpPr>
            <p:cNvPr id="16" name="Straight Connector 15"/>
            <p:cNvCxnSpPr/>
            <p:nvPr/>
          </p:nvCxnSpPr>
          <p:spPr>
            <a:xfrm>
              <a:off x="3884103" y="4717779"/>
              <a:ext cx="3031334" cy="0"/>
            </a:xfrm>
            <a:prstGeom prst="line">
              <a:avLst/>
            </a:prstGeom>
            <a:ln>
              <a:solidFill>
                <a:srgbClr val="00639A"/>
              </a:solidFill>
            </a:ln>
          </p:spPr>
          <p:style>
            <a:lnRef idx="3">
              <a:schemeClr val="accent4"/>
            </a:lnRef>
            <a:fillRef idx="0">
              <a:schemeClr val="accent4"/>
            </a:fillRef>
            <a:effectRef idx="2">
              <a:schemeClr val="accent4"/>
            </a:effectRef>
            <a:fontRef idx="minor">
              <a:schemeClr val="tx1"/>
            </a:fontRef>
          </p:style>
        </p:cxnSp>
        <p:sp>
          <p:nvSpPr>
            <p:cNvPr id="17" name="Oval 16"/>
            <p:cNvSpPr/>
            <p:nvPr/>
          </p:nvSpPr>
          <p:spPr>
            <a:xfrm>
              <a:off x="6852519" y="4654862"/>
              <a:ext cx="125835" cy="125835"/>
            </a:xfrm>
            <a:prstGeom prst="ellipse">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6" name="Rectangle 5"/>
          <p:cNvSpPr/>
          <p:nvPr/>
        </p:nvSpPr>
        <p:spPr>
          <a:xfrm>
            <a:off x="755651" y="1456930"/>
            <a:ext cx="7632700" cy="433553"/>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85725"/>
            <a:r>
              <a:rPr lang="en-GB" sz="1400" dirty="0"/>
              <a:t>The weather in Australia changes over the year. Australia has different seasons of weather.</a:t>
            </a:r>
          </a:p>
        </p:txBody>
      </p:sp>
      <p:sp>
        <p:nvSpPr>
          <p:cNvPr id="7" name="Rectangle 6"/>
          <p:cNvSpPr/>
          <p:nvPr/>
        </p:nvSpPr>
        <p:spPr>
          <a:xfrm>
            <a:off x="755651" y="2068481"/>
            <a:ext cx="7632700" cy="648997"/>
          </a:xfrm>
          <a:prstGeom prst="rect">
            <a:avLst/>
          </a:prstGeom>
          <a:solidFill>
            <a:srgbClr val="D81D3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85725"/>
            <a:r>
              <a:rPr lang="en-AU" sz="1400" dirty="0"/>
              <a:t>In Australia, the four seasons are summer, autumn, winter and spring. The seasons are identified by the group of calendar months which they belong to. </a:t>
            </a:r>
          </a:p>
        </p:txBody>
      </p:sp>
      <p:sp>
        <p:nvSpPr>
          <p:cNvPr id="8" name="Rectangle 7"/>
          <p:cNvSpPr/>
          <p:nvPr/>
        </p:nvSpPr>
        <p:spPr>
          <a:xfrm>
            <a:off x="755651" y="2895476"/>
            <a:ext cx="7632700" cy="648997"/>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85725"/>
            <a:r>
              <a:rPr lang="en-GB" sz="1400" dirty="0"/>
              <a:t>In Summer (December, January and February), </a:t>
            </a:r>
            <a:r>
              <a:rPr lang="en-AU" sz="1400" dirty="0"/>
              <a:t>the weather is hot. Some parts of Australia are humid and other parts are dry.</a:t>
            </a:r>
            <a:endParaRPr lang="en-GB" sz="1400" dirty="0"/>
          </a:p>
        </p:txBody>
      </p:sp>
      <p:sp>
        <p:nvSpPr>
          <p:cNvPr id="9" name="Rectangle 8"/>
          <p:cNvSpPr/>
          <p:nvPr/>
        </p:nvSpPr>
        <p:spPr>
          <a:xfrm>
            <a:off x="755651" y="3722471"/>
            <a:ext cx="7632700" cy="433553"/>
          </a:xfrm>
          <a:prstGeom prst="rect">
            <a:avLst/>
          </a:prstGeom>
          <a:solidFill>
            <a:srgbClr val="D81D3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85725"/>
            <a:r>
              <a:rPr lang="en-GB" sz="1400" dirty="0"/>
              <a:t>In Autumn (</a:t>
            </a:r>
            <a:r>
              <a:rPr lang="en-AU" sz="1400" dirty="0"/>
              <a:t>March, April and May), the weather becomes cooler.</a:t>
            </a:r>
            <a:endParaRPr lang="en-GB" sz="1400" dirty="0"/>
          </a:p>
        </p:txBody>
      </p:sp>
      <p:sp>
        <p:nvSpPr>
          <p:cNvPr id="10" name="Rectangle 9"/>
          <p:cNvSpPr/>
          <p:nvPr/>
        </p:nvSpPr>
        <p:spPr>
          <a:xfrm>
            <a:off x="755651" y="4334022"/>
            <a:ext cx="7632700" cy="648997"/>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85725"/>
            <a:r>
              <a:rPr lang="en-GB" sz="1400" dirty="0"/>
              <a:t>In Winter (</a:t>
            </a:r>
            <a:r>
              <a:rPr lang="en-AU" sz="1400" dirty="0"/>
              <a:t>June, July and August), the weather is cold and rain</a:t>
            </a:r>
            <a:br>
              <a:rPr lang="en-AU" sz="1400" dirty="0"/>
            </a:br>
            <a:r>
              <a:rPr lang="en-AU" sz="1400" dirty="0"/>
              <a:t>and storms are common. Some places in Australia get snow.</a:t>
            </a:r>
          </a:p>
        </p:txBody>
      </p:sp>
      <p:sp>
        <p:nvSpPr>
          <p:cNvPr id="11" name="Rectangle 10"/>
          <p:cNvSpPr/>
          <p:nvPr/>
        </p:nvSpPr>
        <p:spPr>
          <a:xfrm>
            <a:off x="755651" y="5161019"/>
            <a:ext cx="7632700" cy="864440"/>
          </a:xfrm>
          <a:prstGeom prst="rect">
            <a:avLst/>
          </a:prstGeom>
          <a:solidFill>
            <a:srgbClr val="D81D3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85725"/>
            <a:r>
              <a:rPr lang="en-AU" sz="1400" dirty="0"/>
              <a:t>In Spring (September, October and November), the weather</a:t>
            </a:r>
            <a:br>
              <a:rPr lang="en-AU" sz="1400" dirty="0"/>
            </a:br>
            <a:r>
              <a:rPr lang="en-AU" sz="1400" dirty="0"/>
              <a:t>becomes warmer, however, it is still very mixed. There can be rain,</a:t>
            </a:r>
            <a:br>
              <a:rPr lang="en-AU" sz="1400" dirty="0"/>
            </a:br>
            <a:r>
              <a:rPr lang="en-AU" sz="1400" dirty="0"/>
              <a:t>wind and cool days.</a:t>
            </a:r>
            <a:endParaRPr lang="en-GB" sz="1400" dirty="0"/>
          </a:p>
        </p:txBody>
      </p:sp>
      <p:sp>
        <p:nvSpPr>
          <p:cNvPr id="21" name="Title 20"/>
          <p:cNvSpPr>
            <a:spLocks noGrp="1"/>
          </p:cNvSpPr>
          <p:nvPr>
            <p:ph type="title"/>
          </p:nvPr>
        </p:nvSpPr>
        <p:spPr/>
        <p:txBody>
          <a:bodyPr/>
          <a:lstStyle/>
          <a:p>
            <a:r>
              <a:rPr lang="en-GB" sz="3600" dirty="0">
                <a:latin typeface="+mn-lt"/>
              </a:rPr>
              <a:t>Weather in Australia</a:t>
            </a:r>
          </a:p>
        </p:txBody>
      </p:sp>
      <p:pic>
        <p:nvPicPr>
          <p:cNvPr id="2" name="Picture 1"/>
          <p:cNvPicPr>
            <a:picLocks noChangeAspect="1"/>
          </p:cNvPicPr>
          <p:nvPr/>
        </p:nvPicPr>
        <p:blipFill>
          <a:blip r:embed="rId2"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a:off x="7242372" y="583554"/>
            <a:ext cx="1145979" cy="763746"/>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a:off x="755651" y="520603"/>
            <a:ext cx="1118034" cy="889647"/>
          </a:xfrm>
          <a:prstGeom prst="rect">
            <a:avLst/>
          </a:prstGeom>
        </p:spPr>
      </p:pic>
      <p:pic>
        <p:nvPicPr>
          <p:cNvPr id="13" name="Picture 12"/>
          <p:cNvPicPr>
            <a:picLocks noChangeAspect="1"/>
          </p:cNvPicPr>
          <p:nvPr/>
        </p:nvPicPr>
        <p:blipFill>
          <a:blip r:embed="rId4"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a:off x="6235869" y="4220685"/>
            <a:ext cx="2152482" cy="1804774"/>
          </a:xfrm>
          <a:prstGeom prst="rect">
            <a:avLst/>
          </a:prstGeom>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310901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Weather in the UK</a:t>
            </a:r>
          </a:p>
        </p:txBody>
      </p:sp>
      <p:sp>
        <p:nvSpPr>
          <p:cNvPr id="6" name="Rectangle 5"/>
          <p:cNvSpPr/>
          <p:nvPr/>
        </p:nvSpPr>
        <p:spPr>
          <a:xfrm>
            <a:off x="755651" y="1473201"/>
            <a:ext cx="7632700" cy="648997"/>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85725"/>
            <a:r>
              <a:rPr lang="en-GB" sz="1400" dirty="0"/>
              <a:t>The weather in the UK also follows a seasonal pattern, and it is similar to the weather pattern in some parts of Australia, but is opposite in the corresponding months.</a:t>
            </a:r>
          </a:p>
        </p:txBody>
      </p:sp>
      <p:sp>
        <p:nvSpPr>
          <p:cNvPr id="7" name="Rectangle 6"/>
          <p:cNvSpPr/>
          <p:nvPr/>
        </p:nvSpPr>
        <p:spPr>
          <a:xfrm>
            <a:off x="755651" y="2238827"/>
            <a:ext cx="7632700" cy="864440"/>
          </a:xfrm>
          <a:prstGeom prst="rect">
            <a:avLst/>
          </a:prstGeom>
          <a:solidFill>
            <a:srgbClr val="D81D3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85725"/>
            <a:r>
              <a:rPr lang="en-GB" sz="1400" dirty="0"/>
              <a:t>The Winter (December, January and February) usually sees the coldest weather. It is cold, wet and windy and it sometimes snows. The average winter temperature is around 3 degrees Celsius and the average rainfall is about 5cm.</a:t>
            </a:r>
          </a:p>
        </p:txBody>
      </p:sp>
      <p:sp>
        <p:nvSpPr>
          <p:cNvPr id="8" name="Rectangle 7"/>
          <p:cNvSpPr/>
          <p:nvPr/>
        </p:nvSpPr>
        <p:spPr>
          <a:xfrm>
            <a:off x="755651" y="3219896"/>
            <a:ext cx="7632700" cy="864440"/>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85725"/>
            <a:r>
              <a:rPr lang="en-GB" sz="1400" dirty="0"/>
              <a:t>In Spring (March, April and May), the weather turns milder. It can still be wet and windy, especially in April. The average temperature is 11 degrees Celsius and the average rainfall is 5cm.</a:t>
            </a:r>
          </a:p>
        </p:txBody>
      </p:sp>
      <p:sp>
        <p:nvSpPr>
          <p:cNvPr id="9" name="Rectangle 8"/>
          <p:cNvSpPr/>
          <p:nvPr/>
        </p:nvSpPr>
        <p:spPr>
          <a:xfrm>
            <a:off x="755651" y="4200965"/>
            <a:ext cx="7632700" cy="864440"/>
          </a:xfrm>
          <a:prstGeom prst="rect">
            <a:avLst/>
          </a:prstGeom>
          <a:solidFill>
            <a:srgbClr val="D81D3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85725"/>
            <a:r>
              <a:rPr lang="en-GB" sz="1400" dirty="0"/>
              <a:t>In Summer (June, July and August), the weather gets warmer.</a:t>
            </a:r>
            <a:br>
              <a:rPr lang="en-GB" sz="1400" dirty="0"/>
            </a:br>
            <a:r>
              <a:rPr lang="en-GB" sz="1400" dirty="0"/>
              <a:t>Average temperatures go up to around 19 degrees Celsius and the</a:t>
            </a:r>
            <a:br>
              <a:rPr lang="en-GB" sz="1400" dirty="0"/>
            </a:br>
            <a:r>
              <a:rPr lang="en-GB" sz="1400" dirty="0"/>
              <a:t>average rainfall is around 4.5 cm.</a:t>
            </a:r>
          </a:p>
        </p:txBody>
      </p:sp>
      <p:sp>
        <p:nvSpPr>
          <p:cNvPr id="10" name="Rectangle 9"/>
          <p:cNvSpPr/>
          <p:nvPr/>
        </p:nvSpPr>
        <p:spPr>
          <a:xfrm>
            <a:off x="755651" y="5182035"/>
            <a:ext cx="7632700" cy="864440"/>
          </a:xfrm>
          <a:prstGeom prst="rect">
            <a:avLst/>
          </a:prstGeom>
          <a:solidFill>
            <a:srgbClr val="00639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85725"/>
            <a:r>
              <a:rPr lang="en-GB" sz="1400" dirty="0"/>
              <a:t>The Autumn (September, October and November) sees the weather</a:t>
            </a:r>
            <a:br>
              <a:rPr lang="en-GB" sz="1400" dirty="0"/>
            </a:br>
            <a:r>
              <a:rPr lang="en-GB" sz="1400" dirty="0"/>
              <a:t>turn colder and wetter. The average temperature is 13 degrees</a:t>
            </a:r>
            <a:br>
              <a:rPr lang="en-GB" sz="1400" dirty="0"/>
            </a:br>
            <a:r>
              <a:rPr lang="en-GB" sz="1400" dirty="0"/>
              <a:t>Celsius and the average rainfall is about 6cm.</a:t>
            </a:r>
          </a:p>
        </p:txBody>
      </p:sp>
      <p:pic>
        <p:nvPicPr>
          <p:cNvPr id="4" name="Picture 3"/>
          <p:cNvPicPr>
            <a:picLocks noChangeAspect="1"/>
          </p:cNvPicPr>
          <p:nvPr/>
        </p:nvPicPr>
        <p:blipFill>
          <a:blip r:embed="rId2"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a:off x="6235869" y="4220685"/>
            <a:ext cx="2152482" cy="1804774"/>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a:off x="7242372" y="583554"/>
            <a:ext cx="1145979" cy="763746"/>
          </a:xfrm>
          <a:prstGeom prst="rect">
            <a:avLst/>
          </a:prstGeom>
        </p:spPr>
      </p:pic>
      <p:pic>
        <p:nvPicPr>
          <p:cNvPr id="13" name="Picture 12"/>
          <p:cNvPicPr>
            <a:picLocks noChangeAspect="1"/>
          </p:cNvPicPr>
          <p:nvPr/>
        </p:nvPicPr>
        <p:blipFill>
          <a:blip r:embed="rId4"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a:off x="755651" y="520603"/>
            <a:ext cx="1118034" cy="889647"/>
          </a:xfrm>
          <a:prstGeom prst="rect">
            <a:avLst/>
          </a:prstGeom>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258216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GB" dirty="0"/>
          </a:p>
        </p:txBody>
      </p:sp>
      <p:pic>
        <p:nvPicPr>
          <p:cNvPr id="3" name="Picture 2"/>
          <p:cNvPicPr>
            <a:picLocks noChangeAspect="1"/>
          </p:cNvPicPr>
          <p:nvPr/>
        </p:nvPicPr>
        <p:blipFill>
          <a:blip r:embed="rId2"/>
          <a:stretch>
            <a:fillRect/>
          </a:stretch>
        </p:blipFill>
        <p:spPr>
          <a:xfrm>
            <a:off x="1107953" y="1092393"/>
            <a:ext cx="6823377" cy="5746873"/>
          </a:xfrm>
          <a:prstGeom prst="rect">
            <a:avLst/>
          </a:prstGeom>
        </p:spPr>
      </p:pic>
      <p:sp>
        <p:nvSpPr>
          <p:cNvPr id="4" name="TextBox 3"/>
          <p:cNvSpPr txBox="1"/>
          <p:nvPr/>
        </p:nvSpPr>
        <p:spPr>
          <a:xfrm>
            <a:off x="891768" y="478895"/>
            <a:ext cx="7039563" cy="369332"/>
          </a:xfrm>
          <a:prstGeom prst="rect">
            <a:avLst/>
          </a:prstGeom>
          <a:noFill/>
        </p:spPr>
        <p:txBody>
          <a:bodyPr wrap="square" rtlCol="0">
            <a:spAutoFit/>
          </a:bodyPr>
          <a:lstStyle/>
          <a:p>
            <a:r>
              <a:rPr lang="en-GB" dirty="0" smtClean="0"/>
              <a:t>Australia’s landscape - </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457198" y="237265"/>
            <a:ext cx="8220075" cy="994306"/>
          </a:xfrm>
        </p:spPr>
        <p:txBody>
          <a:bodyPr/>
          <a:lstStyle/>
          <a:p>
            <a:r>
              <a:rPr lang="en-GB" dirty="0" smtClean="0"/>
              <a:t>Australia</a:t>
            </a:r>
            <a:endParaRPr lang="en-GB" dirty="0"/>
          </a:p>
        </p:txBody>
      </p:sp>
      <p:sp>
        <p:nvSpPr>
          <p:cNvPr id="3" name="TextBox 2"/>
          <p:cNvSpPr txBox="1"/>
          <p:nvPr/>
        </p:nvSpPr>
        <p:spPr>
          <a:xfrm>
            <a:off x="366771" y="1231571"/>
            <a:ext cx="8393550" cy="923330"/>
          </a:xfrm>
          <a:prstGeom prst="rect">
            <a:avLst/>
          </a:prstGeom>
          <a:noFill/>
        </p:spPr>
        <p:txBody>
          <a:bodyPr wrap="square" rtlCol="0">
            <a:spAutoFit/>
          </a:bodyPr>
          <a:lstStyle/>
          <a:p>
            <a:r>
              <a:rPr lang="en-US" dirty="0">
                <a:latin typeface="Comic Sans MS"/>
                <a:cs typeface="Comic Sans MS"/>
              </a:rPr>
              <a:t>Australia is an island country in the Southern hemisphere and belongs to</a:t>
            </a:r>
            <a:r>
              <a:rPr lang="en-US" dirty="0" smtClean="0">
                <a:latin typeface="Comic Sans MS"/>
                <a:cs typeface="Comic Sans MS"/>
              </a:rPr>
              <a:t> </a:t>
            </a:r>
          </a:p>
          <a:p>
            <a:r>
              <a:rPr lang="en-US" dirty="0" smtClean="0">
                <a:latin typeface="Comic Sans MS"/>
                <a:cs typeface="Comic Sans MS"/>
              </a:rPr>
              <a:t>Oceania</a:t>
            </a:r>
            <a:r>
              <a:rPr lang="en-US" dirty="0">
                <a:latin typeface="Comic Sans MS"/>
                <a:cs typeface="Comic Sans MS"/>
              </a:rPr>
              <a:t>/Australia. Australia is surrounded by the Indian Ocean and</a:t>
            </a:r>
            <a:r>
              <a:rPr lang="en-US" dirty="0" smtClean="0">
                <a:latin typeface="Comic Sans MS"/>
                <a:cs typeface="Comic Sans MS"/>
              </a:rPr>
              <a:t> </a:t>
            </a:r>
          </a:p>
          <a:p>
            <a:r>
              <a:rPr lang="en-US" dirty="0" smtClean="0">
                <a:latin typeface="Comic Sans MS"/>
                <a:cs typeface="Comic Sans MS"/>
              </a:rPr>
              <a:t>the </a:t>
            </a:r>
            <a:r>
              <a:rPr lang="en-US" dirty="0">
                <a:latin typeface="Comic Sans MS"/>
                <a:cs typeface="Comic Sans MS"/>
              </a:rPr>
              <a:t>Pacific Ocean</a:t>
            </a:r>
            <a:r>
              <a:rPr lang="en-US" dirty="0" smtClean="0">
                <a:latin typeface="Comic Sans MS"/>
                <a:cs typeface="Comic Sans MS"/>
              </a:rPr>
              <a:t>. It is the 6</a:t>
            </a:r>
            <a:r>
              <a:rPr lang="en-US" baseline="30000" dirty="0" smtClean="0">
                <a:latin typeface="Comic Sans MS"/>
                <a:cs typeface="Comic Sans MS"/>
              </a:rPr>
              <a:t>th</a:t>
            </a:r>
            <a:r>
              <a:rPr lang="en-US" dirty="0" smtClean="0">
                <a:latin typeface="Comic Sans MS"/>
                <a:cs typeface="Comic Sans MS"/>
              </a:rPr>
              <a:t> largest country in the world.</a:t>
            </a:r>
            <a:endParaRPr lang="en-GB" dirty="0">
              <a:latin typeface="Comic Sans MS"/>
              <a:cs typeface="Comic Sans MS"/>
            </a:endParaRPr>
          </a:p>
        </p:txBody>
      </p:sp>
      <p:sp>
        <p:nvSpPr>
          <p:cNvPr id="4" name="TextBox 3"/>
          <p:cNvSpPr txBox="1"/>
          <p:nvPr/>
        </p:nvSpPr>
        <p:spPr>
          <a:xfrm>
            <a:off x="457198" y="2291019"/>
            <a:ext cx="8303123" cy="1754327"/>
          </a:xfrm>
          <a:prstGeom prst="rect">
            <a:avLst/>
          </a:prstGeom>
          <a:noFill/>
        </p:spPr>
        <p:txBody>
          <a:bodyPr wrap="square" rtlCol="0">
            <a:spAutoFit/>
          </a:bodyPr>
          <a:lstStyle/>
          <a:p>
            <a:r>
              <a:rPr lang="en-US" dirty="0">
                <a:latin typeface="Comic Sans MS"/>
                <a:cs typeface="Comic Sans MS"/>
              </a:rPr>
              <a:t>The country is divided into six states (Southern Australia, Western Australia,</a:t>
            </a:r>
            <a:r>
              <a:rPr lang="en-US" dirty="0" smtClean="0">
                <a:latin typeface="Comic Sans MS"/>
                <a:cs typeface="Comic Sans MS"/>
              </a:rPr>
              <a:t> </a:t>
            </a:r>
          </a:p>
          <a:p>
            <a:r>
              <a:rPr lang="en-US" dirty="0" smtClean="0">
                <a:latin typeface="Comic Sans MS"/>
                <a:cs typeface="Comic Sans MS"/>
              </a:rPr>
              <a:t>New </a:t>
            </a:r>
            <a:r>
              <a:rPr lang="en-US" dirty="0">
                <a:latin typeface="Comic Sans MS"/>
                <a:cs typeface="Comic Sans MS"/>
              </a:rPr>
              <a:t>South Wales, Queensland, Victoria and Tasmania) and two self-governing territories:</a:t>
            </a:r>
            <a:r>
              <a:rPr lang="en-US" dirty="0" smtClean="0">
                <a:latin typeface="Comic Sans MS"/>
                <a:cs typeface="Comic Sans MS"/>
              </a:rPr>
              <a:t> </a:t>
            </a:r>
          </a:p>
          <a:p>
            <a:r>
              <a:rPr lang="en-US" dirty="0" smtClean="0">
                <a:latin typeface="Comic Sans MS"/>
                <a:cs typeface="Comic Sans MS"/>
              </a:rPr>
              <a:t>Northern </a:t>
            </a:r>
            <a:r>
              <a:rPr lang="en-US" dirty="0">
                <a:latin typeface="Comic Sans MS"/>
                <a:cs typeface="Comic Sans MS"/>
              </a:rPr>
              <a:t>Territory and Australian Capital Territory (which is around Canberra, the capital city)</a:t>
            </a:r>
            <a:r>
              <a:rPr lang="en-US" dirty="0"/>
              <a:t>.</a:t>
            </a:r>
            <a:endParaRPr lang="en-GB" dirty="0"/>
          </a:p>
        </p:txBody>
      </p:sp>
      <p:sp>
        <p:nvSpPr>
          <p:cNvPr id="6" name="Rectangle 5"/>
          <p:cNvSpPr/>
          <p:nvPr/>
        </p:nvSpPr>
        <p:spPr>
          <a:xfrm>
            <a:off x="457197" y="4256810"/>
            <a:ext cx="8220075" cy="2308324"/>
          </a:xfrm>
          <a:prstGeom prst="rect">
            <a:avLst/>
          </a:prstGeom>
        </p:spPr>
        <p:txBody>
          <a:bodyPr wrap="square">
            <a:spAutoFit/>
          </a:bodyPr>
          <a:lstStyle/>
          <a:p>
            <a:r>
              <a:rPr lang="en-US" dirty="0">
                <a:latin typeface="Comic Sans MS"/>
                <a:cs typeface="Comic Sans MS"/>
              </a:rPr>
              <a:t>The biggest cities in Australia are Sydney, Melbourne, Perth, Brisbane and Adelaide. These cities are all located at the coast or close to the coast and are the only metropolitan cities in Australia with more than one million inhabitants.</a:t>
            </a:r>
          </a:p>
          <a:p>
            <a:r>
              <a:rPr lang="en-US" dirty="0">
                <a:latin typeface="Comic Sans MS"/>
                <a:cs typeface="Comic Sans MS"/>
              </a:rPr>
              <a:t>Canberra is Australia's capital city and the only major city of the country further away from the coast. Canberra is located about 150 km/ 93 miles inland from the Pacific Ocean coastline and about 280km/ 173 miles to the southwest of Sydney.</a:t>
            </a: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256689"/>
            <a:ext cx="8220075" cy="994306"/>
          </a:xfrm>
        </p:spPr>
        <p:txBody>
          <a:bodyPr/>
          <a:lstStyle/>
          <a:p>
            <a:r>
              <a:rPr lang="en-GB" sz="2900" dirty="0" smtClean="0">
                <a:latin typeface="+mn-lt"/>
              </a:rPr>
              <a:t>UK Landscape</a:t>
            </a:r>
            <a:endParaRPr lang="en-GB" sz="2900" dirty="0">
              <a:latin typeface="+mn-lt"/>
            </a:endParaRPr>
          </a:p>
        </p:txBody>
      </p:sp>
      <p:sp>
        <p:nvSpPr>
          <p:cNvPr id="3" name="Rectangle 2"/>
          <p:cNvSpPr/>
          <p:nvPr/>
        </p:nvSpPr>
        <p:spPr>
          <a:xfrm>
            <a:off x="4479667" y="3244334"/>
            <a:ext cx="184666" cy="369332"/>
          </a:xfrm>
          <a:prstGeom prst="rect">
            <a:avLst/>
          </a:prstGeom>
        </p:spPr>
        <p:txBody>
          <a:bodyPr wrap="none">
            <a:spAutoFit/>
          </a:bodyPr>
          <a:lstStyle/>
          <a:p>
            <a:r>
              <a:rPr lang="en-US" dirty="0" smtClean="0"/>
              <a:t> </a:t>
            </a:r>
            <a:endParaRPr lang="en-GB" dirty="0"/>
          </a:p>
        </p:txBody>
      </p:sp>
      <p:sp>
        <p:nvSpPr>
          <p:cNvPr id="4" name="Rectangle 3"/>
          <p:cNvSpPr/>
          <p:nvPr/>
        </p:nvSpPr>
        <p:spPr>
          <a:xfrm>
            <a:off x="4479667" y="3244334"/>
            <a:ext cx="184666" cy="369332"/>
          </a:xfrm>
          <a:prstGeom prst="rect">
            <a:avLst/>
          </a:prstGeom>
        </p:spPr>
        <p:txBody>
          <a:bodyPr wrap="none">
            <a:spAutoFit/>
          </a:bodyPr>
          <a:lstStyle/>
          <a:p>
            <a:r>
              <a:rPr lang="en-US" dirty="0" smtClean="0"/>
              <a:t> </a:t>
            </a:r>
            <a:endParaRPr lang="en-GB" dirty="0"/>
          </a:p>
        </p:txBody>
      </p:sp>
      <p:sp>
        <p:nvSpPr>
          <p:cNvPr id="7" name="Rectangle 6"/>
          <p:cNvSpPr/>
          <p:nvPr/>
        </p:nvSpPr>
        <p:spPr>
          <a:xfrm>
            <a:off x="4479667" y="3244334"/>
            <a:ext cx="184666" cy="369332"/>
          </a:xfrm>
          <a:prstGeom prst="rect">
            <a:avLst/>
          </a:prstGeom>
        </p:spPr>
        <p:txBody>
          <a:bodyPr wrap="none">
            <a:spAutoFit/>
          </a:bodyPr>
          <a:lstStyle/>
          <a:p>
            <a:r>
              <a:rPr lang="en-US" dirty="0" smtClean="0"/>
              <a:t> </a:t>
            </a:r>
            <a:endParaRPr lang="en-GB" dirty="0"/>
          </a:p>
        </p:txBody>
      </p:sp>
      <p:pic>
        <p:nvPicPr>
          <p:cNvPr id="8" name="Picture 7"/>
          <p:cNvPicPr>
            <a:picLocks noChangeAspect="1"/>
          </p:cNvPicPr>
          <p:nvPr/>
        </p:nvPicPr>
        <p:blipFill>
          <a:blip r:embed="rId2"/>
          <a:stretch>
            <a:fillRect/>
          </a:stretch>
        </p:blipFill>
        <p:spPr>
          <a:xfrm>
            <a:off x="457198" y="1031387"/>
            <a:ext cx="3709452" cy="5534970"/>
          </a:xfrm>
          <a:prstGeom prst="rect">
            <a:avLst/>
          </a:prstGeom>
        </p:spPr>
      </p:pic>
      <p:sp>
        <p:nvSpPr>
          <p:cNvPr id="9" name="TextBox 8"/>
          <p:cNvSpPr txBox="1"/>
          <p:nvPr/>
        </p:nvSpPr>
        <p:spPr>
          <a:xfrm>
            <a:off x="4931747" y="1289953"/>
            <a:ext cx="3914997" cy="5216812"/>
          </a:xfrm>
          <a:prstGeom prst="rect">
            <a:avLst/>
          </a:prstGeom>
          <a:noFill/>
        </p:spPr>
        <p:txBody>
          <a:bodyPr wrap="square" rtlCol="0">
            <a:spAutoFit/>
          </a:bodyPr>
          <a:lstStyle/>
          <a:p>
            <a:endParaRPr lang="en-GB" sz="3700" dirty="0" smtClean="0"/>
          </a:p>
          <a:p>
            <a:r>
              <a:rPr lang="en-GB" sz="3700" dirty="0" smtClean="0"/>
              <a:t>Scotland</a:t>
            </a:r>
          </a:p>
          <a:p>
            <a:endParaRPr lang="en-GB" sz="3700" dirty="0" smtClean="0"/>
          </a:p>
          <a:p>
            <a:r>
              <a:rPr lang="en-GB" sz="3700" dirty="0" smtClean="0"/>
              <a:t>Northern Ireland</a:t>
            </a:r>
          </a:p>
          <a:p>
            <a:endParaRPr lang="en-GB" sz="3700" dirty="0" smtClean="0"/>
          </a:p>
          <a:p>
            <a:r>
              <a:rPr lang="en-GB" sz="3700" dirty="0" smtClean="0"/>
              <a:t>Wales</a:t>
            </a:r>
          </a:p>
          <a:p>
            <a:endParaRPr lang="en-GB" sz="3700" dirty="0" smtClean="0"/>
          </a:p>
          <a:p>
            <a:r>
              <a:rPr lang="en-GB" sz="3700" dirty="0" smtClean="0"/>
              <a:t>England</a:t>
            </a:r>
          </a:p>
          <a:p>
            <a:endParaRPr lang="en-GB" sz="3700" dirty="0"/>
          </a:p>
        </p:txBody>
      </p:sp>
      <p:cxnSp>
        <p:nvCxnSpPr>
          <p:cNvPr id="11" name="Straight Arrow Connector 10"/>
          <p:cNvCxnSpPr/>
          <p:nvPr/>
        </p:nvCxnSpPr>
        <p:spPr>
          <a:xfrm rot="10800000" flipV="1">
            <a:off x="3202261" y="2256165"/>
            <a:ext cx="1729487" cy="44583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2" name="Straight Arrow Connector 11"/>
          <p:cNvCxnSpPr/>
          <p:nvPr/>
        </p:nvCxnSpPr>
        <p:spPr>
          <a:xfrm rot="10800000" flipV="1">
            <a:off x="2391564" y="4525841"/>
            <a:ext cx="2540184" cy="557456"/>
          </a:xfrm>
          <a:prstGeom prst="straightConnector1">
            <a:avLst/>
          </a:prstGeom>
          <a:ln>
            <a:solidFill>
              <a:srgbClr val="FF6600"/>
            </a:solidFill>
            <a:tailEnd type="arrow"/>
          </a:ln>
        </p:spPr>
        <p:style>
          <a:lnRef idx="2">
            <a:schemeClr val="accent1"/>
          </a:lnRef>
          <a:fillRef idx="0">
            <a:schemeClr val="accent1"/>
          </a:fillRef>
          <a:effectRef idx="1">
            <a:schemeClr val="accent1"/>
          </a:effectRef>
          <a:fontRef idx="minor">
            <a:schemeClr val="tx1"/>
          </a:fontRef>
        </p:style>
      </p:cxnSp>
      <p:cxnSp>
        <p:nvCxnSpPr>
          <p:cNvPr id="14" name="Straight Arrow Connector 13"/>
          <p:cNvCxnSpPr/>
          <p:nvPr/>
        </p:nvCxnSpPr>
        <p:spPr>
          <a:xfrm rot="10800000" flipV="1">
            <a:off x="1729489" y="3244334"/>
            <a:ext cx="3202259" cy="970776"/>
          </a:xfrm>
          <a:prstGeom prst="straightConnector1">
            <a:avLst/>
          </a:prstGeom>
          <a:ln>
            <a:solidFill>
              <a:srgbClr val="FFFF00"/>
            </a:solidFill>
            <a:tailEnd type="arrow"/>
          </a:ln>
        </p:spPr>
        <p:style>
          <a:lnRef idx="2">
            <a:schemeClr val="accent1"/>
          </a:lnRef>
          <a:fillRef idx="0">
            <a:schemeClr val="accent1"/>
          </a:fillRef>
          <a:effectRef idx="1">
            <a:schemeClr val="accent1"/>
          </a:effectRef>
          <a:fontRef idx="minor">
            <a:schemeClr val="tx1"/>
          </a:fontRef>
        </p:style>
      </p:cxnSp>
      <p:cxnSp>
        <p:nvCxnSpPr>
          <p:cNvPr id="18" name="Straight Arrow Connector 17"/>
          <p:cNvCxnSpPr/>
          <p:nvPr/>
        </p:nvCxnSpPr>
        <p:spPr>
          <a:xfrm rot="10800000">
            <a:off x="2975739" y="5083299"/>
            <a:ext cx="1956009" cy="580629"/>
          </a:xfrm>
          <a:prstGeom prst="straightConnector1">
            <a:avLst/>
          </a:prstGeom>
          <a:ln>
            <a:solidFill>
              <a:schemeClr val="accent3">
                <a:lumMod val="20000"/>
                <a:lumOff val="80000"/>
              </a:schemeClr>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370801202"/>
      </p:ext>
    </p:extLst>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UK</a:t>
            </a:r>
            <a:endParaRPr lang="en-GB" dirty="0"/>
          </a:p>
        </p:txBody>
      </p:sp>
      <p:sp>
        <p:nvSpPr>
          <p:cNvPr id="3" name="TextBox 2"/>
          <p:cNvSpPr txBox="1"/>
          <p:nvPr/>
        </p:nvSpPr>
        <p:spPr>
          <a:xfrm>
            <a:off x="457198" y="1473201"/>
            <a:ext cx="8404214" cy="3970318"/>
          </a:xfrm>
          <a:prstGeom prst="rect">
            <a:avLst/>
          </a:prstGeom>
          <a:noFill/>
        </p:spPr>
        <p:txBody>
          <a:bodyPr wrap="square" rtlCol="0">
            <a:spAutoFit/>
          </a:bodyPr>
          <a:lstStyle/>
          <a:p>
            <a:r>
              <a:rPr lang="en-US" dirty="0"/>
              <a:t>The United Kingdom of Great Britain and Northern Ireland (UK for short) is a funny kind </a:t>
            </a:r>
          </a:p>
          <a:p>
            <a:r>
              <a:rPr lang="en-US" dirty="0"/>
              <a:t>of jigsaw of a country. It slots four little nations, together into one big </a:t>
            </a:r>
            <a:r>
              <a:rPr lang="en-US" dirty="0" smtClean="0"/>
              <a:t>one.</a:t>
            </a:r>
          </a:p>
          <a:p>
            <a:r>
              <a:rPr lang="en-US" dirty="0" smtClean="0"/>
              <a:t>England, Scotland, Wales and Northern Ireland are all countries in their own rights, with their own capital cities, histories and politicians. </a:t>
            </a:r>
          </a:p>
          <a:p>
            <a:r>
              <a:rPr lang="en-US" dirty="0" smtClean="0"/>
              <a:t>People who live in these countries are very patriotic – remember when we were listening to patriotic music, we heard the National Anthems for each country as well as our National Anthem. </a:t>
            </a:r>
          </a:p>
          <a:p>
            <a:endParaRPr lang="en-US" dirty="0" smtClean="0"/>
          </a:p>
          <a:p>
            <a:r>
              <a:rPr lang="en-US" dirty="0" smtClean="0"/>
              <a:t>In Wales, you will hear people speaking in Welsh and some people in Scotland and Northern Ireland speak Gaelic.</a:t>
            </a:r>
          </a:p>
          <a:p>
            <a:r>
              <a:rPr lang="en-US" dirty="0" smtClean="0"/>
              <a:t>England’s capital city is London; Scotland’s is Edinburgh; Wales is Cardiff and Northern Ireland's is Belfast.  </a:t>
            </a:r>
          </a:p>
          <a:p>
            <a:endParaRPr lang="en-US" dirty="0" smtClean="0"/>
          </a:p>
          <a:p>
            <a:endParaRPr lang="en-US" dirty="0" smtClean="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2929824"/>
            <a:ext cx="8220075" cy="994306"/>
          </a:xfrm>
        </p:spPr>
        <p:txBody>
          <a:bodyPr/>
          <a:lstStyle/>
          <a:p>
            <a:r>
              <a:rPr lang="en-GB" sz="6600" dirty="0">
                <a:latin typeface="+mn-lt"/>
              </a:rPr>
              <a:t>Australian Beaches</a:t>
            </a: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3357822593"/>
      </p:ext>
    </p:extLst>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pSp>
        <p:nvGrpSpPr>
          <p:cNvPr id="3" name="Group 6"/>
          <p:cNvGrpSpPr/>
          <p:nvPr/>
        </p:nvGrpSpPr>
        <p:grpSpPr>
          <a:xfrm>
            <a:off x="2480714" y="899031"/>
            <a:ext cx="4387132" cy="2261445"/>
            <a:chOff x="2480714" y="899031"/>
            <a:chExt cx="4387132" cy="2261445"/>
          </a:xfrm>
        </p:grpSpPr>
        <p:pic>
          <p:nvPicPr>
            <p:cNvPr id="2" name="Picture 1"/>
            <p:cNvPicPr>
              <a:picLocks noChangeAspect="1"/>
            </p:cNvPicPr>
            <p:nvPr/>
          </p:nvPicPr>
          <p:blipFill>
            <a:blip r:embed="rId2"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a:off x="2586487" y="899031"/>
              <a:ext cx="4175587" cy="2165119"/>
            </a:xfrm>
            <a:prstGeom prst="rect">
              <a:avLst/>
            </a:prstGeom>
            <a:ln w="107950">
              <a:solidFill>
                <a:srgbClr val="00639A"/>
              </a:solidFill>
              <a:miter lim="800000"/>
            </a:ln>
          </p:spPr>
        </p:pic>
        <p:sp>
          <p:nvSpPr>
            <p:cNvPr id="10" name="TextBox 21"/>
            <p:cNvSpPr txBox="1">
              <a:spLocks noChangeArrowheads="1"/>
            </p:cNvSpPr>
            <p:nvPr/>
          </p:nvSpPr>
          <p:spPr bwMode="auto">
            <a:xfrm>
              <a:off x="2480714" y="3064150"/>
              <a:ext cx="4387132" cy="9632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rPr>
                <a:t>The Friendly Beaches, Tasmania</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 by </a:t>
              </a:r>
              <a:r>
                <a:rPr lang="en-GB" sz="500" dirty="0">
                  <a:solidFill>
                    <a:schemeClr val="bg1"/>
                  </a:solidFill>
                  <a:latin typeface="Tuffy" panose="020B0603060100000000" pitchFamily="34" charset="0"/>
                  <a:ea typeface="Tuffy" panose="020B0603060100000000" pitchFamily="34" charset="0"/>
                </a:rPr>
                <a:t>Steven Penton </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is licensed under </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hlinkClick r:id="rId3"/>
                </a:rPr>
                <a:t>CC BY 2.0</a:t>
              </a:r>
              <a:endPar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endParaRPr>
            </a:p>
          </p:txBody>
        </p:sp>
      </p:grpSp>
      <p:grpSp>
        <p:nvGrpSpPr>
          <p:cNvPr id="5" name="Group 11"/>
          <p:cNvGrpSpPr/>
          <p:nvPr/>
        </p:nvGrpSpPr>
        <p:grpSpPr>
          <a:xfrm>
            <a:off x="4810205" y="3359929"/>
            <a:ext cx="3692192" cy="2722258"/>
            <a:chOff x="4810205" y="3359929"/>
            <a:chExt cx="3692192" cy="2722258"/>
          </a:xfrm>
        </p:grpSpPr>
        <p:pic>
          <p:nvPicPr>
            <p:cNvPr id="4" name="Picture 3"/>
            <p:cNvPicPr>
              <a:picLocks noChangeAspect="1"/>
            </p:cNvPicPr>
            <p:nvPr/>
          </p:nvPicPr>
          <p:blipFill>
            <a:blip r:embed="rId4"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a:off x="4905679" y="3359929"/>
              <a:ext cx="3501244" cy="2625933"/>
            </a:xfrm>
            <a:prstGeom prst="rect">
              <a:avLst/>
            </a:prstGeom>
            <a:ln w="107950">
              <a:solidFill>
                <a:srgbClr val="00639A"/>
              </a:solidFill>
              <a:miter lim="800000"/>
            </a:ln>
          </p:spPr>
        </p:pic>
        <p:sp>
          <p:nvSpPr>
            <p:cNvPr id="9" name="TextBox 21"/>
            <p:cNvSpPr txBox="1">
              <a:spLocks noChangeArrowheads="1"/>
            </p:cNvSpPr>
            <p:nvPr/>
          </p:nvSpPr>
          <p:spPr bwMode="auto">
            <a:xfrm>
              <a:off x="4810205" y="5985861"/>
              <a:ext cx="3692192" cy="9632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rPr>
                <a:t>Bondi Beach</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 by </a:t>
              </a:r>
              <a:r>
                <a:rPr lang="en-GB" sz="500" dirty="0" err="1">
                  <a:solidFill>
                    <a:schemeClr val="bg1"/>
                  </a:solidFill>
                  <a:latin typeface="Tuffy" panose="020B0603060100000000" pitchFamily="34" charset="0"/>
                  <a:ea typeface="Tuffy" panose="020B0603060100000000" pitchFamily="34" charset="0"/>
                </a:rPr>
                <a:t>Penreyes</a:t>
              </a:r>
              <a:r>
                <a:rPr lang="en-GB" sz="500" dirty="0">
                  <a:solidFill>
                    <a:schemeClr val="bg1"/>
                  </a:solidFill>
                  <a:latin typeface="Tuffy" panose="020B0603060100000000" pitchFamily="34" charset="0"/>
                  <a:ea typeface="Tuffy" panose="020B0603060100000000" pitchFamily="34" charset="0"/>
                </a:rPr>
                <a:t> </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is licensed under </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hlinkClick r:id="rId3"/>
                </a:rPr>
                <a:t>CC BY 2.0</a:t>
              </a:r>
              <a:endPar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endParaRPr>
            </a:p>
          </p:txBody>
        </p:sp>
      </p:grpSp>
      <p:grpSp>
        <p:nvGrpSpPr>
          <p:cNvPr id="7" name="Group 7"/>
          <p:cNvGrpSpPr/>
          <p:nvPr/>
        </p:nvGrpSpPr>
        <p:grpSpPr>
          <a:xfrm>
            <a:off x="591671" y="3359928"/>
            <a:ext cx="4123060" cy="2722259"/>
            <a:chOff x="591671" y="3359928"/>
            <a:chExt cx="4123060" cy="2722259"/>
          </a:xfrm>
        </p:grpSpPr>
        <p:pic>
          <p:nvPicPr>
            <p:cNvPr id="6" name="Picture 5"/>
            <p:cNvPicPr>
              <a:picLocks noChangeAspect="1"/>
            </p:cNvPicPr>
            <p:nvPr/>
          </p:nvPicPr>
          <p:blipFill>
            <a:blip r:embed="rId5"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a:off x="687292" y="3359928"/>
              <a:ext cx="3939329" cy="2625933"/>
            </a:xfrm>
            <a:prstGeom prst="rect">
              <a:avLst/>
            </a:prstGeom>
            <a:ln w="107950">
              <a:solidFill>
                <a:srgbClr val="00639A"/>
              </a:solidFill>
              <a:miter lim="800000"/>
            </a:ln>
          </p:spPr>
        </p:pic>
        <p:sp>
          <p:nvSpPr>
            <p:cNvPr id="11" name="TextBox 21"/>
            <p:cNvSpPr txBox="1">
              <a:spLocks noChangeArrowheads="1"/>
            </p:cNvSpPr>
            <p:nvPr/>
          </p:nvSpPr>
          <p:spPr bwMode="auto">
            <a:xfrm>
              <a:off x="591671" y="5985861"/>
              <a:ext cx="4123060" cy="9632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rPr>
                <a:t>Scarborough Beach</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 by </a:t>
              </a:r>
              <a:r>
                <a:rPr lang="en-GB" sz="500" dirty="0">
                  <a:solidFill>
                    <a:schemeClr val="bg1"/>
                  </a:solidFill>
                  <a:latin typeface="Tuffy" panose="020B0603060100000000" pitchFamily="34" charset="0"/>
                  <a:ea typeface="Tuffy" panose="020B0603060100000000" pitchFamily="34" charset="0"/>
                </a:rPr>
                <a:t>Matthew Hamm </a:t>
              </a:r>
              <a:r>
                <a:rPr lang="en-GB" altLang="en-US" sz="500" dirty="0">
                  <a:solidFill>
                    <a:schemeClr val="bg1"/>
                  </a:solidFill>
                  <a:latin typeface="Tuffy" panose="020B0603060100000000" pitchFamily="34" charset="0"/>
                  <a:ea typeface="Tuffy" panose="020B0603060100000000" pitchFamily="34" charset="0"/>
                  <a:cs typeface="Arial" panose="020B0604020202020204" pitchFamily="34" charset="0"/>
                </a:rPr>
                <a:t>is licensed under </a:t>
              </a:r>
              <a:r>
                <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hlinkClick r:id="rId3"/>
                </a:rPr>
                <a:t>CC BY 2.0</a:t>
              </a:r>
              <a:endParaRPr lang="en-GB" altLang="en-US" sz="500" b="1" dirty="0">
                <a:solidFill>
                  <a:schemeClr val="bg1"/>
                </a:solidFill>
                <a:latin typeface="Tuffy" panose="020B0603060100000000" pitchFamily="34" charset="0"/>
                <a:ea typeface="Tuffy" panose="020B0603060100000000" pitchFamily="34" charset="0"/>
                <a:cs typeface="Arial" panose="020B0604020202020204" pitchFamily="34" charset="0"/>
              </a:endParaRPr>
            </a:p>
          </p:txBody>
        </p:sp>
      </p:gr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2209700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2929824"/>
            <a:ext cx="8220075" cy="994306"/>
          </a:xfrm>
        </p:spPr>
        <p:txBody>
          <a:bodyPr/>
          <a:lstStyle/>
          <a:p>
            <a:r>
              <a:rPr lang="en-GB" sz="7200" dirty="0">
                <a:latin typeface="+mn-lt"/>
              </a:rPr>
              <a:t>UK Beaches</a:t>
            </a:r>
          </a:p>
        </p:txBody>
      </p:sp>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4228263014"/>
      </p:ext>
    </p:extLst>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a:off x="738641" y="3655463"/>
            <a:ext cx="3640085" cy="2426724"/>
          </a:xfrm>
          <a:prstGeom prst="rect">
            <a:avLst/>
          </a:prstGeom>
          <a:ln w="107950">
            <a:solidFill>
              <a:srgbClr val="00639A"/>
            </a:solidFill>
            <a:miter lim="800000"/>
          </a:ln>
        </p:spPr>
      </p:pic>
      <p:pic>
        <p:nvPicPr>
          <p:cNvPr id="5" name="Picture 4"/>
          <p:cNvPicPr>
            <a:picLocks noChangeAspect="1"/>
          </p:cNvPicPr>
          <p:nvPr/>
        </p:nvPicPr>
        <p:blipFill>
          <a:blip r:embed="rId3"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a:off x="2716666" y="736684"/>
            <a:ext cx="3912402" cy="2591967"/>
          </a:xfrm>
          <a:prstGeom prst="rect">
            <a:avLst/>
          </a:prstGeom>
          <a:ln w="107950">
            <a:solidFill>
              <a:srgbClr val="00639A"/>
            </a:solidFill>
            <a:miter lim="800000"/>
          </a:ln>
        </p:spPr>
      </p:pic>
      <p:pic>
        <p:nvPicPr>
          <p:cNvPr id="7" name="Picture 6"/>
          <p:cNvPicPr>
            <a:picLocks noChangeAspect="1"/>
          </p:cNvPicPr>
          <p:nvPr/>
        </p:nvPicPr>
        <p:blipFill>
          <a:blip r:embed="rId4" cstate="print">
            <a:extLst>
              <a:ext uri="{28A0092B-C50C-407E-A947-70E740481C1C}">
                <a14:useLocalDpi xmlns:a14="http://schemas.microsoft.com/office/drawing/2010/main" xmlns:p="http://schemas.openxmlformats.org/presentationml/2006/main" xmlns:r="http://schemas.openxmlformats.org/officeDocument/2006/relationships" xmlns:a="http://schemas.openxmlformats.org/drawingml/2006/main" xmlns="" val="0"/>
              </a:ext>
            </a:extLst>
          </a:blip>
          <a:stretch>
            <a:fillRect/>
          </a:stretch>
        </p:blipFill>
        <p:spPr>
          <a:xfrm>
            <a:off x="4714731" y="3652759"/>
            <a:ext cx="3644141" cy="2429427"/>
          </a:xfrm>
          <a:prstGeom prst="rect">
            <a:avLst/>
          </a:prstGeom>
          <a:ln w="107950">
            <a:solidFill>
              <a:srgbClr val="00639A"/>
            </a:solidFill>
            <a:miter lim="800000"/>
          </a:ln>
        </p:spPr>
      </p:pic>
    </p:spTree>
    <p:extLst>
      <p:ext uri="{BB962C8B-B14F-4D97-AF65-F5344CB8AC3E}">
        <p14:creationId xmlns:p14="http://schemas.microsoft.com/office/powerpoint/2010/main" xmlns:p="http://schemas.openxmlformats.org/presentationml/2006/main" xmlns:r="http://schemas.openxmlformats.org/officeDocument/2006/relationships" xmlns:a="http://schemas.openxmlformats.org/drawingml/2006/main" xmlns="" val="1305016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Your task</a:t>
            </a:r>
            <a:endParaRPr lang="en-GB" dirty="0"/>
          </a:p>
        </p:txBody>
      </p:sp>
      <p:sp>
        <p:nvSpPr>
          <p:cNvPr id="3" name="TextBox 2"/>
          <p:cNvSpPr txBox="1"/>
          <p:nvPr/>
        </p:nvSpPr>
        <p:spPr>
          <a:xfrm>
            <a:off x="457198" y="1918416"/>
            <a:ext cx="8236074" cy="2031325"/>
          </a:xfrm>
          <a:prstGeom prst="rect">
            <a:avLst/>
          </a:prstGeom>
          <a:noFill/>
        </p:spPr>
        <p:txBody>
          <a:bodyPr wrap="none" rtlCol="0">
            <a:spAutoFit/>
          </a:bodyPr>
          <a:lstStyle/>
          <a:p>
            <a:r>
              <a:rPr lang="en-GB" dirty="0" smtClean="0"/>
              <a:t>Look at Australia and UK, can you find them in the atlas?</a:t>
            </a:r>
          </a:p>
          <a:p>
            <a:endParaRPr lang="en-GB" dirty="0" smtClean="0"/>
          </a:p>
          <a:p>
            <a:r>
              <a:rPr lang="en-GB" dirty="0" smtClean="0"/>
              <a:t>Now, see if you can find any similarities and differences between the countries.</a:t>
            </a:r>
          </a:p>
          <a:p>
            <a:endParaRPr lang="en-GB" dirty="0" smtClean="0"/>
          </a:p>
          <a:p>
            <a:r>
              <a:rPr lang="en-GB" dirty="0" smtClean="0"/>
              <a:t>What physical features can you identify? Are there any mountains that you can name?</a:t>
            </a:r>
          </a:p>
          <a:p>
            <a:r>
              <a:rPr lang="en-GB" dirty="0" smtClean="0"/>
              <a:t>What rivers can you find?</a:t>
            </a:r>
          </a:p>
          <a:p>
            <a:r>
              <a:rPr lang="en-GB" dirty="0" smtClean="0"/>
              <a:t>What are the surrounding seas called?</a:t>
            </a:r>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 name="Picture 2"/>
          <p:cNvPicPr>
            <a:picLocks noChangeAspect="1"/>
          </p:cNvPicPr>
          <p:nvPr/>
        </p:nvPicPr>
        <p:blipFill>
          <a:blip r:embed="rId2"/>
          <a:stretch>
            <a:fillRect/>
          </a:stretch>
        </p:blipFill>
        <p:spPr>
          <a:xfrm>
            <a:off x="0" y="176080"/>
            <a:ext cx="8991600" cy="5714267"/>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36</TotalTime>
  <Words>834</Words>
  <Application>Microsoft Macintosh PowerPoint</Application>
  <PresentationFormat>On-screen Show (4:3)</PresentationFormat>
  <Paragraphs>64</Paragraphs>
  <Slides>14</Slides>
  <Notes>0</Notes>
  <HiddenSlides>0</HiddenSlides>
  <MMClips>0</MMClips>
  <ScaleCrop>false</ScaleCrop>
  <HeadingPairs>
    <vt:vector size="4" baseType="variant">
      <vt:variant>
        <vt:lpstr>Design Template</vt:lpstr>
      </vt:variant>
      <vt:variant>
        <vt:i4>1</vt:i4>
      </vt:variant>
      <vt:variant>
        <vt:lpstr>Slide Titles</vt:lpstr>
      </vt:variant>
      <vt:variant>
        <vt:i4>14</vt:i4>
      </vt:variant>
    </vt:vector>
  </HeadingPairs>
  <TitlesOfParts>
    <vt:vector size="15" baseType="lpstr">
      <vt:lpstr>Office Theme</vt:lpstr>
      <vt:lpstr>Geography </vt:lpstr>
      <vt:lpstr>Where in the World?</vt:lpstr>
      <vt:lpstr>Weather in Australia</vt:lpstr>
      <vt:lpstr>Weather in the UK</vt:lpstr>
      <vt:lpstr> </vt:lpstr>
      <vt:lpstr>Australia</vt:lpstr>
      <vt:lpstr>UK Landscape</vt:lpstr>
      <vt:lpstr>UK</vt:lpstr>
      <vt:lpstr>Australian Beaches</vt:lpstr>
      <vt:lpstr>Slide 10</vt:lpstr>
      <vt:lpstr>UK Beaches</vt:lpstr>
      <vt:lpstr>Slide 12</vt:lpstr>
      <vt:lpstr>Your task</vt:lpstr>
      <vt:lpstr>Slide 14</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 </dc:title>
  <dc:creator>alicia clarke-shiels</dc:creator>
  <cp:lastModifiedBy>alicia clarke-shiels</cp:lastModifiedBy>
  <cp:revision>1</cp:revision>
  <dcterms:created xsi:type="dcterms:W3CDTF">2020-11-21T17:39:49Z</dcterms:created>
  <dcterms:modified xsi:type="dcterms:W3CDTF">2020-11-21T18:15:57Z</dcterms:modified>
</cp:coreProperties>
</file>