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305" r:id="rId7"/>
    <p:sldId id="280" r:id="rId8"/>
    <p:sldId id="303" r:id="rId9"/>
    <p:sldId id="291" r:id="rId10"/>
    <p:sldId id="306" r:id="rId11"/>
    <p:sldId id="300" r:id="rId12"/>
    <p:sldId id="301" r:id="rId13"/>
    <p:sldId id="263" r:id="rId14"/>
    <p:sldId id="259" r:id="rId15"/>
    <p:sldId id="258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B48078-2F82-45C3-8A00-3B2F955A0A31}" v="7" dt="2024-12-19T11:08:19.9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yles JORDAN" userId="a55fa377-18e7-4c3f-abd9-2b0c0158c9f5" providerId="ADAL" clId="{F0B48078-2F82-45C3-8A00-3B2F955A0A31}"/>
    <pc:docChg chg="custSel modSld">
      <pc:chgData name="Myles JORDAN" userId="a55fa377-18e7-4c3f-abd9-2b0c0158c9f5" providerId="ADAL" clId="{F0B48078-2F82-45C3-8A00-3B2F955A0A31}" dt="2024-12-19T11:08:21.865" v="55" actId="20577"/>
      <pc:docMkLst>
        <pc:docMk/>
      </pc:docMkLst>
      <pc:sldChg chg="modSp mod">
        <pc:chgData name="Myles JORDAN" userId="a55fa377-18e7-4c3f-abd9-2b0c0158c9f5" providerId="ADAL" clId="{F0B48078-2F82-45C3-8A00-3B2F955A0A31}" dt="2024-12-19T11:05:12.797" v="1" actId="20577"/>
        <pc:sldMkLst>
          <pc:docMk/>
          <pc:sldMk cId="109857222" sldId="256"/>
        </pc:sldMkLst>
        <pc:spChg chg="mod">
          <ac:chgData name="Myles JORDAN" userId="a55fa377-18e7-4c3f-abd9-2b0c0158c9f5" providerId="ADAL" clId="{F0B48078-2F82-45C3-8A00-3B2F955A0A31}" dt="2024-12-19T11:05:12.797" v="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">
        <pc:chgData name="Myles JORDAN" userId="a55fa377-18e7-4c3f-abd9-2b0c0158c9f5" providerId="ADAL" clId="{F0B48078-2F82-45C3-8A00-3B2F955A0A31}" dt="2024-12-19T11:05:48.694" v="7" actId="14100"/>
        <pc:sldMkLst>
          <pc:docMk/>
          <pc:sldMk cId="2475785493" sldId="257"/>
        </pc:sldMkLst>
        <pc:spChg chg="add del mod">
          <ac:chgData name="Myles JORDAN" userId="a55fa377-18e7-4c3f-abd9-2b0c0158c9f5" providerId="ADAL" clId="{F0B48078-2F82-45C3-8A00-3B2F955A0A31}" dt="2024-12-19T11:05:41.361" v="4" actId="478"/>
          <ac:spMkLst>
            <pc:docMk/>
            <pc:sldMk cId="2475785493" sldId="257"/>
            <ac:spMk id="4" creationId="{444F32A9-714F-D269-CC1B-2CCED3D9841E}"/>
          </ac:spMkLst>
        </pc:spChg>
        <pc:graphicFrameChg chg="del modGraphic">
          <ac:chgData name="Myles JORDAN" userId="a55fa377-18e7-4c3f-abd9-2b0c0158c9f5" providerId="ADAL" clId="{F0B48078-2F82-45C3-8A00-3B2F955A0A31}" dt="2024-12-19T11:05:17.247" v="3" actId="478"/>
          <ac:graphicFrameMkLst>
            <pc:docMk/>
            <pc:sldMk cId="2475785493" sldId="257"/>
            <ac:graphicFrameMk id="5" creationId="{2E0E0257-8489-B603-4CA6-48D44762A1A8}"/>
          </ac:graphicFrameMkLst>
        </pc:graphicFrameChg>
        <pc:picChg chg="add mod">
          <ac:chgData name="Myles JORDAN" userId="a55fa377-18e7-4c3f-abd9-2b0c0158c9f5" providerId="ADAL" clId="{F0B48078-2F82-45C3-8A00-3B2F955A0A31}" dt="2024-12-19T11:05:48.694" v="7" actId="14100"/>
          <ac:picMkLst>
            <pc:docMk/>
            <pc:sldMk cId="2475785493" sldId="257"/>
            <ac:picMk id="7" creationId="{4D3C44C7-7075-355F-9B61-51BD933AA62F}"/>
          </ac:picMkLst>
        </pc:picChg>
      </pc:sldChg>
      <pc:sldChg chg="modSp mod">
        <pc:chgData name="Myles JORDAN" userId="a55fa377-18e7-4c3f-abd9-2b0c0158c9f5" providerId="ADAL" clId="{F0B48078-2F82-45C3-8A00-3B2F955A0A31}" dt="2024-12-19T11:06:59.892" v="39" actId="14100"/>
        <pc:sldMkLst>
          <pc:docMk/>
          <pc:sldMk cId="972503463" sldId="259"/>
        </pc:sldMkLst>
        <pc:spChg chg="mod">
          <ac:chgData name="Myles JORDAN" userId="a55fa377-18e7-4c3f-abd9-2b0c0158c9f5" providerId="ADAL" clId="{F0B48078-2F82-45C3-8A00-3B2F955A0A31}" dt="2024-12-19T11:06:59.892" v="39" actId="14100"/>
          <ac:spMkLst>
            <pc:docMk/>
            <pc:sldMk cId="972503463" sldId="259"/>
            <ac:spMk id="3" creationId="{DE171DFA-34EA-B65B-DC46-B9C63190CFA7}"/>
          </ac:spMkLst>
        </pc:spChg>
      </pc:sldChg>
      <pc:sldChg chg="modSp mod">
        <pc:chgData name="Myles JORDAN" userId="a55fa377-18e7-4c3f-abd9-2b0c0158c9f5" providerId="ADAL" clId="{F0B48078-2F82-45C3-8A00-3B2F955A0A31}" dt="2024-12-19T11:07:22.283" v="40" actId="14100"/>
        <pc:sldMkLst>
          <pc:docMk/>
          <pc:sldMk cId="0" sldId="280"/>
        </pc:sldMkLst>
        <pc:spChg chg="mod">
          <ac:chgData name="Myles JORDAN" userId="a55fa377-18e7-4c3f-abd9-2b0c0158c9f5" providerId="ADAL" clId="{F0B48078-2F82-45C3-8A00-3B2F955A0A31}" dt="2024-12-19T11:07:22.283" v="40" actId="14100"/>
          <ac:spMkLst>
            <pc:docMk/>
            <pc:sldMk cId="0" sldId="280"/>
            <ac:spMk id="26626" creationId="{A8A6C42A-8DD0-A9A3-2FE7-9FF66B3B2D60}"/>
          </ac:spMkLst>
        </pc:spChg>
      </pc:sldChg>
      <pc:sldChg chg="modSp mod">
        <pc:chgData name="Myles JORDAN" userId="a55fa377-18e7-4c3f-abd9-2b0c0158c9f5" providerId="ADAL" clId="{F0B48078-2F82-45C3-8A00-3B2F955A0A31}" dt="2024-12-19T11:06:09.213" v="12" actId="14100"/>
        <pc:sldMkLst>
          <pc:docMk/>
          <pc:sldMk cId="0" sldId="291"/>
        </pc:sldMkLst>
        <pc:spChg chg="mod">
          <ac:chgData name="Myles JORDAN" userId="a55fa377-18e7-4c3f-abd9-2b0c0158c9f5" providerId="ADAL" clId="{F0B48078-2F82-45C3-8A00-3B2F955A0A31}" dt="2024-12-19T11:06:09.213" v="12" actId="14100"/>
          <ac:spMkLst>
            <pc:docMk/>
            <pc:sldMk cId="0" sldId="291"/>
            <ac:spMk id="29698" creationId="{630FAAB0-581E-EE03-6883-F71FCC568BF7}"/>
          </ac:spMkLst>
        </pc:spChg>
        <pc:picChg chg="mod">
          <ac:chgData name="Myles JORDAN" userId="a55fa377-18e7-4c3f-abd9-2b0c0158c9f5" providerId="ADAL" clId="{F0B48078-2F82-45C3-8A00-3B2F955A0A31}" dt="2024-12-19T11:06:02.448" v="10" actId="1076"/>
          <ac:picMkLst>
            <pc:docMk/>
            <pc:sldMk cId="0" sldId="291"/>
            <ac:picMk id="29699" creationId="{74E27992-7C70-7E46-0CB8-99CB27B2F71B}"/>
          </ac:picMkLst>
        </pc:picChg>
      </pc:sldChg>
      <pc:sldChg chg="modSp">
        <pc:chgData name="Myles JORDAN" userId="a55fa377-18e7-4c3f-abd9-2b0c0158c9f5" providerId="ADAL" clId="{F0B48078-2F82-45C3-8A00-3B2F955A0A31}" dt="2024-12-19T11:06:17.436" v="13" actId="1076"/>
        <pc:sldMkLst>
          <pc:docMk/>
          <pc:sldMk cId="0" sldId="301"/>
        </pc:sldMkLst>
        <pc:picChg chg="mod">
          <ac:chgData name="Myles JORDAN" userId="a55fa377-18e7-4c3f-abd9-2b0c0158c9f5" providerId="ADAL" clId="{F0B48078-2F82-45C3-8A00-3B2F955A0A31}" dt="2024-12-19T11:06:17.436" v="13" actId="1076"/>
          <ac:picMkLst>
            <pc:docMk/>
            <pc:sldMk cId="0" sldId="301"/>
            <ac:picMk id="24578" creationId="{FEFC8203-BC5E-3C25-5934-06A7D4C6CE26}"/>
          </ac:picMkLst>
        </pc:picChg>
      </pc:sldChg>
      <pc:sldChg chg="modSp">
        <pc:chgData name="Myles JORDAN" userId="a55fa377-18e7-4c3f-abd9-2b0c0158c9f5" providerId="ADAL" clId="{F0B48078-2F82-45C3-8A00-3B2F955A0A31}" dt="2024-12-19T11:05:57.676" v="9" actId="1076"/>
        <pc:sldMkLst>
          <pc:docMk/>
          <pc:sldMk cId="0" sldId="303"/>
        </pc:sldMkLst>
        <pc:picChg chg="mod">
          <ac:chgData name="Myles JORDAN" userId="a55fa377-18e7-4c3f-abd9-2b0c0158c9f5" providerId="ADAL" clId="{F0B48078-2F82-45C3-8A00-3B2F955A0A31}" dt="2024-12-19T11:05:55.659" v="8" actId="1076"/>
          <ac:picMkLst>
            <pc:docMk/>
            <pc:sldMk cId="0" sldId="303"/>
            <ac:picMk id="2" creationId="{20F9997E-599B-5D1B-95F0-17B0FD224F82}"/>
          </ac:picMkLst>
        </pc:picChg>
        <pc:picChg chg="mod">
          <ac:chgData name="Myles JORDAN" userId="a55fa377-18e7-4c3f-abd9-2b0c0158c9f5" providerId="ADAL" clId="{F0B48078-2F82-45C3-8A00-3B2F955A0A31}" dt="2024-12-19T11:05:57.676" v="9" actId="1076"/>
          <ac:picMkLst>
            <pc:docMk/>
            <pc:sldMk cId="0" sldId="303"/>
            <ac:picMk id="27650" creationId="{E5E11F15-1156-F7F7-140B-FDBC6C54652F}"/>
          </ac:picMkLst>
        </pc:picChg>
      </pc:sldChg>
      <pc:sldChg chg="modSp mod">
        <pc:chgData name="Myles JORDAN" userId="a55fa377-18e7-4c3f-abd9-2b0c0158c9f5" providerId="ADAL" clId="{F0B48078-2F82-45C3-8A00-3B2F955A0A31}" dt="2024-12-19T11:08:21.865" v="55" actId="20577"/>
        <pc:sldMkLst>
          <pc:docMk/>
          <pc:sldMk cId="0" sldId="305"/>
        </pc:sldMkLst>
        <pc:spChg chg="mod">
          <ac:chgData name="Myles JORDAN" userId="a55fa377-18e7-4c3f-abd9-2b0c0158c9f5" providerId="ADAL" clId="{F0B48078-2F82-45C3-8A00-3B2F955A0A31}" dt="2024-12-19T11:08:21.865" v="55" actId="20577"/>
          <ac:spMkLst>
            <pc:docMk/>
            <pc:sldMk cId="0" sldId="305"/>
            <ac:spMk id="3" creationId="{B43AAA5B-5819-0B91-69E2-CA1EC195DF0B}"/>
          </ac:spMkLst>
        </pc:spChg>
        <pc:picChg chg="mod">
          <ac:chgData name="Myles JORDAN" userId="a55fa377-18e7-4c3f-abd9-2b0c0158c9f5" providerId="ADAL" clId="{F0B48078-2F82-45C3-8A00-3B2F955A0A31}" dt="2024-12-19T11:08:19.922" v="54"/>
          <ac:picMkLst>
            <pc:docMk/>
            <pc:sldMk cId="0" sldId="305"/>
            <ac:picMk id="14340" creationId="{615FDBDF-D802-A1D9-E9F7-5E69E33F4BD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KS2 SATs Meeting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January 2025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B9A31-303A-C7C7-9ED6-55D5D96A5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Dates of the Tests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3C44C7-7075-355F-9B61-51BD933AA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515600" cy="451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785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5518D67-D876-6E8A-9DC4-AAC38E0758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0650" y="225070"/>
            <a:ext cx="6870700" cy="792162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Scaled Scores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AAA5B-5819-0B91-69E2-CA1EC195D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1500" y="1532553"/>
            <a:ext cx="7328846" cy="4629505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pPr indent="-160338">
              <a:defRPr/>
            </a:pPr>
            <a:r>
              <a:rPr lang="en-GB" sz="3200" b="1" dirty="0">
                <a:solidFill>
                  <a:srgbClr val="00B050"/>
                </a:solidFill>
                <a:latin typeface="+mj-lt"/>
              </a:rPr>
              <a:t>A scaled score of more than 110 is judged to have exceeded the national standard.</a:t>
            </a:r>
            <a:br>
              <a:rPr lang="en-GB" sz="3200" dirty="0">
                <a:solidFill>
                  <a:schemeClr val="bg2">
                    <a:lumMod val="10000"/>
                  </a:schemeClr>
                </a:solidFill>
                <a:latin typeface="+mj-lt"/>
              </a:rPr>
            </a:br>
            <a:endParaRPr lang="en-GB" sz="3200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indent="-160338">
              <a:defRPr/>
            </a:pPr>
            <a:r>
              <a:rPr lang="en-GB" sz="3200" b="1" dirty="0">
                <a:solidFill>
                  <a:srgbClr val="FFC000"/>
                </a:solidFill>
                <a:latin typeface="+mj-lt"/>
              </a:rPr>
              <a:t>A scaled score of 100 is judged to have met the ‘national standard’.</a:t>
            </a:r>
            <a:br>
              <a:rPr lang="en-GB" sz="3200" dirty="0">
                <a:solidFill>
                  <a:schemeClr val="bg2">
                    <a:lumMod val="10000"/>
                  </a:schemeClr>
                </a:solidFill>
                <a:latin typeface="+mj-lt"/>
              </a:rPr>
            </a:br>
            <a:endParaRPr lang="en-GB" sz="3200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indent="-160338">
              <a:defRPr/>
            </a:pPr>
            <a:r>
              <a:rPr lang="en-GB" sz="3200" b="1" dirty="0">
                <a:solidFill>
                  <a:srgbClr val="FF0000"/>
                </a:solidFill>
                <a:latin typeface="+mj-lt"/>
              </a:rPr>
              <a:t>A scaled score of less than 100 is judged to have not yet met the ‘national </a:t>
            </a:r>
            <a:r>
              <a:rPr lang="en-GB" sz="3200" b="1">
                <a:solidFill>
                  <a:srgbClr val="FF0000"/>
                </a:solidFill>
                <a:latin typeface="+mj-lt"/>
              </a:rPr>
              <a:t>standard’.</a:t>
            </a:r>
            <a:endParaRPr lang="en-GB" sz="4000" b="1" dirty="0">
              <a:solidFill>
                <a:srgbClr val="FF0000"/>
              </a:solidFill>
              <a:latin typeface="BPreplay" panose="02000503000000020004" pitchFamily="50" charset="0"/>
            </a:endParaRPr>
          </a:p>
        </p:txBody>
      </p:sp>
      <p:pic>
        <p:nvPicPr>
          <p:cNvPr id="14340" name="Picture 1">
            <a:extLst>
              <a:ext uri="{FF2B5EF4-FFF2-40B4-BE49-F238E27FC236}">
                <a16:creationId xmlns:a16="http://schemas.microsoft.com/office/drawing/2014/main" id="{615FDBDF-D802-A1D9-E9F7-5E69E33F4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349" y="621151"/>
            <a:ext cx="2978150" cy="595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A8A6C42A-8DD0-A9A3-2FE7-9FF66B3B2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61267" y="1165345"/>
            <a:ext cx="9893419" cy="5406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z="73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Spelling, Punctuation, and Grammar (SPaG)</a:t>
            </a:r>
            <a:r>
              <a:rPr lang="en-GB" altLang="en-US" sz="6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GB" altLang="en-US" sz="4000" dirty="0"/>
            </a:br>
            <a:endParaRPr lang="en-GB" altLang="en-US" sz="4000" dirty="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9DFF0650-E447-E15B-2F06-8760D265CA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2187574"/>
            <a:ext cx="8820150" cy="4117691"/>
          </a:xfrm>
        </p:spPr>
        <p:txBody>
          <a:bodyPr>
            <a:normAutofit/>
          </a:bodyPr>
          <a:lstStyle/>
          <a:p>
            <a:pPr algn="ctr"/>
            <a:r>
              <a:rPr lang="en-GB" altLang="en-US" sz="3600" dirty="0"/>
              <a:t>The English grammar, punctuation and spelling test at two components:</a:t>
            </a:r>
          </a:p>
          <a:p>
            <a:pPr algn="ctr"/>
            <a:r>
              <a:rPr lang="en-GB" altLang="en-US" sz="3600" u="sng" dirty="0"/>
              <a:t>Paper 1</a:t>
            </a:r>
            <a:r>
              <a:rPr lang="en-GB" altLang="en-US" sz="3600" dirty="0"/>
              <a:t>, the short-answer questions, consists of between 40 and 50 questions assessing grammar, punctuation and vocabulary, worth 50 marks </a:t>
            </a:r>
          </a:p>
          <a:p>
            <a:pPr algn="ctr"/>
            <a:r>
              <a:rPr lang="en-GB" altLang="en-US" sz="3600" u="sng" dirty="0"/>
              <a:t>Paper 2</a:t>
            </a:r>
            <a:r>
              <a:rPr lang="en-GB" altLang="en-US" sz="3600" dirty="0"/>
              <a:t>, the spelling task worth 20 marks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>
            <a:extLst>
              <a:ext uri="{FF2B5EF4-FFF2-40B4-BE49-F238E27FC236}">
                <a16:creationId xmlns:a16="http://schemas.microsoft.com/office/drawing/2014/main" id="{E5E11F15-1156-F7F7-140B-FDBC6C546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19" y="327569"/>
            <a:ext cx="6348641" cy="332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20F9997E-599B-5D1B-95F0-17B0FD224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654" y="2800793"/>
            <a:ext cx="5037327" cy="394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630FAAB0-581E-EE03-6883-F71FCC568B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4638" y="1189740"/>
            <a:ext cx="2697052" cy="915988"/>
          </a:xfrm>
        </p:spPr>
        <p:txBody>
          <a:bodyPr/>
          <a:lstStyle/>
          <a:p>
            <a:pPr algn="ctr"/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Spelling</a:t>
            </a:r>
          </a:p>
        </p:txBody>
      </p:sp>
      <p:pic>
        <p:nvPicPr>
          <p:cNvPr id="29699" name="Picture 2">
            <a:extLst>
              <a:ext uri="{FF2B5EF4-FFF2-40B4-BE49-F238E27FC236}">
                <a16:creationId xmlns:a16="http://schemas.microsoft.com/office/drawing/2014/main" id="{74E27992-7C70-7E46-0CB8-99CB27B2F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694" y="601116"/>
            <a:ext cx="8088037" cy="30092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9700" name="Picture 3">
            <a:extLst>
              <a:ext uri="{FF2B5EF4-FFF2-40B4-BE49-F238E27FC236}">
                <a16:creationId xmlns:a16="http://schemas.microsoft.com/office/drawing/2014/main" id="{9A8E564A-018C-0555-4B7F-1A156835E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177" y="4422099"/>
            <a:ext cx="9627975" cy="217555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id="{CF56DFBF-D617-EE9D-A60E-86B3595A9B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1412" y="1319804"/>
            <a:ext cx="9909176" cy="5217473"/>
          </a:xfrm>
        </p:spPr>
        <p:txBody>
          <a:bodyPr>
            <a:normAutofit/>
          </a:bodyPr>
          <a:lstStyle/>
          <a:p>
            <a:pPr algn="ctr"/>
            <a:r>
              <a:rPr lang="en-GB" altLang="en-US" sz="4400" dirty="0"/>
              <a:t>Children will have a total of one hour to read the texts and complete the questions at their own pace.</a:t>
            </a:r>
          </a:p>
          <a:p>
            <a:pPr algn="ctr"/>
            <a:endParaRPr lang="en-GB" altLang="en-US" sz="4400" dirty="0"/>
          </a:p>
          <a:p>
            <a:pPr algn="ctr"/>
            <a:r>
              <a:rPr lang="en-GB" altLang="en-US" sz="4400" dirty="0"/>
              <a:t>The reading answer booklet will comprise approximately 35 to 40 questions (totalling 50 marks). Questions are worth 1, 2 or 3 marks.</a:t>
            </a:r>
          </a:p>
          <a:p>
            <a:endParaRPr lang="en-GB" altLang="en-US" sz="2000" dirty="0"/>
          </a:p>
        </p:txBody>
      </p:sp>
      <p:sp>
        <p:nvSpPr>
          <p:cNvPr id="22531" name="Rectangle 4">
            <a:extLst>
              <a:ext uri="{FF2B5EF4-FFF2-40B4-BE49-F238E27FC236}">
                <a16:creationId xmlns:a16="http://schemas.microsoft.com/office/drawing/2014/main" id="{2A4CADB3-3558-ADB9-C0A0-E745921C2F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22362" y="175265"/>
            <a:ext cx="6870700" cy="9509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6000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paper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A932F756-4BC1-B9D8-7804-BE2B9B799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65" y="79350"/>
            <a:ext cx="4858033" cy="669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>
            <a:extLst>
              <a:ext uri="{FF2B5EF4-FFF2-40B4-BE49-F238E27FC236}">
                <a16:creationId xmlns:a16="http://schemas.microsoft.com/office/drawing/2014/main" id="{6B136C56-56A3-B3E3-C03E-4080EF4D7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367" y="79350"/>
            <a:ext cx="4663555" cy="669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>
            <a:extLst>
              <a:ext uri="{FF2B5EF4-FFF2-40B4-BE49-F238E27FC236}">
                <a16:creationId xmlns:a16="http://schemas.microsoft.com/office/drawing/2014/main" id="{FEFC8203-BC5E-3C25-5934-06A7D4C6C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" y="51594"/>
            <a:ext cx="6119813" cy="675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EA9969-E891-66BB-06AA-CD802DCB21D2}"/>
              </a:ext>
            </a:extLst>
          </p:cNvPr>
          <p:cNvSpPr txBox="1"/>
          <p:nvPr/>
        </p:nvSpPr>
        <p:spPr>
          <a:xfrm>
            <a:off x="6460761" y="355937"/>
            <a:ext cx="5392788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/>
              <a:t>The questions are:</a:t>
            </a:r>
            <a:br>
              <a:rPr lang="en-GB" altLang="en-US" sz="2800" dirty="0"/>
            </a:br>
            <a:endParaRPr lang="en-GB" altLang="en-US" sz="2800" dirty="0"/>
          </a:p>
          <a:p>
            <a:pPr algn="ctr"/>
            <a:r>
              <a:rPr lang="en-GB" altLang="en-US" sz="2800" dirty="0"/>
              <a:t>shorter, closed response items (such as multiple choice and matching questions)</a:t>
            </a:r>
            <a:br>
              <a:rPr lang="en-GB" altLang="en-US" sz="2800" dirty="0"/>
            </a:br>
            <a:endParaRPr lang="en-GB" altLang="en-US" sz="2800" dirty="0"/>
          </a:p>
          <a:p>
            <a:pPr algn="ctr"/>
            <a:r>
              <a:rPr lang="en-GB" altLang="en-US" sz="2800" dirty="0"/>
              <a:t>More than one sentence, open response items giving more than one idea. </a:t>
            </a:r>
          </a:p>
          <a:p>
            <a:pPr algn="ctr"/>
            <a:endParaRPr lang="en-GB" altLang="en-US" sz="2800" dirty="0"/>
          </a:p>
          <a:p>
            <a:pPr algn="ctr"/>
            <a:r>
              <a:rPr lang="en-GB" altLang="en-US" sz="2800" dirty="0"/>
              <a:t>Longer, open response items that require children to explain and comment on </a:t>
            </a:r>
            <a:r>
              <a:rPr lang="en-GB" altLang="en-US" sz="2800"/>
              <a:t>the texts </a:t>
            </a:r>
            <a:r>
              <a:rPr lang="en-GB" altLang="en-US" sz="2800" dirty="0"/>
              <a:t>to demonstrate a full understanding.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3AFFE-A5C8-D96F-DDEC-77E92134A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4273B-D09F-55FD-61C9-7CC92D740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8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Structure of the </a:t>
            </a:r>
            <a:r>
              <a:rPr lang="en-US" sz="60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Maths</a:t>
            </a:r>
            <a:r>
              <a:rPr lang="en-US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 Tests</a:t>
            </a:r>
            <a:endParaRPr lang="en-US" sz="6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36452B8-CCEB-05C4-BEA4-DAFE06FD3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28" y="1978754"/>
            <a:ext cx="5101005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8263EFCE-381F-1AC9-0F8C-6EEF04177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690" y="1797407"/>
            <a:ext cx="5027910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2AAD14-8204-BA8D-95E8-483045CD8690}"/>
              </a:ext>
            </a:extLst>
          </p:cNvPr>
          <p:cNvSpPr/>
          <p:nvPr/>
        </p:nvSpPr>
        <p:spPr>
          <a:xfrm>
            <a:off x="256536" y="1125339"/>
            <a:ext cx="6069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Arithmetic (30 mins)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C38E92-F61B-6C89-0550-D2AF7518E7C3}"/>
              </a:ext>
            </a:extLst>
          </p:cNvPr>
          <p:cNvSpPr/>
          <p:nvPr/>
        </p:nvSpPr>
        <p:spPr>
          <a:xfrm>
            <a:off x="5539000" y="5076980"/>
            <a:ext cx="6653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 Problem Solving Papers  (40 mins)</a:t>
            </a:r>
          </a:p>
        </p:txBody>
      </p:sp>
    </p:spTree>
    <p:extLst>
      <p:ext uri="{BB962C8B-B14F-4D97-AF65-F5344CB8AC3E}">
        <p14:creationId xmlns:p14="http://schemas.microsoft.com/office/powerpoint/2010/main" val="4289947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A4B40-4216-25E6-8223-683F47E9B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How to prepare your child/ren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71DFA-34EA-B65B-DC46-B9C63190C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490" y="1690688"/>
            <a:ext cx="11382232" cy="4802187"/>
          </a:xfr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endParaRPr lang="en-GB" altLang="en-US" sz="2800" b="1" dirty="0"/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altLang="en-US" sz="2800" b="1" dirty="0"/>
              <a:t>Keep revising spellings From Y3/Y4 Words to Y5/Y6 children have been working on the last two years.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GB" altLang="en-US" sz="2800" b="1" dirty="0"/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altLang="en-US" sz="2800" b="1" dirty="0"/>
              <a:t>Encouraging children to read EVERY night looking at as many high-quality children’s novels. Please ask and answer questions about these texts using inference skills.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endParaRPr lang="en-GB" altLang="en-US" sz="2800" b="1" dirty="0"/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altLang="en-US" sz="2800" b="1" dirty="0"/>
              <a:t>Correct spoken language- WAS and WERE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en-GB" altLang="en-US" sz="2800" b="1" dirty="0"/>
              <a:t>              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altLang="en-US" sz="2800" b="1" dirty="0"/>
              <a:t>Times Tables regular practice at home (Times Tables Rockstars)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GB" altLang="en-US" sz="2800" b="1" dirty="0"/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altLang="en-US" sz="2800" b="1" dirty="0"/>
              <a:t>Ensure that your child is getting enough sleep and have breakfast each </a:t>
            </a:r>
          </a:p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en-GB" altLang="en-US" sz="2800" b="1" dirty="0"/>
              <a:t>day and that they come to school with a healthy snack and water bottle.</a:t>
            </a:r>
            <a:endParaRPr lang="en-GB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972503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CB041-11FB-66BE-607F-529EAF04C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 Light"/>
                <a:cs typeface="Calibri Light"/>
              </a:rPr>
              <a:t>SATs Boosters</a:t>
            </a:r>
            <a:endParaRPr lang="en-US" sz="7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E0922-1824-85D5-70E7-EC213DAF5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>
                <a:ea typeface="Calibri"/>
                <a:cs typeface="Calibri"/>
              </a:rPr>
              <a:t>These will be weekly sessions.</a:t>
            </a:r>
          </a:p>
          <a:p>
            <a:endParaRPr lang="en-US" sz="4000" dirty="0">
              <a:ea typeface="Calibri"/>
              <a:cs typeface="Calibri"/>
            </a:endParaRPr>
          </a:p>
          <a:p>
            <a:r>
              <a:rPr lang="en-US" sz="4000" dirty="0">
                <a:ea typeface="Calibri"/>
                <a:cs typeface="Calibri"/>
              </a:rPr>
              <a:t>Focus on weaker areas of the curriculum.</a:t>
            </a:r>
          </a:p>
          <a:p>
            <a:endParaRPr lang="en-US" sz="4000" dirty="0">
              <a:ea typeface="Calibri"/>
              <a:cs typeface="Calibri"/>
            </a:endParaRPr>
          </a:p>
          <a:p>
            <a:r>
              <a:rPr lang="en-US" sz="4000" dirty="0">
                <a:ea typeface="Calibri"/>
                <a:cs typeface="Calibri"/>
              </a:rPr>
              <a:t>Both re-teaching and answering questions. </a:t>
            </a:r>
          </a:p>
        </p:txBody>
      </p:sp>
    </p:spTree>
    <p:extLst>
      <p:ext uri="{BB962C8B-B14F-4D97-AF65-F5344CB8AC3E}">
        <p14:creationId xmlns:p14="http://schemas.microsoft.com/office/powerpoint/2010/main" val="7618484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34785-09FD-3480-20C7-80DC163EA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9600" dirty="0">
                <a:latin typeface="Twinkl Cursive Looped" panose="02000000000000000000" pitchFamily="2" charset="0"/>
                <a:ea typeface="Calibri Light"/>
                <a:cs typeface="Calibri Light"/>
              </a:rPr>
              <a:t>Any Questions?</a:t>
            </a:r>
            <a:endParaRPr lang="en-US" sz="96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090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b09b93f-a4f0-4be3-a73b-8791051cc51f">
      <Terms xmlns="http://schemas.microsoft.com/office/infopath/2007/PartnerControls"/>
    </lcf76f155ced4ddcb4097134ff3c332f>
    <TaxCatchAll xmlns="47c8fe87-192b-440a-af71-92cb4693dca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A38E4F7D6ECD4DBFF2DB7296C05890" ma:contentTypeVersion="15" ma:contentTypeDescription="Create a new document." ma:contentTypeScope="" ma:versionID="29b2065d70adc52643dde1810fa63aa9">
  <xsd:schema xmlns:xsd="http://www.w3.org/2001/XMLSchema" xmlns:xs="http://www.w3.org/2001/XMLSchema" xmlns:p="http://schemas.microsoft.com/office/2006/metadata/properties" xmlns:ns2="eb09b93f-a4f0-4be3-a73b-8791051cc51f" xmlns:ns3="47c8fe87-192b-440a-af71-92cb4693dcaf" targetNamespace="http://schemas.microsoft.com/office/2006/metadata/properties" ma:root="true" ma:fieldsID="a756e39ced4cd05598a8898aac46a9d6" ns2:_="" ns3:_="">
    <xsd:import namespace="eb09b93f-a4f0-4be3-a73b-8791051cc51f"/>
    <xsd:import namespace="47c8fe87-192b-440a-af71-92cb4693dc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09b93f-a4f0-4be3-a73b-8791051cc5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fab6ca1-5ef0-4ab6-8980-a4b4f6af8f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8fe87-192b-440a-af71-92cb4693dcaf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f6e553fd-ba5d-4834-9619-fce474101f49}" ma:internalName="TaxCatchAll" ma:showField="CatchAllData" ma:web="47c8fe87-192b-440a-af71-92cb4693dc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50C944-050E-40B2-A6ED-656E5AD13947}">
  <ds:schemaRefs>
    <ds:schemaRef ds:uri="http://schemas.microsoft.com/office/2006/metadata/properties"/>
    <ds:schemaRef ds:uri="http://schemas.microsoft.com/office/infopath/2007/PartnerControls"/>
    <ds:schemaRef ds:uri="eb09b93f-a4f0-4be3-a73b-8791051cc51f"/>
    <ds:schemaRef ds:uri="47c8fe87-192b-440a-af71-92cb4693dcaf"/>
  </ds:schemaRefs>
</ds:datastoreItem>
</file>

<file path=customXml/itemProps2.xml><?xml version="1.0" encoding="utf-8"?>
<ds:datastoreItem xmlns:ds="http://schemas.openxmlformats.org/officeDocument/2006/customXml" ds:itemID="{58DE765F-E2AA-4BB7-A5A9-5E7689365D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4776D1-8269-4B8B-A750-C27B0A611B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09b93f-a4f0-4be3-a73b-8791051cc51f"/>
    <ds:schemaRef ds:uri="47c8fe87-192b-440a-af71-92cb4693dc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</TotalTime>
  <Words>366</Words>
  <Application>Microsoft Office PowerPoint</Application>
  <PresentationFormat>Widescreen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BPreplay</vt:lpstr>
      <vt:lpstr>Calibri</vt:lpstr>
      <vt:lpstr>Calibri Light</vt:lpstr>
      <vt:lpstr>Twinkl Cursive Looped</vt:lpstr>
      <vt:lpstr>office theme</vt:lpstr>
      <vt:lpstr>KS2 SATs Meeting</vt:lpstr>
      <vt:lpstr>Dates of the Tests</vt:lpstr>
      <vt:lpstr>Scaled Scores</vt:lpstr>
      <vt:lpstr>Spelling, Punctuation, and Grammar (SPaG)  </vt:lpstr>
      <vt:lpstr>PowerPoint Presentation</vt:lpstr>
      <vt:lpstr>Spelling</vt:lpstr>
      <vt:lpstr>Reading paper</vt:lpstr>
      <vt:lpstr>PowerPoint Presentation</vt:lpstr>
      <vt:lpstr>PowerPoint Presentation</vt:lpstr>
      <vt:lpstr>Structure of the Maths Tests</vt:lpstr>
      <vt:lpstr>How to prepare your child/ren</vt:lpstr>
      <vt:lpstr>SATs Boosters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Myles JORDAN</cp:lastModifiedBy>
  <cp:revision>53</cp:revision>
  <dcterms:created xsi:type="dcterms:W3CDTF">2024-01-08T00:31:20Z</dcterms:created>
  <dcterms:modified xsi:type="dcterms:W3CDTF">2024-12-19T11:08:24Z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0x0101008FA38E4F7D6ECD4DBFF2DB7296C05890</vt:lpwstr>
  </property>
  <property fmtid="{D5CDD505-2E9C-101B-9397-08002B2CF9AE}" pid="3" name="MediaServiceImageTags">
    <vt:lpwstr/>
  </property>
</Properties>
</file>