
<file path=[Content_Types].xml><?xml version="1.0" encoding="utf-8"?>
<Types xmlns="http://schemas.openxmlformats.org/package/2006/content-types">
  <Override PartName="/ppt/slides/slide45.xml" ContentType="application/vnd.openxmlformats-officedocument.presentationml.slide+xml"/>
  <Override PartName="/ppt/slides/slide53.xml" ContentType="application/vnd.openxmlformats-officedocument.presentationml.slide+xml"/>
  <Override PartName="/ppt/slides/slide18.xml" ContentType="application/vnd.openxmlformats-officedocument.presentationml.slide+xml"/>
  <Override PartName="/ppt/slides/slide9.xml" ContentType="application/vnd.openxmlformats-officedocument.presentationml.slide+xml"/>
  <Override PartName="/ppt/slides/slide41.xml" ContentType="application/vnd.openxmlformats-officedocument.presentationml.slide+xml"/>
  <Override PartName="/ppt/slides/slide14.xml" ContentType="application/vnd.openxmlformats-officedocument.presentationml.slide+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s/slide5.xml" ContentType="application/vnd.openxmlformats-officedocument.presentationml.slide+xml"/>
  <Override PartName="/ppt/slides/slide38.xml" ContentType="application/vnd.openxmlformats-officedocument.presentationml.slide+xml"/>
  <Default Extension="rels" ContentType="application/vnd.openxmlformats-package.relationships+xml"/>
  <Override PartName="/ppt/slides/slide10.xml" ContentType="application/vnd.openxmlformats-officedocument.presentationml.slide+xml"/>
  <Override PartName="/ppt/slideLayouts/slideLayout5.xml" ContentType="application/vnd.openxmlformats-officedocument.presentationml.slideLayout+xml"/>
  <Override PartName="/ppt/notesMasters/notesMaster1.xml" ContentType="application/vnd.openxmlformats-officedocument.presentationml.notesMaster+xml"/>
  <Override PartName="/ppt/slides/slide1.xml" ContentType="application/vnd.openxmlformats-officedocument.presentationml.slide+xml"/>
  <Override PartName="/ppt/slides/slide26.xml" ContentType="application/vnd.openxmlformats-officedocument.presentationml.slide+xml"/>
  <Override PartName="/ppt/slides/slide34.xml" ContentType="application/vnd.openxmlformats-officedocument.presentationml.slide+xml"/>
  <Default Extension="jpeg" ContentType="image/jpeg"/>
  <Override PartName="/ppt/theme/theme2.xml" ContentType="application/vnd.openxmlformats-officedocument.theme+xml"/>
  <Override PartName="/ppt/slides/slide58.xml" ContentType="application/vnd.openxmlformats-officedocument.presentationml.slide+xml"/>
  <Override PartName="/ppt/slideLayouts/slideLayout1.xml" ContentType="application/vnd.openxmlformats-officedocument.presentationml.slideLayout+xml"/>
  <Override PartName="/ppt/slides/slide22.xml" ContentType="application/vnd.openxmlformats-officedocument.presentationml.slide+xml"/>
  <Override PartName="/ppt/slides/slide30.xml" ContentType="application/vnd.openxmlformats-officedocument.presentationml.slide+xml"/>
  <Override PartName="/docProps/app.xml" ContentType="application/vnd.openxmlformats-officedocument.extended-properties+xml"/>
  <Override PartName="/ppt/slides/slide46.xml" ContentType="application/vnd.openxmlformats-officedocument.presentationml.slide+xml"/>
  <Default Extension="xml" ContentType="application/xml"/>
  <Override PartName="/ppt/slides/slide19.xml" ContentType="application/vnd.openxmlformats-officedocument.presentationml.slide+xml"/>
  <Override PartName="/ppt/slides/slide54.xml" ContentType="application/vnd.openxmlformats-officedocument.presentationml.slide+xml"/>
  <Override PartName="/ppt/tableStyles.xml" ContentType="application/vnd.openxmlformats-officedocument.presentationml.tableStyles+xml"/>
  <Override PartName="/ppt/slides/slide42.xml" ContentType="application/vnd.openxmlformats-officedocument.presentationml.slide+xml"/>
  <Override PartName="/ppt/slides/slide50.xml" ContentType="application/vnd.openxmlformats-officedocument.presentationml.slide+xml"/>
  <Override PartName="/ppt/slides/slide15.xml" ContentType="application/vnd.openxmlformats-officedocument.presentationml.slide+xml"/>
  <Override PartName="/ppt/slides/slide6.xml" ContentType="application/vnd.openxmlformats-officedocument.presentationml.slide+xml"/>
  <Override PartName="/ppt/slides/slide39.xml" ContentType="application/vnd.openxmlformats-officedocument.presentationml.slide+xml"/>
  <Override PartName="/docProps/core.xml" ContentType="application/vnd.openxmlformats-package.core-properties+xml"/>
  <Override PartName="/ppt/slides/slide11.xml" ContentType="application/vnd.openxmlformats-officedocument.presentationml.slide+xml"/>
  <Override PartName="/ppt/slideLayouts/slideLayout6.xml" ContentType="application/vnd.openxmlformats-officedocument.presentationml.slideLayout+xml"/>
  <Override PartName="/ppt/slides/slide27.xml" ContentType="application/vnd.openxmlformats-officedocument.presentationml.slide+xml"/>
  <Override PartName="/ppt/slides/slide35.xml" ContentType="application/vnd.openxmlformats-officedocument.presentationml.slide+xml"/>
  <Override PartName="/ppt/slides/slide2.xml" ContentType="application/vnd.openxmlformats-officedocument.presentationml.slide+xml"/>
  <Default Extension="png" ContentType="image/png"/>
  <Override PartName="/ppt/slides/slide59.xml" ContentType="application/vnd.openxmlformats-officedocument.presentationml.slide+xml"/>
  <Override PartName="/ppt/slideLayouts/slideLayout2.xml" ContentType="application/vnd.openxmlformats-officedocument.presentationml.slideLayout+xml"/>
  <Override PartName="/ppt/slides/slide23.xml" ContentType="application/vnd.openxmlformats-officedocument.presentationml.slide+xml"/>
  <Override PartName="/ppt/slides/slide31.xml" ContentType="application/vnd.openxmlformats-officedocument.presentationml.slide+xml"/>
  <Override PartName="/ppt/slides/slide47.xml" ContentType="application/vnd.openxmlformats-officedocument.presentationml.slide+xml"/>
  <Override PartName="/ppt/slides/slide55.xml" ContentType="application/vnd.openxmlformats-officedocument.presentationml.slide+xml"/>
  <Override PartName="/ppt/slides/slide43.xml" ContentType="application/vnd.openxmlformats-officedocument.presentationml.slide+xml"/>
  <Override PartName="/ppt/slides/slide51.xml" ContentType="application/vnd.openxmlformats-officedocument.presentationml.slide+xml"/>
  <Override PartName="/ppt/slides/slide16.xml" ContentType="application/vnd.openxmlformats-officedocument.presentationml.slide+xml"/>
  <Override PartName="/ppt/slides/slide7.xml" ContentType="application/vnd.openxmlformats-officedocument.presentationml.slide+xml"/>
  <Override PartName="/ppt/presentation.xml" ContentType="application/vnd.openxmlformats-officedocument.presentationml.presentation.main+xml"/>
  <Override PartName="/ppt/slides/slide12.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28.xml" ContentType="application/vnd.openxmlformats-officedocument.presentationml.slide+xml"/>
  <Override PartName="/ppt/slides/slide36.xml" ContentType="application/vnd.openxmlformats-officedocument.presentationml.slide+xml"/>
  <Override PartName="/ppt/slideLayouts/slideLayout3.xml" ContentType="application/vnd.openxmlformats-officedocument.presentationml.slideLayout+xml"/>
  <Override PartName="/ppt/slides/slide24.xml" ContentType="application/vnd.openxmlformats-officedocument.presentationml.slide+xml"/>
  <Override PartName="/ppt/slides/slide32.xml" ContentType="application/vnd.openxmlformats-officedocument.presentationml.slide+xml"/>
  <Override PartName="/ppt/slides/slide48.xml" ContentType="application/vnd.openxmlformats-officedocument.presentationml.slide+xml"/>
  <Override PartName="/ppt/slides/slide56.xml" ContentType="application/vnd.openxmlformats-officedocument.presentationml.slide+xml"/>
  <Override PartName="/ppt/slides/slide20.xml" ContentType="application/vnd.openxmlformats-officedocument.presentationml.slide+xml"/>
  <Override PartName="/ppt/slides/slide44.xml" ContentType="application/vnd.openxmlformats-officedocument.presentationml.slide+xml"/>
  <Override PartName="/ppt/slides/slide52.xml" ContentType="application/vnd.openxmlformats-officedocument.presentationml.slide+xml"/>
  <Override PartName="/ppt/slides/slide17.xml" ContentType="application/vnd.openxmlformats-officedocument.presentationml.slide+xml"/>
  <Override PartName="/ppt/slides/slide8.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slides/slide13.xml" ContentType="application/vnd.openxmlformats-officedocument.presentationml.slide+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s/slide4.xml" ContentType="application/vnd.openxmlformats-officedocument.presentationml.slide+xml"/>
  <Override PartName="/ppt/slides/slide37.xml" ContentType="application/vnd.openxmlformats-officedocument.presentationml.slide+xml"/>
  <Override PartName="/ppt/slides/slide29.xml" ContentType="application/vnd.openxmlformats-officedocument.presentationml.slide+xml"/>
  <Override PartName="/ppt/slideLayouts/slideLayout4.xml" ContentType="application/vnd.openxmlformats-officedocument.presentationml.slideLayout+xml"/>
  <Override PartName="/ppt/slides/slide25.xml" ContentType="application/vnd.openxmlformats-officedocument.presentationml.slide+xml"/>
  <Override PartName="/ppt/slides/slide33.xml" ContentType="application/vnd.openxmlformats-officedocument.presentationml.slide+xml"/>
  <Override PartName="/ppt/slideMasters/slideMaster1.xml" ContentType="application/vnd.openxmlformats-officedocument.presentationml.slideMaster+xml"/>
  <Override PartName="/ppt/slides/slide49.xml" ContentType="application/vnd.openxmlformats-officedocument.presentationml.slide+xml"/>
  <Override PartName="/ppt/slides/slide57.xml" ContentType="application/vnd.openxmlformats-officedocument.presentationml.slide+xml"/>
  <Override PartName="/ppt/theme/theme1.xml" ContentType="application/vnd.openxmlformats-officedocument.theme+xml"/>
  <Override PartName="/ppt/slides/slide21.xml" ContentType="application/vnd.openxmlformats-officedocument.presentationml.slide+xml"/>
  <Default Extension="bin" ContentType="application/vnd.openxmlformats-officedocument.presentationml.printerSettings"/>
  <Override PartName="/ppt/viewProps.xml" ContentType="application/vnd.openxmlformats-officedocument.presentationml.viewPro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p:sldMasterIdLst>
    <p:sldMasterId id="2147483648" r:id="rId1"/>
  </p:sldMasterIdLst>
  <p:notesMasterIdLst>
    <p:notesMasterId r:id="rId61"/>
  </p:notesMasterIdLst>
  <p:sldIdLst>
    <p:sldId id="256" r:id="rId2"/>
    <p:sldId id="260" r:id="rId3"/>
    <p:sldId id="258" r:id="rId4"/>
    <p:sldId id="288" r:id="rId5"/>
    <p:sldId id="289" r:id="rId6"/>
    <p:sldId id="290" r:id="rId7"/>
    <p:sldId id="291" r:id="rId8"/>
    <p:sldId id="292" r:id="rId9"/>
    <p:sldId id="293" r:id="rId10"/>
    <p:sldId id="294" r:id="rId11"/>
    <p:sldId id="295" r:id="rId12"/>
    <p:sldId id="296" r:id="rId13"/>
    <p:sldId id="297" r:id="rId14"/>
    <p:sldId id="298" r:id="rId15"/>
    <p:sldId id="299" r:id="rId16"/>
    <p:sldId id="300" r:id="rId17"/>
    <p:sldId id="301" r:id="rId18"/>
    <p:sldId id="302" r:id="rId19"/>
    <p:sldId id="303" r:id="rId20"/>
    <p:sldId id="304" r:id="rId21"/>
    <p:sldId id="305" r:id="rId22"/>
    <p:sldId id="306" r:id="rId23"/>
    <p:sldId id="307" r:id="rId24"/>
    <p:sldId id="308" r:id="rId25"/>
    <p:sldId id="309" r:id="rId26"/>
    <p:sldId id="310" r:id="rId27"/>
    <p:sldId id="311" r:id="rId28"/>
    <p:sldId id="286" r:id="rId29"/>
    <p:sldId id="312" r:id="rId30"/>
    <p:sldId id="313" r:id="rId31"/>
    <p:sldId id="314" r:id="rId32"/>
    <p:sldId id="315" r:id="rId33"/>
    <p:sldId id="316" r:id="rId34"/>
    <p:sldId id="317" r:id="rId35"/>
    <p:sldId id="318" r:id="rId36"/>
    <p:sldId id="319" r:id="rId37"/>
    <p:sldId id="320" r:id="rId38"/>
    <p:sldId id="321" r:id="rId39"/>
    <p:sldId id="277" r:id="rId40"/>
    <p:sldId id="341" r:id="rId41"/>
    <p:sldId id="262" r:id="rId42"/>
    <p:sldId id="322" r:id="rId43"/>
    <p:sldId id="323" r:id="rId44"/>
    <p:sldId id="326" r:id="rId45"/>
    <p:sldId id="327" r:id="rId46"/>
    <p:sldId id="328" r:id="rId47"/>
    <p:sldId id="329" r:id="rId48"/>
    <p:sldId id="330" r:id="rId49"/>
    <p:sldId id="331" r:id="rId50"/>
    <p:sldId id="332" r:id="rId51"/>
    <p:sldId id="333" r:id="rId52"/>
    <p:sldId id="334" r:id="rId53"/>
    <p:sldId id="335" r:id="rId54"/>
    <p:sldId id="336" r:id="rId55"/>
    <p:sldId id="337" r:id="rId56"/>
    <p:sldId id="338" r:id="rId57"/>
    <p:sldId id="339" r:id="rId58"/>
    <p:sldId id="340" r:id="rId59"/>
    <p:sldId id="265" r:id="rId60"/>
  </p:sldIdLst>
  <p:sldSz cx="9144000" cy="6858000" type="screen4x3"/>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p="http://schemas.openxmlformats.org/presentationml/2006/main" xmlns:r="http://schemas.openxmlformats.org/officeDocument/2006/relationships" xmlns:a="http://schemas.openxmlformats.org/drawingml/2006/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lrMru>
    <a:srgbClr val="00CC00"/>
    <a:srgbClr val="9966FF"/>
  </p:clrMru>
  <p:extLst>
    <p:ext uri="{E76CE94A-603C-4142-B9EB-6D1370010A27}">
      <p14:discardImageEditData xmlns:p14="http://schemas.microsoft.com/office/powerpoint/2010/main" xmlns:p="http://schemas.openxmlformats.org/presentationml/2006/main" xmlns:r="http://schemas.openxmlformats.org/officeDocument/2006/relationships" xmlns:a="http://schemas.openxmlformats.org/drawingml/2006/main" xmlns="" val="0"/>
    </p:ext>
    <p:ext uri="{D31A062A-798A-4329-ABDD-BBA856620510}">
      <p14:defaultImageDpi xmlns:p14="http://schemas.microsoft.com/office/powerpoint/2010/main" xmlns:p="http://schemas.openxmlformats.org/presentationml/2006/main" xmlns:r="http://schemas.openxmlformats.org/officeDocument/2006/relationships" xmlns:a="http://schemas.openxmlformats.org/drawingml/2006/main" xmlns="" val="220"/>
    </p:ext>
    <p:ext uri="{FD5EFAAD-0ECE-453E-9831-46B23BE46B34}">
      <p15:chartTrackingRefBased xmlns:p15="http://schemas.microsoft.com/office/powerpoint/2012/main" xmlns:p="http://schemas.openxmlformats.org/presentationml/2006/main" xmlns:r="http://schemas.openxmlformats.org/officeDocument/2006/relationships" xmlns:a="http://schemas.openxmlformats.org/drawingml/2006/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p:restoredLeft sz="18182" autoAdjust="0"/>
    <p:restoredTop sz="94662" autoAdjust="0"/>
  </p:normalViewPr>
  <p:slideViewPr>
    <p:cSldViewPr>
      <p:cViewPr varScale="1">
        <p:scale>
          <a:sx n="99" d="100"/>
          <a:sy n="99" d="100"/>
        </p:scale>
        <p:origin x="-512" y="-104"/>
      </p:cViewPr>
      <p:guideLst>
        <p:guide orient="horz" pos="2160"/>
        <p:guide pos="2880"/>
      </p:guideLst>
    </p:cSldViewPr>
  </p:slideViewPr>
  <p:notesTextViewPr>
    <p:cViewPr>
      <p:scale>
        <a:sx n="1" d="1"/>
        <a:sy n="1" d="1"/>
      </p:scale>
      <p:origin x="0" y="0"/>
    </p:cViewPr>
  </p:notesTextViewPr>
  <p:sorterViewPr>
    <p:cViewPr>
      <p:scale>
        <a:sx n="100" d="100"/>
        <a:sy n="100" d="100"/>
      </p:scale>
      <p:origin x="0" y="-2696"/>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presProps" Target="presProps.xml"/><Relationship Id="rId64" Type="http://schemas.openxmlformats.org/officeDocument/2006/relationships/viewProps" Target="viewProps.xml"/><Relationship Id="rId65" Type="http://schemas.openxmlformats.org/officeDocument/2006/relationships/theme" Target="theme/theme1.xml"/><Relationship Id="rId66" Type="http://schemas.openxmlformats.org/officeDocument/2006/relationships/tableStyles" Target="tableStyles.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60" Type="http://schemas.openxmlformats.org/officeDocument/2006/relationships/slide" Target="slides/slide59.xml"/><Relationship Id="rId61" Type="http://schemas.openxmlformats.org/officeDocument/2006/relationships/notesMaster" Target="notesMasters/notesMaster1.xml"/><Relationship Id="rId62" Type="http://schemas.openxmlformats.org/officeDocument/2006/relationships/printerSettings" Target="printerSettings/printerSettings1.bin"/><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821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1342" y="0"/>
            <a:ext cx="2946347" cy="498215"/>
          </a:xfrm>
          <a:prstGeom prst="rect">
            <a:avLst/>
          </a:prstGeom>
        </p:spPr>
        <p:txBody>
          <a:bodyPr vert="horz" lIns="91440" tIns="45720" rIns="91440" bIns="45720" rtlCol="0"/>
          <a:lstStyle>
            <a:lvl1pPr algn="r">
              <a:defRPr sz="1200"/>
            </a:lvl1pPr>
          </a:lstStyle>
          <a:p>
            <a:fld id="{578793D1-471B-404D-A29A-655B9C409E6C}" type="datetimeFigureOut">
              <a:rPr lang="en-GB" smtClean="0"/>
              <a:pPr/>
              <a:t>11/1/20</a:t>
            </a:fld>
            <a:endParaRPr lang="en-GB"/>
          </a:p>
        </p:txBody>
      </p:sp>
      <p:sp>
        <p:nvSpPr>
          <p:cNvPr id="4" name="Slide Image Placeholder 3"/>
          <p:cNvSpPr>
            <a:spLocks noGrp="1" noRot="1" noChangeAspect="1"/>
          </p:cNvSpPr>
          <p:nvPr>
            <p:ph type="sldImg" idx="2"/>
          </p:nvPr>
        </p:nvSpPr>
        <p:spPr>
          <a:xfrm>
            <a:off x="1166813" y="1241425"/>
            <a:ext cx="4465637" cy="33512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927" y="4778722"/>
            <a:ext cx="5439410" cy="390986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600"/>
            <a:ext cx="2946347" cy="49821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1342" y="9431600"/>
            <a:ext cx="2946347" cy="498214"/>
          </a:xfrm>
          <a:prstGeom prst="rect">
            <a:avLst/>
          </a:prstGeom>
        </p:spPr>
        <p:txBody>
          <a:bodyPr vert="horz" lIns="91440" tIns="45720" rIns="91440" bIns="45720" rtlCol="0" anchor="b"/>
          <a:lstStyle>
            <a:lvl1pPr algn="r">
              <a:defRPr sz="1200"/>
            </a:lvl1pPr>
          </a:lstStyle>
          <a:p>
            <a:fld id="{3C2384CD-9A99-4732-B881-85C051BF5D52}" type="slidenum">
              <a:rPr lang="en-GB" smtClean="0"/>
              <a:pPr/>
              <a:t>‹#›</a:t>
            </a:fld>
            <a:endParaRPr lang="en-GB"/>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3817134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5D958F4-C8AC-4BD5-8E14-9E610BD1B6A8}" type="datetimeFigureOut">
              <a:rPr lang="en-US" smtClean="0"/>
              <a:pPr/>
              <a:t>11/1/20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715119047"/>
      </p:ext>
    </p:extLst>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5D958F4-C8AC-4BD5-8E14-9E610BD1B6A8}" type="datetimeFigureOut">
              <a:rPr lang="en-US" smtClean="0"/>
              <a:pPr/>
              <a:t>11/1/20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688836792"/>
      </p:ext>
    </p:extLst>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D958F4-C8AC-4BD5-8E14-9E610BD1B6A8}" type="datetimeFigureOut">
              <a:rPr lang="en-US" smtClean="0"/>
              <a:pPr/>
              <a:t>11/1/20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529662490"/>
      </p:ext>
    </p:extLst>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5D958F4-C8AC-4BD5-8E14-9E610BD1B6A8}" type="datetimeFigureOut">
              <a:rPr lang="en-US" smtClean="0"/>
              <a:pPr/>
              <a:t>11/1/20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120362544"/>
      </p:ext>
    </p:extLst>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5D958F4-C8AC-4BD5-8E14-9E610BD1B6A8}" type="datetimeFigureOut">
              <a:rPr lang="en-US" smtClean="0"/>
              <a:pPr/>
              <a:t>11/1/20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234302849"/>
      </p:ext>
    </p:extLst>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5D958F4-C8AC-4BD5-8E14-9E610BD1B6A8}" type="datetimeFigureOut">
              <a:rPr lang="en-US" smtClean="0"/>
              <a:pPr/>
              <a:t>11/1/20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482947364"/>
      </p:ext>
    </p:extLst>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D958F4-C8AC-4BD5-8E14-9E610BD1B6A8}" type="datetimeFigureOut">
              <a:rPr lang="en-US" smtClean="0"/>
              <a:pPr/>
              <a:t>11/1/20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679716337"/>
      </p:ext>
    </p:extLst>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D958F4-C8AC-4BD5-8E14-9E610BD1B6A8}" type="datetimeFigureOut">
              <a:rPr lang="en-US" smtClean="0"/>
              <a:pPr/>
              <a:t>11/1/20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236115172"/>
      </p:ext>
    </p:extLst>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D958F4-C8AC-4BD5-8E14-9E610BD1B6A8}" type="datetimeFigureOut">
              <a:rPr lang="en-US" smtClean="0"/>
              <a:pPr/>
              <a:t>11/1/20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610395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5D958F4-C8AC-4BD5-8E14-9E610BD1B6A8}" type="datetimeFigureOut">
              <a:rPr lang="en-US" smtClean="0"/>
              <a:pPr/>
              <a:t>11/1/20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490856243"/>
      </p:ext>
    </p:extLst>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5D958F4-C8AC-4BD5-8E14-9E610BD1B6A8}" type="datetimeFigureOut">
              <a:rPr lang="en-US" smtClean="0"/>
              <a:pPr/>
              <a:t>11/1/20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73575434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D958F4-C8AC-4BD5-8E14-9E610BD1B6A8}" type="datetimeFigureOut">
              <a:rPr lang="en-US" smtClean="0"/>
              <a:pPr/>
              <a:t>11/1/20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4B802F-673E-4D9B-A1E7-D7E69902129F}"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3524373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1.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2.jpeg"/></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4" Type="http://schemas.openxmlformats.org/officeDocument/2006/relationships/image" Target="../media/image13.jpeg"/><Relationship Id="rId1" Type="http://schemas.openxmlformats.org/officeDocument/2006/relationships/slideLayout" Target="../slideLayouts/slideLayout7.xml"/><Relationship Id="rId2" Type="http://schemas.openxmlformats.org/officeDocument/2006/relationships/image" Target="../media/image10.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4.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5.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6.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7.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8.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9.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0.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png"/></Relationships>
</file>

<file path=ppt/slides/_rels/slide34.xml.rels><?xml version="1.0" encoding="UTF-8" standalone="yes"?>
<Relationships xmlns="http://schemas.openxmlformats.org/package/2006/relationships"><Relationship Id="rId3" Type="http://schemas.openxmlformats.org/officeDocument/2006/relationships/image" Target="../media/image25.png"/><Relationship Id="rId4" Type="http://schemas.openxmlformats.org/officeDocument/2006/relationships/image" Target="../media/image26.jpeg"/><Relationship Id="rId5" Type="http://schemas.openxmlformats.org/officeDocument/2006/relationships/image" Target="../media/image27.png"/><Relationship Id="rId6" Type="http://schemas.openxmlformats.org/officeDocument/2006/relationships/image" Target="../media/image28.jpeg"/><Relationship Id="rId7" Type="http://schemas.openxmlformats.org/officeDocument/2006/relationships/image" Target="../media/image29.jpeg"/><Relationship Id="rId8" Type="http://schemas.openxmlformats.org/officeDocument/2006/relationships/image" Target="../media/image30.jpeg"/><Relationship Id="rId9" Type="http://schemas.openxmlformats.org/officeDocument/2006/relationships/image" Target="../media/image31.jpeg"/><Relationship Id="rId1" Type="http://schemas.openxmlformats.org/officeDocument/2006/relationships/slideLayout" Target="../slideLayouts/slideLayout2.xml"/><Relationship Id="rId2" Type="http://schemas.openxmlformats.org/officeDocument/2006/relationships/image" Target="../media/image24.jpeg"/></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4" Type="http://schemas.openxmlformats.org/officeDocument/2006/relationships/image" Target="../media/image34.jpeg"/><Relationship Id="rId5" Type="http://schemas.openxmlformats.org/officeDocument/2006/relationships/image" Target="../media/image35.png"/><Relationship Id="rId6" Type="http://schemas.openxmlformats.org/officeDocument/2006/relationships/image" Target="../media/image36.jpeg"/><Relationship Id="rId7" Type="http://schemas.openxmlformats.org/officeDocument/2006/relationships/image" Target="../media/image37.jpeg"/><Relationship Id="rId1" Type="http://schemas.openxmlformats.org/officeDocument/2006/relationships/slideLayout" Target="../slideLayouts/slideLayout2.xml"/><Relationship Id="rId2" Type="http://schemas.openxmlformats.org/officeDocument/2006/relationships/image" Target="../media/image32.png"/></Relationships>
</file>

<file path=ppt/slides/_rels/slide36.xml.rels><?xml version="1.0" encoding="UTF-8" standalone="yes"?>
<Relationships xmlns="http://schemas.openxmlformats.org/package/2006/relationships"><Relationship Id="rId3" Type="http://schemas.openxmlformats.org/officeDocument/2006/relationships/image" Target="../media/image39.png"/><Relationship Id="rId4" Type="http://schemas.openxmlformats.org/officeDocument/2006/relationships/image" Target="../media/image40.png"/><Relationship Id="rId5" Type="http://schemas.openxmlformats.org/officeDocument/2006/relationships/image" Target="../media/image41.jpeg"/><Relationship Id="rId6" Type="http://schemas.openxmlformats.org/officeDocument/2006/relationships/image" Target="../media/image42.jpeg"/><Relationship Id="rId7" Type="http://schemas.openxmlformats.org/officeDocument/2006/relationships/image" Target="../media/image43.jpeg"/><Relationship Id="rId8" Type="http://schemas.openxmlformats.org/officeDocument/2006/relationships/image" Target="../media/image44.jpeg"/><Relationship Id="rId1" Type="http://schemas.openxmlformats.org/officeDocument/2006/relationships/slideLayout" Target="../slideLayouts/slideLayout2.xml"/><Relationship Id="rId2" Type="http://schemas.openxmlformats.org/officeDocument/2006/relationships/image" Target="../media/image38.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5.jpeg"/><Relationship Id="rId3" Type="http://schemas.openxmlformats.org/officeDocument/2006/relationships/image" Target="../media/image46.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7.jpe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8.jpe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9.jpe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0.jpe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1.jpe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2.jpe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3.jpe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4.jpe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5.jpe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6.jpe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67370"/>
            <a:ext cx="7772400" cy="1470025"/>
          </a:xfrm>
        </p:spPr>
        <p:txBody>
          <a:bodyPr/>
          <a:lstStyle/>
          <a:p>
            <a:r>
              <a:rPr lang="en-US" dirty="0" smtClean="0">
                <a:latin typeface="Comic Sans MS" panose="030F0702030302020204" pitchFamily="66" charset="0"/>
              </a:rPr>
              <a:t>Week 1</a:t>
            </a:r>
            <a:endParaRPr lang="en-US" dirty="0">
              <a:latin typeface="Comic Sans MS" panose="030F0702030302020204" pitchFamily="66" charset="0"/>
            </a:endParaRPr>
          </a:p>
        </p:txBody>
      </p:sp>
      <p:sp>
        <p:nvSpPr>
          <p:cNvPr id="3" name="Subtitle 2"/>
          <p:cNvSpPr>
            <a:spLocks noGrp="1"/>
          </p:cNvSpPr>
          <p:nvPr>
            <p:ph type="subTitle" idx="1"/>
          </p:nvPr>
        </p:nvSpPr>
        <p:spPr/>
        <p:txBody>
          <a:bodyPr>
            <a:normAutofit fontScale="92500" lnSpcReduction="20000"/>
          </a:bodyPr>
          <a:lstStyle/>
          <a:p>
            <a:r>
              <a:rPr lang="en-GB" u="sng" dirty="0" smtClean="0">
                <a:solidFill>
                  <a:schemeClr val="tx1"/>
                </a:solidFill>
                <a:latin typeface="Comic Sans MS" panose="030F0702030302020204" pitchFamily="66" charset="0"/>
              </a:rPr>
              <a:t>Out </a:t>
            </a:r>
            <a:r>
              <a:rPr lang="en-GB" u="sng" dirty="0" err="1" smtClean="0">
                <a:solidFill>
                  <a:schemeClr val="tx1"/>
                </a:solidFill>
                <a:latin typeface="Comic Sans MS" panose="030F0702030302020204" pitchFamily="66" charset="0"/>
              </a:rPr>
              <a:t>come:to</a:t>
            </a:r>
            <a:r>
              <a:rPr lang="en-GB" u="sng" dirty="0" smtClean="0">
                <a:solidFill>
                  <a:schemeClr val="tx1"/>
                </a:solidFill>
                <a:latin typeface="Comic Sans MS" panose="030F0702030302020204" pitchFamily="66" charset="0"/>
              </a:rPr>
              <a:t> use ambitious vocabulary in a </a:t>
            </a:r>
            <a:r>
              <a:rPr lang="en-GB" u="sng" smtClean="0">
                <a:solidFill>
                  <a:schemeClr val="tx1"/>
                </a:solidFill>
                <a:latin typeface="Comic Sans MS" panose="030F0702030302020204" pitchFamily="66" charset="0"/>
              </a:rPr>
              <a:t>conversation using inverted commas.  </a:t>
            </a:r>
            <a:endParaRPr lang="en-GB" u="sng" dirty="0">
              <a:solidFill>
                <a:schemeClr val="tx1"/>
              </a:solidFill>
              <a:latin typeface="Comic Sans MS" panose="030F0702030302020204" pitchFamily="66" charset="0"/>
            </a:endParaRPr>
          </a:p>
          <a:p>
            <a:r>
              <a:rPr lang="en-GB" u="sng" dirty="0">
                <a:solidFill>
                  <a:schemeClr val="tx1"/>
                </a:solidFill>
                <a:latin typeface="Comic Sans MS" panose="030F0702030302020204" pitchFamily="66" charset="0"/>
              </a:rPr>
              <a:t> </a:t>
            </a:r>
          </a:p>
          <a:p>
            <a:endParaRPr lang="en-US" u="sng"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624514199"/>
      </p:ext>
    </p:extLst>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Rectangle 3"/>
          <p:cNvSpPr/>
          <p:nvPr/>
        </p:nvSpPr>
        <p:spPr>
          <a:xfrm>
            <a:off x="152400" y="762000"/>
            <a:ext cx="8839200" cy="5786199"/>
          </a:xfrm>
          <a:prstGeom prst="rect">
            <a:avLst/>
          </a:prstGeom>
        </p:spPr>
        <p:txBody>
          <a:bodyPr wrap="square">
            <a:spAutoFit/>
          </a:bodyPr>
          <a:lstStyle/>
          <a:p>
            <a:r>
              <a:rPr lang="en-GB" sz="3200" u="sng" dirty="0">
                <a:solidFill>
                  <a:schemeClr val="accent2">
                    <a:lumMod val="75000"/>
                  </a:schemeClr>
                </a:solidFill>
                <a:latin typeface="Comic Sans MS" panose="030F0702030302020204" pitchFamily="66" charset="0"/>
              </a:rPr>
              <a:t>Words of the day </a:t>
            </a:r>
            <a:r>
              <a:rPr lang="en-GB" sz="3200" u="sng" dirty="0" smtClean="0">
                <a:solidFill>
                  <a:schemeClr val="accent2">
                    <a:lumMod val="75000"/>
                  </a:schemeClr>
                </a:solidFill>
                <a:latin typeface="Comic Sans MS" panose="030F0702030302020204" pitchFamily="66" charset="0"/>
              </a:rPr>
              <a:t>–comedian</a:t>
            </a:r>
          </a:p>
          <a:p>
            <a:endParaRPr lang="en-GB" sz="3200" u="sng" dirty="0">
              <a:solidFill>
                <a:schemeClr val="accent2">
                  <a:lumMod val="75000"/>
                </a:schemeClr>
              </a:solidFill>
              <a:latin typeface="Comic Sans MS" panose="030F0702030302020204" pitchFamily="66" charset="0"/>
            </a:endParaRPr>
          </a:p>
          <a:p>
            <a:r>
              <a:rPr lang="en-US" sz="3200" u="sng" dirty="0" smtClean="0">
                <a:solidFill>
                  <a:srgbClr val="FF0000"/>
                </a:solidFill>
                <a:latin typeface="Comic Sans MS" panose="030F0702030302020204" pitchFamily="66" charset="0"/>
              </a:rPr>
              <a:t>Grammar focus</a:t>
            </a:r>
          </a:p>
          <a:p>
            <a:r>
              <a:rPr lang="en-US" sz="3200" u="sng" dirty="0" smtClean="0">
                <a:solidFill>
                  <a:srgbClr val="FF0000"/>
                </a:solidFill>
                <a:latin typeface="Comic Sans MS" panose="030F0702030302020204" pitchFamily="66" charset="0"/>
              </a:rPr>
              <a:t>To understand what a determiner is and which to use when.</a:t>
            </a:r>
          </a:p>
          <a:p>
            <a:endParaRPr lang="en-US" sz="3200" u="sng" dirty="0">
              <a:solidFill>
                <a:srgbClr val="FF0000"/>
              </a:solidFill>
              <a:latin typeface="Comic Sans MS" panose="030F0702030302020204" pitchFamily="66" charset="0"/>
            </a:endParaRPr>
          </a:p>
          <a:p>
            <a:endParaRPr lang="en-US" sz="3200" u="sng" dirty="0">
              <a:solidFill>
                <a:srgbClr val="FF0000"/>
              </a:solidFill>
              <a:latin typeface="Comic Sans MS" panose="030F0702030302020204" pitchFamily="66" charset="0"/>
            </a:endParaRPr>
          </a:p>
          <a:p>
            <a:endParaRPr lang="en-US" sz="3200" dirty="0" smtClean="0">
              <a:solidFill>
                <a:schemeClr val="tx2"/>
              </a:solidFill>
              <a:latin typeface="Comic Sans MS" panose="030F0702030302020204" pitchFamily="66" charset="0"/>
            </a:endParaRPr>
          </a:p>
          <a:p>
            <a:endParaRPr lang="en-US" sz="3200" dirty="0">
              <a:solidFill>
                <a:schemeClr val="tx2"/>
              </a:solidFill>
              <a:latin typeface="Comic Sans MS" panose="030F0702030302020204" pitchFamily="66" charset="0"/>
            </a:endParaRPr>
          </a:p>
          <a:p>
            <a:endParaRPr lang="en-US" sz="3200" u="sng" dirty="0">
              <a:solidFill>
                <a:srgbClr val="FF0000"/>
              </a:solidFill>
              <a:latin typeface="Comic Sans MS" panose="030F0702030302020204" pitchFamily="66" charset="0"/>
            </a:endParaRPr>
          </a:p>
          <a:p>
            <a:endParaRPr lang="en-US" sz="3200" u="sng" dirty="0">
              <a:latin typeface="Comic Sans MS" panose="030F0702030302020204" pitchFamily="66" charset="0"/>
            </a:endParaRPr>
          </a:p>
          <a:p>
            <a:endParaRPr lang="en-US" dirty="0"/>
          </a:p>
        </p:txBody>
      </p:sp>
      <p:sp>
        <p:nvSpPr>
          <p:cNvPr id="7" name="TextBox 6"/>
          <p:cNvSpPr txBox="1"/>
          <p:nvPr/>
        </p:nvSpPr>
        <p:spPr>
          <a:xfrm>
            <a:off x="364834" y="257786"/>
            <a:ext cx="6112166" cy="461665"/>
          </a:xfrm>
          <a:prstGeom prst="rect">
            <a:avLst/>
          </a:prstGeom>
          <a:noFill/>
        </p:spPr>
        <p:txBody>
          <a:bodyPr wrap="square" rtlCol="0">
            <a:spAutoFit/>
          </a:bodyPr>
          <a:lstStyle/>
          <a:p>
            <a:r>
              <a:rPr lang="en-US" sz="2400" u="sng" dirty="0" smtClean="0">
                <a:latin typeface="Comic Sans MS" panose="030F0702030302020204" pitchFamily="66" charset="0"/>
              </a:rPr>
              <a:t>Monday 2nd November 2020</a:t>
            </a:r>
            <a:endParaRPr lang="en-US" sz="2400" u="sng" dirty="0">
              <a:latin typeface="Comic Sans MS" panose="030F0702030302020204" pitchFamily="66" charset="0"/>
            </a:endParaRPr>
          </a:p>
        </p:txBody>
      </p:sp>
      <p:sp>
        <p:nvSpPr>
          <p:cNvPr id="2" name="TextBox 1">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104EE0E3-E788-461A-AEBA-87DAFAD6944C}"/>
              </a:ext>
            </a:extLst>
          </p:cNvPr>
          <p:cNvSpPr txBox="1"/>
          <p:nvPr/>
        </p:nvSpPr>
        <p:spPr>
          <a:xfrm>
            <a:off x="4109987" y="3108960"/>
            <a:ext cx="914400" cy="914400"/>
          </a:xfrm>
          <a:prstGeom prst="rect">
            <a:avLst/>
          </a:prstGeom>
          <a:noFill/>
        </p:spPr>
        <p:txBody>
          <a:bodyPr wrap="square" rtlCol="0">
            <a:spAutoFit/>
          </a:bodyPr>
          <a:lstStyle/>
          <a:p>
            <a:endParaRPr lang="en-GB"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664681357"/>
      </p:ext>
    </p:extLst>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extBox 1"/>
          <p:cNvSpPr txBox="1"/>
          <p:nvPr/>
        </p:nvSpPr>
        <p:spPr>
          <a:xfrm>
            <a:off x="914400" y="609600"/>
            <a:ext cx="6400800" cy="3416320"/>
          </a:xfrm>
          <a:prstGeom prst="rect">
            <a:avLst/>
          </a:prstGeom>
          <a:noFill/>
        </p:spPr>
        <p:txBody>
          <a:bodyPr wrap="square" rtlCol="0">
            <a:spAutoFit/>
          </a:bodyPr>
          <a:lstStyle/>
          <a:p>
            <a:r>
              <a:rPr lang="en-US" dirty="0" smtClean="0">
                <a:solidFill>
                  <a:schemeClr val="tx2"/>
                </a:solidFill>
                <a:latin typeface="Comic Sans MS" panose="030F0702030302020204" pitchFamily="66" charset="0"/>
              </a:rPr>
              <a:t>Read through this weeks spellings.</a:t>
            </a:r>
          </a:p>
          <a:p>
            <a:endParaRPr lang="en-US" dirty="0">
              <a:solidFill>
                <a:schemeClr val="tx2"/>
              </a:solidFill>
              <a:latin typeface="Comic Sans MS" panose="030F0702030302020204" pitchFamily="66" charset="0"/>
            </a:endParaRPr>
          </a:p>
          <a:p>
            <a:r>
              <a:rPr lang="en-US" dirty="0" smtClean="0">
                <a:solidFill>
                  <a:schemeClr val="tx2"/>
                </a:solidFill>
                <a:latin typeface="Comic Sans MS" panose="030F0702030302020204" pitchFamily="66" charset="0"/>
              </a:rPr>
              <a:t>kindly </a:t>
            </a:r>
          </a:p>
          <a:p>
            <a:r>
              <a:rPr lang="en-US" dirty="0" smtClean="0">
                <a:solidFill>
                  <a:schemeClr val="tx2"/>
                </a:solidFill>
                <a:latin typeface="Comic Sans MS" panose="030F0702030302020204" pitchFamily="66" charset="0"/>
              </a:rPr>
              <a:t>quickly   </a:t>
            </a:r>
          </a:p>
          <a:p>
            <a:r>
              <a:rPr lang="en-US" dirty="0" smtClean="0">
                <a:solidFill>
                  <a:schemeClr val="tx2"/>
                </a:solidFill>
                <a:latin typeface="Comic Sans MS" panose="030F0702030302020204" pitchFamily="66" charset="0"/>
              </a:rPr>
              <a:t>Safely</a:t>
            </a:r>
          </a:p>
          <a:p>
            <a:r>
              <a:rPr lang="en-US" dirty="0" smtClean="0">
                <a:solidFill>
                  <a:schemeClr val="tx2"/>
                </a:solidFill>
                <a:latin typeface="Comic Sans MS" panose="030F0702030302020204" pitchFamily="66" charset="0"/>
              </a:rPr>
              <a:t>rudely  </a:t>
            </a:r>
          </a:p>
          <a:p>
            <a:r>
              <a:rPr lang="en-US" dirty="0" smtClean="0">
                <a:solidFill>
                  <a:schemeClr val="tx2"/>
                </a:solidFill>
                <a:latin typeface="Comic Sans MS" panose="030F0702030302020204" pitchFamily="66" charset="0"/>
              </a:rPr>
              <a:t>sweetly     </a:t>
            </a:r>
            <a:endParaRPr lang="en-US" dirty="0">
              <a:solidFill>
                <a:schemeClr val="tx2"/>
              </a:solidFill>
              <a:latin typeface="Comic Sans MS" panose="030F0702030302020204" pitchFamily="66" charset="0"/>
            </a:endParaRPr>
          </a:p>
          <a:p>
            <a:r>
              <a:rPr lang="en-US" dirty="0" smtClean="0">
                <a:solidFill>
                  <a:schemeClr val="tx2"/>
                </a:solidFill>
                <a:latin typeface="Comic Sans MS" panose="030F0702030302020204" pitchFamily="66" charset="0"/>
              </a:rPr>
              <a:t>Strongly</a:t>
            </a:r>
          </a:p>
          <a:p>
            <a:r>
              <a:rPr lang="en-US" dirty="0" smtClean="0">
                <a:solidFill>
                  <a:schemeClr val="tx2"/>
                </a:solidFill>
                <a:latin typeface="Comic Sans MS" panose="030F0702030302020204" pitchFamily="66" charset="0"/>
              </a:rPr>
              <a:t>bravely </a:t>
            </a:r>
          </a:p>
          <a:p>
            <a:r>
              <a:rPr lang="en-US" dirty="0" smtClean="0">
                <a:solidFill>
                  <a:schemeClr val="tx2"/>
                </a:solidFill>
                <a:latin typeface="Comic Sans MS" panose="030F0702030302020204" pitchFamily="66" charset="0"/>
              </a:rPr>
              <a:t>secretly </a:t>
            </a:r>
          </a:p>
          <a:p>
            <a:r>
              <a:rPr lang="en-US" dirty="0" smtClean="0">
                <a:solidFill>
                  <a:schemeClr val="tx2"/>
                </a:solidFill>
                <a:latin typeface="Comic Sans MS" panose="030F0702030302020204" pitchFamily="66" charset="0"/>
              </a:rPr>
              <a:t>finally   </a:t>
            </a:r>
          </a:p>
          <a:p>
            <a:r>
              <a:rPr lang="en-US" dirty="0" smtClean="0">
                <a:solidFill>
                  <a:schemeClr val="tx2"/>
                </a:solidFill>
                <a:latin typeface="Comic Sans MS" panose="030F0702030302020204" pitchFamily="66" charset="0"/>
              </a:rPr>
              <a:t>usually </a:t>
            </a:r>
          </a:p>
        </p:txBody>
      </p:sp>
      <p:sp>
        <p:nvSpPr>
          <p:cNvPr id="7" name="TextBox 6"/>
          <p:cNvSpPr txBox="1"/>
          <p:nvPr/>
        </p:nvSpPr>
        <p:spPr>
          <a:xfrm>
            <a:off x="685800" y="5029200"/>
            <a:ext cx="7772400" cy="646331"/>
          </a:xfrm>
          <a:prstGeom prst="rect">
            <a:avLst/>
          </a:prstGeom>
          <a:noFill/>
        </p:spPr>
        <p:txBody>
          <a:bodyPr wrap="square" rtlCol="0">
            <a:spAutoFit/>
          </a:bodyPr>
          <a:lstStyle/>
          <a:p>
            <a:r>
              <a:rPr lang="en-GB" dirty="0" smtClean="0"/>
              <a:t>LO: To create adverbs using </a:t>
            </a:r>
            <a:r>
              <a:rPr lang="en-GB" dirty="0" err="1" smtClean="0">
                <a:solidFill>
                  <a:srgbClr val="FF0000"/>
                </a:solidFill>
              </a:rPr>
              <a:t>ly</a:t>
            </a:r>
            <a:r>
              <a:rPr lang="en-GB" dirty="0" smtClean="0"/>
              <a:t> correctly. </a:t>
            </a:r>
          </a:p>
          <a:p>
            <a:r>
              <a:rPr lang="en-GB" dirty="0" smtClean="0"/>
              <a:t>Write your sentences out. Check that you understand the meaning of each word.</a:t>
            </a:r>
            <a:r>
              <a:rPr lang="en-GB" dirty="0" smtClean="0"/>
              <a:t> </a:t>
            </a:r>
            <a:endParaRPr lang="en-GB" dirty="0" smtClean="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150237403"/>
      </p:ext>
    </p:extLst>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3314" name="Title 1"/>
          <p:cNvSpPr>
            <a:spLocks noGrp="1"/>
          </p:cNvSpPr>
          <p:nvPr>
            <p:ph type="title"/>
          </p:nvPr>
        </p:nvSpPr>
        <p:spPr>
          <a:xfrm>
            <a:off x="457200" y="150813"/>
            <a:ext cx="8229600" cy="1363662"/>
          </a:xfrm>
          <a:ln>
            <a:solidFill>
              <a:srgbClr val="00B050"/>
            </a:solidFill>
          </a:ln>
        </p:spPr>
        <p:txBody>
          <a:bodyPr>
            <a:normAutofit fontScale="90000"/>
          </a:bodyPr>
          <a:lstStyle/>
          <a:p>
            <a:r>
              <a:rPr lang="en-GB" u="sng" dirty="0" smtClean="0"/>
              <a:t>Monday 2</a:t>
            </a:r>
            <a:r>
              <a:rPr lang="en-GB" u="sng" baseline="30000" dirty="0" smtClean="0"/>
              <a:t>nd</a:t>
            </a:r>
            <a:r>
              <a:rPr lang="en-GB" u="sng" dirty="0" smtClean="0"/>
              <a:t> November 2020</a:t>
            </a:r>
            <a:br>
              <a:rPr lang="en-GB" u="sng" dirty="0" smtClean="0"/>
            </a:br>
            <a:r>
              <a:rPr lang="en-GB" u="sng" dirty="0" smtClean="0"/>
              <a:t>LO – to know the story </a:t>
            </a:r>
            <a:r>
              <a:rPr lang="en-GB" u="sng" dirty="0" smtClean="0"/>
              <a:t>of </a:t>
            </a:r>
            <a:r>
              <a:rPr lang="en-GB" u="sng" dirty="0" err="1" smtClean="0"/>
              <a:t>Zacchaeus</a:t>
            </a:r>
            <a:r>
              <a:rPr lang="en-GB" u="sng" dirty="0" smtClean="0"/>
              <a:t>.</a:t>
            </a:r>
          </a:p>
        </p:txBody>
      </p:sp>
      <p:sp>
        <p:nvSpPr>
          <p:cNvPr id="13315" name="Content Placeholder 2"/>
          <p:cNvSpPr>
            <a:spLocks noGrp="1"/>
          </p:cNvSpPr>
          <p:nvPr>
            <p:ph idx="1"/>
          </p:nvPr>
        </p:nvSpPr>
        <p:spPr>
          <a:ln>
            <a:solidFill>
              <a:srgbClr val="00B050"/>
            </a:solidFill>
          </a:ln>
        </p:spPr>
        <p:txBody>
          <a:bodyPr/>
          <a:lstStyle/>
          <a:p>
            <a:pPr marL="0" indent="0">
              <a:buFontTx/>
              <a:buNone/>
            </a:pPr>
            <a:r>
              <a:rPr lang="en-GB" u="sng" smtClean="0">
                <a:solidFill>
                  <a:srgbClr val="0000FF"/>
                </a:solidFill>
              </a:rPr>
              <a:t>Thoughts to ponder:</a:t>
            </a:r>
          </a:p>
          <a:p>
            <a:pPr marL="0" indent="0">
              <a:buFontTx/>
              <a:buNone/>
            </a:pPr>
            <a:r>
              <a:rPr lang="en-GB" smtClean="0">
                <a:solidFill>
                  <a:srgbClr val="008000"/>
                </a:solidFill>
              </a:rPr>
              <a:t>I wonder why the people in the story of Jesus and Zacchaeus behaved as they did. </a:t>
            </a:r>
          </a:p>
          <a:p>
            <a:pPr marL="0" indent="0">
              <a:buFontTx/>
              <a:buNone/>
            </a:pPr>
            <a:r>
              <a:rPr lang="en-GB" smtClean="0">
                <a:solidFill>
                  <a:srgbClr val="0000FF"/>
                </a:solidFill>
              </a:rPr>
              <a:t>I wonder if you can explain the story of Zacchaeus</a:t>
            </a:r>
          </a:p>
          <a:p>
            <a:pPr marL="0" indent="0">
              <a:buFontTx/>
              <a:buNone/>
            </a:pPr>
            <a:r>
              <a:rPr lang="en-GB" smtClean="0">
                <a:solidFill>
                  <a:srgbClr val="008000"/>
                </a:solidFill>
              </a:rPr>
              <a:t>I wonder what the story of Jesus and Zacchaeus teaches me about Jesus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4338" name="Title 1"/>
          <p:cNvSpPr>
            <a:spLocks noGrp="1"/>
          </p:cNvSpPr>
          <p:nvPr>
            <p:ph type="title"/>
          </p:nvPr>
        </p:nvSpPr>
        <p:spPr>
          <a:xfrm>
            <a:off x="457200" y="274638"/>
            <a:ext cx="8229600" cy="654050"/>
          </a:xfrm>
          <a:ln>
            <a:solidFill>
              <a:srgbClr val="92D050"/>
            </a:solidFill>
          </a:ln>
        </p:spPr>
        <p:txBody>
          <a:bodyPr>
            <a:normAutofit fontScale="90000"/>
          </a:bodyPr>
          <a:lstStyle/>
          <a:p>
            <a:r>
              <a:rPr lang="en-GB"/>
              <a:t>Starter:  </a:t>
            </a:r>
          </a:p>
        </p:txBody>
      </p:sp>
      <p:sp>
        <p:nvSpPr>
          <p:cNvPr id="3" name="Content Placeholder 2"/>
          <p:cNvSpPr>
            <a:spLocks noGrp="1"/>
          </p:cNvSpPr>
          <p:nvPr>
            <p:ph idx="1"/>
          </p:nvPr>
        </p:nvSpPr>
        <p:spPr>
          <a:xfrm>
            <a:off x="457200" y="1600200"/>
            <a:ext cx="8229600" cy="3559175"/>
          </a:xfrm>
          <a:ln>
            <a:solidFill>
              <a:srgbClr val="92D050"/>
            </a:solidFill>
          </a:ln>
        </p:spPr>
        <p:txBody>
          <a:bodyPr/>
          <a:lstStyle/>
          <a:p>
            <a:pPr marL="0" indent="0">
              <a:buFontTx/>
              <a:buNone/>
              <a:defRPr/>
            </a:pPr>
            <a:r>
              <a:rPr lang="en-GB" dirty="0" smtClean="0">
                <a:ea typeface="+mn-ea"/>
                <a:cs typeface="+mn-cs"/>
              </a:rPr>
              <a:t>What would you do if someone cheated in a test?</a:t>
            </a:r>
          </a:p>
          <a:p>
            <a:pPr marL="514350" indent="-514350">
              <a:buFontTx/>
              <a:buAutoNum type="alphaLcParenR"/>
              <a:defRPr/>
            </a:pPr>
            <a:r>
              <a:rPr lang="en-GB" dirty="0" smtClean="0">
                <a:ea typeface="+mn-ea"/>
                <a:cs typeface="+mn-cs"/>
              </a:rPr>
              <a:t>Ignore them?</a:t>
            </a:r>
          </a:p>
          <a:p>
            <a:pPr marL="514350" indent="-514350">
              <a:buFontTx/>
              <a:buAutoNum type="alphaLcParenR"/>
              <a:defRPr/>
            </a:pPr>
            <a:r>
              <a:rPr lang="en-GB" dirty="0" smtClean="0">
                <a:ea typeface="+mn-ea"/>
                <a:cs typeface="+mn-cs"/>
              </a:rPr>
              <a:t>Tell the teacher?</a:t>
            </a:r>
          </a:p>
          <a:p>
            <a:pPr marL="514350" indent="-514350">
              <a:buFontTx/>
              <a:buAutoNum type="alphaLcParenR"/>
              <a:defRPr/>
            </a:pPr>
            <a:r>
              <a:rPr lang="en-GB" dirty="0" smtClean="0">
                <a:ea typeface="+mn-ea"/>
                <a:cs typeface="+mn-cs"/>
              </a:rPr>
              <a:t>Tell all of your friends?</a:t>
            </a:r>
            <a:endParaRPr lang="en-GB" dirty="0">
              <a:ea typeface="+mn-ea"/>
              <a:cs typeface="+mn-cs"/>
            </a:endParaRPr>
          </a:p>
        </p:txBody>
      </p:sp>
      <p:sp>
        <p:nvSpPr>
          <p:cNvPr id="4" name="Explosion 2 3"/>
          <p:cNvSpPr/>
          <p:nvPr/>
        </p:nvSpPr>
        <p:spPr>
          <a:xfrm>
            <a:off x="5021263" y="2130425"/>
            <a:ext cx="3862387" cy="2879725"/>
          </a:xfrm>
          <a:prstGeom prst="irregularSeal2">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2"/>
              </a:solidFill>
            </a:endParaRPr>
          </a:p>
          <a:p>
            <a:pPr algn="ctr">
              <a:defRPr/>
            </a:pPr>
            <a:r>
              <a:rPr lang="en-GB" dirty="0">
                <a:solidFill>
                  <a:schemeClr val="tx2"/>
                </a:solidFill>
              </a:rPr>
              <a:t>Explain WHY?</a:t>
            </a:r>
          </a:p>
          <a:p>
            <a:pPr algn="ctr">
              <a:defRPr/>
            </a:pPr>
            <a:r>
              <a:rPr lang="en-GB" dirty="0">
                <a:solidFill>
                  <a:schemeClr val="tx2"/>
                </a:solidFill>
              </a:rPr>
              <a:t>Why might someone </a:t>
            </a:r>
            <a:r>
              <a:rPr lang="en-GB" b="1" dirty="0">
                <a:solidFill>
                  <a:schemeClr val="tx2"/>
                </a:solidFill>
              </a:rPr>
              <a:t>disagree</a:t>
            </a:r>
            <a:r>
              <a:rPr lang="en-GB" dirty="0">
                <a:solidFill>
                  <a:schemeClr val="tx2"/>
                </a:solidFill>
              </a:rPr>
              <a:t> with you?</a:t>
            </a:r>
          </a:p>
        </p:txBody>
      </p:sp>
      <p:pic>
        <p:nvPicPr>
          <p:cNvPr id="14341" name="Picture 6" descr="http://2.bp.blogspot.com/-JJcKmLlGz3s/Tw-O8zzu-GI/AAAAAAAAAlc/x3lKKkclov0/s1600/18277796401.jpg"/>
          <p:cNvPicPr>
            <a:picLocks noChangeAspect="1" noChangeArrowheads="1"/>
          </p:cNvPicPr>
          <p:nvPr/>
        </p:nvPicPr>
        <p:blipFill>
          <a:blip r:embed="rId2"/>
          <a:srcRect/>
          <a:stretch>
            <a:fillRect/>
          </a:stretch>
        </p:blipFill>
        <p:spPr bwMode="auto">
          <a:xfrm>
            <a:off x="3636963" y="5257800"/>
            <a:ext cx="2043112" cy="1600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51" name="Rectangle 3"/>
          <p:cNvSpPr>
            <a:spLocks noGrp="1" noChangeArrowheads="1"/>
          </p:cNvSpPr>
          <p:nvPr>
            <p:ph type="subTitle" idx="1"/>
          </p:nvPr>
        </p:nvSpPr>
        <p:spPr>
          <a:xfrm>
            <a:off x="1828800" y="2614613"/>
            <a:ext cx="5287963" cy="1081087"/>
          </a:xfrm>
        </p:spPr>
        <p:txBody>
          <a:bodyPr/>
          <a:lstStyle/>
          <a:p>
            <a:pPr eaLnBrk="1" hangingPunct="1"/>
            <a:r>
              <a:rPr lang="en-US"/>
              <a:t>A little man who became big in the Kingdom of God.</a:t>
            </a:r>
          </a:p>
        </p:txBody>
      </p:sp>
      <p:sp>
        <p:nvSpPr>
          <p:cNvPr id="2052" name="Text Box 4"/>
          <p:cNvSpPr txBox="1">
            <a:spLocks noChangeArrowheads="1"/>
          </p:cNvSpPr>
          <p:nvPr/>
        </p:nvSpPr>
        <p:spPr bwMode="auto">
          <a:xfrm>
            <a:off x="1952625" y="4081463"/>
            <a:ext cx="5075238" cy="1462087"/>
          </a:xfrm>
          <a:prstGeom prst="rect">
            <a:avLst/>
          </a:prstGeom>
          <a:noFill/>
          <a:ln w="9525">
            <a:noFill/>
            <a:miter lim="800000"/>
            <a:headEnd/>
            <a:tailEnd/>
          </a:ln>
        </p:spPr>
        <p:txBody>
          <a:bodyPr>
            <a:prstTxWarp prst="textNoShape">
              <a:avLst/>
            </a:prstTxWarp>
            <a:spAutoFit/>
          </a:bodyPr>
          <a:lstStyle/>
          <a:p>
            <a:pPr algn="ctr">
              <a:spcBef>
                <a:spcPct val="50000"/>
              </a:spcBef>
            </a:pPr>
            <a:r>
              <a:rPr lang="en-US" sz="2400"/>
              <a:t>Featuring the Art of Henry Martin</a:t>
            </a:r>
          </a:p>
          <a:p>
            <a:pPr algn="ctr">
              <a:spcBef>
                <a:spcPct val="50000"/>
              </a:spcBef>
            </a:pPr>
            <a:r>
              <a:rPr lang="en-US" sz="2000"/>
              <a:t>Presented by</a:t>
            </a:r>
          </a:p>
          <a:p>
            <a:pPr algn="ctr">
              <a:spcBef>
                <a:spcPct val="50000"/>
              </a:spcBef>
            </a:pPr>
            <a:r>
              <a:rPr lang="en-US" sz="2400"/>
              <a:t>Sermons 4 Kids</a:t>
            </a:r>
          </a:p>
        </p:txBody>
      </p:sp>
      <p:sp>
        <p:nvSpPr>
          <p:cNvPr id="2053" name="WordArt 5"/>
          <p:cNvSpPr>
            <a:spLocks noChangeArrowheads="1" noChangeShapeType="1" noTextEdit="1"/>
          </p:cNvSpPr>
          <p:nvPr/>
        </p:nvSpPr>
        <p:spPr bwMode="auto">
          <a:xfrm>
            <a:off x="2147888" y="1027113"/>
            <a:ext cx="4773612" cy="762000"/>
          </a:xfrm>
          <a:prstGeom prst="rect">
            <a:avLst/>
          </a:prstGeom>
        </p:spPr>
        <p:txBody>
          <a:bodyPr wrap="none" fromWordArt="1">
            <a:prstTxWarp prst="textDeflate">
              <a:avLst>
                <a:gd name="adj" fmla="val 26227"/>
              </a:avLst>
            </a:prstTxWarp>
          </a:bodyPr>
          <a:lstStyle/>
          <a:p>
            <a:pPr algn="ctr"/>
            <a:r>
              <a:rPr lang="en-US" sz="3600" kern="10">
                <a:ln w="9525">
                  <a:solidFill>
                    <a:srgbClr val="000000"/>
                  </a:solidFill>
                  <a:round/>
                  <a:headEnd/>
                  <a:tailEnd/>
                </a:ln>
                <a:solidFill>
                  <a:srgbClr val="333399"/>
                </a:solidFill>
                <a:latin typeface="Heather"/>
                <a:ea typeface="Heather"/>
                <a:cs typeface="Heather"/>
              </a:rPr>
              <a:t>Zacchaeus</a:t>
            </a:r>
            <a:endParaRPr lang="en-GB" sz="3600" kern="10">
              <a:ln w="9525">
                <a:solidFill>
                  <a:srgbClr val="000000"/>
                </a:solidFill>
                <a:round/>
                <a:headEnd/>
                <a:tailEnd/>
              </a:ln>
              <a:solidFill>
                <a:srgbClr val="333399"/>
              </a:solidFill>
              <a:latin typeface="Heather"/>
              <a:ea typeface="Heather"/>
              <a:cs typeface="Heather"/>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053"/>
                                        </p:tgtEl>
                                        <p:attrNameLst>
                                          <p:attrName>style.visibility</p:attrName>
                                        </p:attrNameLst>
                                      </p:cBhvr>
                                      <p:to>
                                        <p:strVal val="visible"/>
                                      </p:to>
                                    </p:set>
                                    <p:anim calcmode="lin" valueType="num">
                                      <p:cBhvr>
                                        <p:cTn id="7" dur="500" fill="hold"/>
                                        <p:tgtEl>
                                          <p:spTgt spid="2053"/>
                                        </p:tgtEl>
                                        <p:attrNameLst>
                                          <p:attrName>ppt_w</p:attrName>
                                        </p:attrNameLst>
                                      </p:cBhvr>
                                      <p:tavLst>
                                        <p:tav tm="0">
                                          <p:val>
                                            <p:fltVal val="0"/>
                                          </p:val>
                                        </p:tav>
                                        <p:tav tm="100000">
                                          <p:val>
                                            <p:strVal val="#ppt_w"/>
                                          </p:val>
                                        </p:tav>
                                      </p:tavLst>
                                    </p:anim>
                                    <p:anim calcmode="lin" valueType="num">
                                      <p:cBhvr>
                                        <p:cTn id="8" dur="500" fill="hold"/>
                                        <p:tgtEl>
                                          <p:spTgt spid="2053"/>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500"/>
                            </p:stCondLst>
                            <p:childTnLst>
                              <p:par>
                                <p:cTn id="10" presetID="9" presetClass="entr" presetSubtype="0" fill="hold" grpId="0" nodeType="afterEffect">
                                  <p:stCondLst>
                                    <p:cond delay="1500"/>
                                  </p:stCondLst>
                                  <p:childTnLst>
                                    <p:set>
                                      <p:cBhvr>
                                        <p:cTn id="11" dur="1" fill="hold">
                                          <p:stCondLst>
                                            <p:cond delay="0"/>
                                          </p:stCondLst>
                                        </p:cTn>
                                        <p:tgtEl>
                                          <p:spTgt spid="2051">
                                            <p:txEl>
                                              <p:pRg st="0" end="0"/>
                                            </p:txEl>
                                          </p:spTgt>
                                        </p:tgtEl>
                                        <p:attrNameLst>
                                          <p:attrName>style.visibility</p:attrName>
                                        </p:attrNameLst>
                                      </p:cBhvr>
                                      <p:to>
                                        <p:strVal val="visible"/>
                                      </p:to>
                                    </p:set>
                                    <p:animEffect transition="in" filter="dissolve">
                                      <p:cBhvr>
                                        <p:cTn id="12" dur="500"/>
                                        <p:tgtEl>
                                          <p:spTgt spid="2051">
                                            <p:txEl>
                                              <p:pRg st="0" end="0"/>
                                            </p:txEl>
                                          </p:spTgt>
                                        </p:tgtEl>
                                      </p:cBhvr>
                                    </p:animEffect>
                                  </p:childTnLst>
                                </p:cTn>
                              </p:par>
                            </p:childTnLst>
                          </p:cTn>
                        </p:par>
                        <p:par>
                          <p:cTn id="13" fill="hold" nodeType="afterGroup">
                            <p:stCondLst>
                              <p:cond delay="2500"/>
                            </p:stCondLst>
                            <p:childTnLst>
                              <p:par>
                                <p:cTn id="14" presetID="9" presetClass="entr" presetSubtype="0" fill="hold" grpId="0" nodeType="afterEffect">
                                  <p:stCondLst>
                                    <p:cond delay="2000"/>
                                  </p:stCondLst>
                                  <p:childTnLst>
                                    <p:set>
                                      <p:cBhvr>
                                        <p:cTn id="15" dur="1" fill="hold">
                                          <p:stCondLst>
                                            <p:cond delay="0"/>
                                          </p:stCondLst>
                                        </p:cTn>
                                        <p:tgtEl>
                                          <p:spTgt spid="2052"/>
                                        </p:tgtEl>
                                        <p:attrNameLst>
                                          <p:attrName>style.visibility</p:attrName>
                                        </p:attrNameLst>
                                      </p:cBhvr>
                                      <p:to>
                                        <p:strVal val="visible"/>
                                      </p:to>
                                    </p:set>
                                    <p:animEffect transition="in" filter="dissolve">
                                      <p:cBhvr>
                                        <p:cTn id="16" dur="5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build="p"/>
      <p:bldP spid="2052" grpId="0"/>
      <p:bldP spid="2053" grpId="0" animBg="1"/>
    </p:bld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16386" name="Picture 4" descr="Jesus arrives in Jericho"/>
          <p:cNvPicPr>
            <a:picLocks noChangeAspect="1" noChangeArrowheads="1"/>
          </p:cNvPicPr>
          <p:nvPr/>
        </p:nvPicPr>
        <p:blipFill>
          <a:blip r:embed="rId2"/>
          <a:srcRect/>
          <a:stretch>
            <a:fillRect/>
          </a:stretch>
        </p:blipFill>
        <p:spPr bwMode="auto">
          <a:xfrm>
            <a:off x="3182938" y="0"/>
            <a:ext cx="5961062" cy="6858000"/>
          </a:xfrm>
          <a:prstGeom prst="rect">
            <a:avLst/>
          </a:prstGeom>
          <a:noFill/>
          <a:ln w="9525">
            <a:noFill/>
            <a:miter lim="800000"/>
            <a:headEnd/>
            <a:tailEnd/>
          </a:ln>
        </p:spPr>
      </p:pic>
      <p:sp>
        <p:nvSpPr>
          <p:cNvPr id="16387" name="Text Box 5"/>
          <p:cNvSpPr txBox="1">
            <a:spLocks noChangeArrowheads="1"/>
          </p:cNvSpPr>
          <p:nvPr/>
        </p:nvSpPr>
        <p:spPr bwMode="auto">
          <a:xfrm>
            <a:off x="487363" y="2178050"/>
            <a:ext cx="4038600" cy="822325"/>
          </a:xfrm>
          <a:prstGeom prst="rect">
            <a:avLst/>
          </a:prstGeom>
          <a:noFill/>
          <a:ln w="9525">
            <a:noFill/>
            <a:miter lim="800000"/>
            <a:headEnd/>
            <a:tailEnd/>
          </a:ln>
        </p:spPr>
        <p:txBody>
          <a:bodyPr>
            <a:prstTxWarp prst="textNoShape">
              <a:avLst/>
            </a:prstTxWarp>
            <a:spAutoFit/>
          </a:bodyPr>
          <a:lstStyle/>
          <a:p>
            <a:pPr algn="ctr">
              <a:spcBef>
                <a:spcPct val="50000"/>
              </a:spcBef>
            </a:pPr>
            <a:r>
              <a:rPr lang="en-US" sz="2400"/>
              <a:t>One day, Jesus went to visit the city of Jericho.</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7410" name="Text Box 25"/>
          <p:cNvSpPr txBox="1">
            <a:spLocks noChangeArrowheads="1"/>
          </p:cNvSpPr>
          <p:nvPr/>
        </p:nvSpPr>
        <p:spPr bwMode="auto">
          <a:xfrm>
            <a:off x="441325" y="4752975"/>
            <a:ext cx="8458200" cy="1373188"/>
          </a:xfrm>
          <a:prstGeom prst="rect">
            <a:avLst/>
          </a:prstGeom>
          <a:noFill/>
          <a:ln w="9525">
            <a:noFill/>
            <a:miter lim="800000"/>
            <a:headEnd/>
            <a:tailEnd/>
          </a:ln>
        </p:spPr>
        <p:txBody>
          <a:bodyPr>
            <a:prstTxWarp prst="textNoShape">
              <a:avLst/>
            </a:prstTxWarp>
            <a:spAutoFit/>
          </a:bodyPr>
          <a:lstStyle/>
          <a:p>
            <a:pPr algn="ctr">
              <a:spcBef>
                <a:spcPct val="50000"/>
              </a:spcBef>
            </a:pPr>
            <a:r>
              <a:rPr lang="en-US" sz="2800"/>
              <a:t>The people of Jericho were a very sad people. Why were they sad?  They were sad because they had to pay taxes … and their taxes were very high.</a:t>
            </a:r>
          </a:p>
        </p:txBody>
      </p:sp>
      <p:pic>
        <p:nvPicPr>
          <p:cNvPr id="17411" name="Picture 26" descr="crowd sad"/>
          <p:cNvPicPr>
            <a:picLocks noChangeAspect="1" noChangeArrowheads="1"/>
          </p:cNvPicPr>
          <p:nvPr/>
        </p:nvPicPr>
        <p:blipFill>
          <a:blip r:embed="rId2"/>
          <a:srcRect/>
          <a:stretch>
            <a:fillRect/>
          </a:stretch>
        </p:blipFill>
        <p:spPr bwMode="auto">
          <a:xfrm>
            <a:off x="504825" y="709613"/>
            <a:ext cx="8110538" cy="3625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18434" name="Picture 6" descr="Zacchaeus happy"/>
          <p:cNvPicPr>
            <a:picLocks noChangeAspect="1" noChangeArrowheads="1"/>
          </p:cNvPicPr>
          <p:nvPr/>
        </p:nvPicPr>
        <p:blipFill>
          <a:blip r:embed="rId2"/>
          <a:srcRect/>
          <a:stretch>
            <a:fillRect/>
          </a:stretch>
        </p:blipFill>
        <p:spPr bwMode="auto">
          <a:xfrm>
            <a:off x="4198938" y="242888"/>
            <a:ext cx="4945062" cy="6662737"/>
          </a:xfrm>
          <a:prstGeom prst="rect">
            <a:avLst/>
          </a:prstGeom>
          <a:noFill/>
          <a:ln w="9525">
            <a:noFill/>
            <a:miter lim="800000"/>
            <a:headEnd/>
            <a:tailEnd/>
          </a:ln>
        </p:spPr>
      </p:pic>
      <p:sp>
        <p:nvSpPr>
          <p:cNvPr id="18435" name="Text Box 5"/>
          <p:cNvSpPr txBox="1">
            <a:spLocks noChangeArrowheads="1"/>
          </p:cNvSpPr>
          <p:nvPr/>
        </p:nvSpPr>
        <p:spPr bwMode="auto">
          <a:xfrm>
            <a:off x="320675" y="1235075"/>
            <a:ext cx="4113213" cy="2868613"/>
          </a:xfrm>
          <a:prstGeom prst="rect">
            <a:avLst/>
          </a:prstGeom>
          <a:noFill/>
          <a:ln w="9525">
            <a:noFill/>
            <a:miter lim="800000"/>
            <a:headEnd/>
            <a:tailEnd/>
          </a:ln>
        </p:spPr>
        <p:txBody>
          <a:bodyPr>
            <a:prstTxWarp prst="textNoShape">
              <a:avLst/>
            </a:prstTxWarp>
            <a:spAutoFit/>
          </a:bodyPr>
          <a:lstStyle/>
          <a:p>
            <a:pPr>
              <a:spcBef>
                <a:spcPct val="50000"/>
              </a:spcBef>
            </a:pPr>
            <a:r>
              <a:rPr lang="en-US" sz="2800"/>
              <a:t>The reason their taxes were so high was that there was a dishonest tax collector in the city. </a:t>
            </a:r>
          </a:p>
          <a:p>
            <a:pPr>
              <a:spcBef>
                <a:spcPct val="50000"/>
              </a:spcBef>
            </a:pPr>
            <a:r>
              <a:rPr lang="en-US" sz="2800"/>
              <a:t> The tax collector’s name was Zacchaeus.</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19458" name="Picture 4" descr="Zacchaeus counting £"/>
          <p:cNvPicPr>
            <a:picLocks noChangeAspect="1" noChangeArrowheads="1"/>
          </p:cNvPicPr>
          <p:nvPr/>
        </p:nvPicPr>
        <p:blipFill>
          <a:blip r:embed="rId2"/>
          <a:srcRect/>
          <a:stretch>
            <a:fillRect/>
          </a:stretch>
        </p:blipFill>
        <p:spPr bwMode="auto">
          <a:xfrm>
            <a:off x="3259138" y="0"/>
            <a:ext cx="5895975" cy="6858000"/>
          </a:xfrm>
          <a:prstGeom prst="rect">
            <a:avLst/>
          </a:prstGeom>
          <a:noFill/>
          <a:ln w="9525">
            <a:noFill/>
            <a:miter lim="800000"/>
            <a:headEnd/>
            <a:tailEnd/>
          </a:ln>
        </p:spPr>
      </p:pic>
      <p:sp>
        <p:nvSpPr>
          <p:cNvPr id="19459" name="Text Box 5"/>
          <p:cNvSpPr txBox="1">
            <a:spLocks noChangeArrowheads="1"/>
          </p:cNvSpPr>
          <p:nvPr/>
        </p:nvSpPr>
        <p:spPr bwMode="auto">
          <a:xfrm>
            <a:off x="228600" y="1006475"/>
            <a:ext cx="5586413" cy="2441575"/>
          </a:xfrm>
          <a:prstGeom prst="rect">
            <a:avLst/>
          </a:prstGeom>
          <a:noFill/>
          <a:ln w="9525">
            <a:noFill/>
            <a:miter lim="800000"/>
            <a:headEnd/>
            <a:tailEnd/>
          </a:ln>
        </p:spPr>
        <p:txBody>
          <a:bodyPr>
            <a:prstTxWarp prst="textNoShape">
              <a:avLst/>
            </a:prstTxWarp>
            <a:spAutoFit/>
          </a:bodyPr>
          <a:lstStyle/>
          <a:p>
            <a:pPr>
              <a:spcBef>
                <a:spcPct val="50000"/>
              </a:spcBef>
            </a:pPr>
            <a:r>
              <a:rPr lang="en-US" sz="2800"/>
              <a:t>Zacchaeus would always collect more tax than people owed.</a:t>
            </a:r>
          </a:p>
          <a:p>
            <a:pPr>
              <a:spcBef>
                <a:spcPct val="50000"/>
              </a:spcBef>
            </a:pPr>
            <a:r>
              <a:rPr lang="en-US" sz="2800"/>
              <a:t>He would give part of the money to the Roman government and keep the rest for himself!</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0482" name="Picture 4" descr="Zacchaeus surprised"/>
          <p:cNvPicPr>
            <a:picLocks noChangeAspect="1" noChangeArrowheads="1"/>
          </p:cNvPicPr>
          <p:nvPr/>
        </p:nvPicPr>
        <p:blipFill>
          <a:blip r:embed="rId2"/>
          <a:srcRect/>
          <a:stretch>
            <a:fillRect/>
          </a:stretch>
        </p:blipFill>
        <p:spPr bwMode="auto">
          <a:xfrm>
            <a:off x="0" y="0"/>
            <a:ext cx="4794250" cy="6858000"/>
          </a:xfrm>
          <a:prstGeom prst="rect">
            <a:avLst/>
          </a:prstGeom>
          <a:noFill/>
          <a:ln w="9525">
            <a:noFill/>
            <a:miter lim="800000"/>
            <a:headEnd/>
            <a:tailEnd/>
          </a:ln>
        </p:spPr>
      </p:pic>
      <p:sp>
        <p:nvSpPr>
          <p:cNvPr id="20483" name="Text Box 5"/>
          <p:cNvSpPr txBox="1">
            <a:spLocks noChangeArrowheads="1"/>
          </p:cNvSpPr>
          <p:nvPr/>
        </p:nvSpPr>
        <p:spPr bwMode="auto">
          <a:xfrm>
            <a:off x="4311650" y="1050925"/>
            <a:ext cx="4832350" cy="5003800"/>
          </a:xfrm>
          <a:prstGeom prst="rect">
            <a:avLst/>
          </a:prstGeom>
          <a:noFill/>
          <a:ln w="9525">
            <a:noFill/>
            <a:miter lim="800000"/>
            <a:headEnd/>
            <a:tailEnd/>
          </a:ln>
        </p:spPr>
        <p:txBody>
          <a:bodyPr>
            <a:prstTxWarp prst="textNoShape">
              <a:avLst/>
            </a:prstTxWarp>
            <a:spAutoFit/>
          </a:bodyPr>
          <a:lstStyle/>
          <a:p>
            <a:pPr>
              <a:spcBef>
                <a:spcPct val="50000"/>
              </a:spcBef>
            </a:pPr>
            <a:r>
              <a:rPr lang="en-US" sz="2800"/>
              <a:t>Zacchaeus heard that Jesus was coming to Jericho.  He wanted to see Jesus, but he was so short that he could not see above the heads of the people who crowded around Jesus.</a:t>
            </a:r>
          </a:p>
          <a:p>
            <a:pPr>
              <a:spcBef>
                <a:spcPct val="50000"/>
              </a:spcBef>
            </a:pPr>
            <a:r>
              <a:rPr lang="en-US" sz="2800"/>
              <a:t>He saw a Sycamore tree nearby and decided to climb the tree so that he could see Jesus.</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100" name="Picture 4" descr="Sycamore tree"/>
          <p:cNvPicPr>
            <a:picLocks noChangeAspect="1" noChangeArrowheads="1"/>
          </p:cNvPicPr>
          <p:nvPr/>
        </p:nvPicPr>
        <p:blipFill>
          <a:blip r:embed="rId2"/>
          <a:srcRect/>
          <a:stretch>
            <a:fillRect/>
          </a:stretch>
        </p:blipFill>
        <p:spPr bwMode="auto">
          <a:xfrm>
            <a:off x="1903413" y="0"/>
            <a:ext cx="5335587" cy="6858000"/>
          </a:xfrm>
          <a:prstGeom prst="rect">
            <a:avLst/>
          </a:prstGeom>
          <a:noFill/>
          <a:ln w="9525">
            <a:noFill/>
            <a:miter lim="800000"/>
            <a:headEnd/>
            <a:tailEnd/>
          </a:ln>
        </p:spPr>
      </p:pic>
      <p:sp>
        <p:nvSpPr>
          <p:cNvPr id="21507" name="Text Box 8"/>
          <p:cNvSpPr txBox="1">
            <a:spLocks noChangeArrowheads="1"/>
          </p:cNvSpPr>
          <p:nvPr/>
        </p:nvSpPr>
        <p:spPr bwMode="auto">
          <a:xfrm>
            <a:off x="350838" y="1295400"/>
            <a:ext cx="2713037" cy="519113"/>
          </a:xfrm>
          <a:prstGeom prst="rect">
            <a:avLst/>
          </a:prstGeom>
          <a:noFill/>
          <a:ln w="9525">
            <a:noFill/>
            <a:miter lim="800000"/>
            <a:headEnd/>
            <a:tailEnd/>
          </a:ln>
        </p:spPr>
        <p:txBody>
          <a:bodyPr>
            <a:prstTxWarp prst="textNoShape">
              <a:avLst/>
            </a:prstTxWarp>
            <a:spAutoFit/>
          </a:bodyPr>
          <a:lstStyle/>
          <a:p>
            <a:pPr>
              <a:spcBef>
                <a:spcPct val="50000"/>
              </a:spcBef>
            </a:pPr>
            <a:r>
              <a:rPr lang="en-US" sz="2800"/>
              <a:t>He climbed…</a:t>
            </a:r>
          </a:p>
        </p:txBody>
      </p:sp>
    </p:spTree>
  </p:cSld>
  <p:clrMapOvr>
    <a:masterClrMapping/>
  </p:clrMapOvr>
  <p:transition advClick="0" advTm="1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41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2530" name="Picture 4" descr="Zacchaeus climbing 1"/>
          <p:cNvPicPr>
            <a:picLocks noChangeAspect="1" noChangeArrowheads="1"/>
          </p:cNvPicPr>
          <p:nvPr/>
        </p:nvPicPr>
        <p:blipFill>
          <a:blip r:embed="rId2"/>
          <a:srcRect/>
          <a:stretch>
            <a:fillRect/>
          </a:stretch>
        </p:blipFill>
        <p:spPr bwMode="auto">
          <a:xfrm>
            <a:off x="1903413" y="0"/>
            <a:ext cx="5335587" cy="6858000"/>
          </a:xfrm>
          <a:prstGeom prst="rect">
            <a:avLst/>
          </a:prstGeom>
          <a:noFill/>
          <a:ln w="9525">
            <a:noFill/>
            <a:miter lim="800000"/>
            <a:headEnd/>
            <a:tailEnd/>
          </a:ln>
        </p:spPr>
      </p:pic>
      <p:sp>
        <p:nvSpPr>
          <p:cNvPr id="22531" name="Text Box 5"/>
          <p:cNvSpPr txBox="1">
            <a:spLocks noChangeArrowheads="1"/>
          </p:cNvSpPr>
          <p:nvPr/>
        </p:nvSpPr>
        <p:spPr bwMode="auto">
          <a:xfrm>
            <a:off x="350838" y="1295400"/>
            <a:ext cx="2713037" cy="519113"/>
          </a:xfrm>
          <a:prstGeom prst="rect">
            <a:avLst/>
          </a:prstGeom>
          <a:noFill/>
          <a:ln w="9525">
            <a:noFill/>
            <a:miter lim="800000"/>
            <a:headEnd/>
            <a:tailEnd/>
          </a:ln>
        </p:spPr>
        <p:txBody>
          <a:bodyPr>
            <a:prstTxWarp prst="textNoShape">
              <a:avLst/>
            </a:prstTxWarp>
            <a:spAutoFit/>
          </a:bodyPr>
          <a:lstStyle/>
          <a:p>
            <a:pPr>
              <a:spcBef>
                <a:spcPct val="50000"/>
              </a:spcBef>
            </a:pPr>
            <a:r>
              <a:rPr lang="en-US" sz="2800"/>
              <a:t>And climbed…</a:t>
            </a:r>
          </a:p>
        </p:txBody>
      </p:sp>
    </p:spTree>
  </p:cSld>
  <p:clrMapOvr>
    <a:masterClrMapping/>
  </p:clrMapOvr>
  <p:transition advClick="0" advTm="1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3554" name="Picture 4" descr="Zacchaeus climbing 2"/>
          <p:cNvPicPr>
            <a:picLocks noChangeAspect="1" noChangeArrowheads="1"/>
          </p:cNvPicPr>
          <p:nvPr/>
        </p:nvPicPr>
        <p:blipFill>
          <a:blip r:embed="rId2"/>
          <a:srcRect/>
          <a:stretch>
            <a:fillRect/>
          </a:stretch>
        </p:blipFill>
        <p:spPr bwMode="auto">
          <a:xfrm>
            <a:off x="1903413" y="0"/>
            <a:ext cx="5335587" cy="6858000"/>
          </a:xfrm>
          <a:prstGeom prst="rect">
            <a:avLst/>
          </a:prstGeom>
          <a:noFill/>
          <a:ln w="9525">
            <a:noFill/>
            <a:miter lim="800000"/>
            <a:headEnd/>
            <a:tailEnd/>
          </a:ln>
        </p:spPr>
      </p:pic>
      <p:sp>
        <p:nvSpPr>
          <p:cNvPr id="23555" name="Text Box 5"/>
          <p:cNvSpPr txBox="1">
            <a:spLocks noChangeArrowheads="1"/>
          </p:cNvSpPr>
          <p:nvPr/>
        </p:nvSpPr>
        <p:spPr bwMode="auto">
          <a:xfrm>
            <a:off x="350838" y="1295400"/>
            <a:ext cx="2713037" cy="519113"/>
          </a:xfrm>
          <a:prstGeom prst="rect">
            <a:avLst/>
          </a:prstGeom>
          <a:noFill/>
          <a:ln w="9525">
            <a:noFill/>
            <a:miter lim="800000"/>
            <a:headEnd/>
            <a:tailEnd/>
          </a:ln>
        </p:spPr>
        <p:txBody>
          <a:bodyPr>
            <a:prstTxWarp prst="textNoShape">
              <a:avLst/>
            </a:prstTxWarp>
            <a:spAutoFit/>
          </a:bodyPr>
          <a:lstStyle/>
          <a:p>
            <a:pPr>
              <a:spcBef>
                <a:spcPct val="50000"/>
              </a:spcBef>
            </a:pPr>
            <a:r>
              <a:rPr lang="en-US" sz="2800"/>
              <a:t>And climbed…</a:t>
            </a:r>
          </a:p>
        </p:txBody>
      </p:sp>
    </p:spTree>
  </p:cSld>
  <p:clrMapOvr>
    <a:masterClrMapping/>
  </p:clrMapOvr>
  <p:transition advClick="0" advTm="1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4578" name="Picture 4" descr="Zacchaeus climbing 3"/>
          <p:cNvPicPr>
            <a:picLocks noChangeAspect="1" noChangeArrowheads="1"/>
          </p:cNvPicPr>
          <p:nvPr/>
        </p:nvPicPr>
        <p:blipFill>
          <a:blip r:embed="rId2"/>
          <a:srcRect/>
          <a:stretch>
            <a:fillRect/>
          </a:stretch>
        </p:blipFill>
        <p:spPr bwMode="auto">
          <a:xfrm>
            <a:off x="1903413" y="0"/>
            <a:ext cx="5335587" cy="6858000"/>
          </a:xfrm>
          <a:prstGeom prst="rect">
            <a:avLst/>
          </a:prstGeom>
          <a:noFill/>
          <a:ln w="9525">
            <a:noFill/>
            <a:miter lim="800000"/>
            <a:headEnd/>
            <a:tailEnd/>
          </a:ln>
        </p:spPr>
      </p:pic>
      <p:sp>
        <p:nvSpPr>
          <p:cNvPr id="24579" name="Text Box 5"/>
          <p:cNvSpPr txBox="1">
            <a:spLocks noChangeArrowheads="1"/>
          </p:cNvSpPr>
          <p:nvPr/>
        </p:nvSpPr>
        <p:spPr bwMode="auto">
          <a:xfrm>
            <a:off x="350838" y="1295400"/>
            <a:ext cx="2713037" cy="519113"/>
          </a:xfrm>
          <a:prstGeom prst="rect">
            <a:avLst/>
          </a:prstGeom>
          <a:noFill/>
          <a:ln w="9525">
            <a:noFill/>
            <a:miter lim="800000"/>
            <a:headEnd/>
            <a:tailEnd/>
          </a:ln>
        </p:spPr>
        <p:txBody>
          <a:bodyPr>
            <a:prstTxWarp prst="textNoShape">
              <a:avLst/>
            </a:prstTxWarp>
            <a:spAutoFit/>
          </a:bodyPr>
          <a:lstStyle/>
          <a:p>
            <a:pPr>
              <a:spcBef>
                <a:spcPct val="50000"/>
              </a:spcBef>
            </a:pPr>
            <a:r>
              <a:rPr lang="en-US" sz="2800"/>
              <a:t>And climbed…</a:t>
            </a:r>
          </a:p>
        </p:txBody>
      </p:sp>
    </p:spTree>
  </p:cSld>
  <p:clrMapOvr>
    <a:masterClrMapping/>
  </p:clrMapOvr>
  <p:transition advClick="0" advTm="1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5602" name="Picture 4" descr="Zacchaeus climbing 4"/>
          <p:cNvPicPr>
            <a:picLocks noChangeAspect="1" noChangeArrowheads="1"/>
          </p:cNvPicPr>
          <p:nvPr/>
        </p:nvPicPr>
        <p:blipFill>
          <a:blip r:embed="rId2"/>
          <a:srcRect/>
          <a:stretch>
            <a:fillRect/>
          </a:stretch>
        </p:blipFill>
        <p:spPr bwMode="auto">
          <a:xfrm>
            <a:off x="1903413" y="0"/>
            <a:ext cx="5335587" cy="6858000"/>
          </a:xfrm>
          <a:prstGeom prst="rect">
            <a:avLst/>
          </a:prstGeom>
          <a:noFill/>
          <a:ln w="9525">
            <a:noFill/>
            <a:miter lim="800000"/>
            <a:headEnd/>
            <a:tailEnd/>
          </a:ln>
        </p:spPr>
      </p:pic>
      <p:sp>
        <p:nvSpPr>
          <p:cNvPr id="25603" name="Text Box 5"/>
          <p:cNvSpPr txBox="1">
            <a:spLocks noChangeArrowheads="1"/>
          </p:cNvSpPr>
          <p:nvPr/>
        </p:nvSpPr>
        <p:spPr bwMode="auto">
          <a:xfrm>
            <a:off x="350838" y="1295400"/>
            <a:ext cx="2713037" cy="519113"/>
          </a:xfrm>
          <a:prstGeom prst="rect">
            <a:avLst/>
          </a:prstGeom>
          <a:noFill/>
          <a:ln w="9525">
            <a:noFill/>
            <a:miter lim="800000"/>
            <a:headEnd/>
            <a:tailEnd/>
          </a:ln>
        </p:spPr>
        <p:txBody>
          <a:bodyPr>
            <a:prstTxWarp prst="textNoShape">
              <a:avLst/>
            </a:prstTxWarp>
            <a:spAutoFit/>
          </a:bodyPr>
          <a:lstStyle/>
          <a:p>
            <a:pPr>
              <a:spcBef>
                <a:spcPct val="50000"/>
              </a:spcBef>
            </a:pPr>
            <a:r>
              <a:rPr lang="en-US" sz="2800"/>
              <a:t>And climbed…</a:t>
            </a:r>
          </a:p>
        </p:txBody>
      </p:sp>
    </p:spTree>
  </p:cSld>
  <p:clrMapOvr>
    <a:masterClrMapping/>
  </p:clrMapOvr>
  <p:transition advClick="0" advTm="1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6626" name="Picture 4" descr="Zacchaeus climbing 5"/>
          <p:cNvPicPr>
            <a:picLocks noChangeAspect="1" noChangeArrowheads="1"/>
          </p:cNvPicPr>
          <p:nvPr/>
        </p:nvPicPr>
        <p:blipFill>
          <a:blip r:embed="rId2"/>
          <a:srcRect/>
          <a:stretch>
            <a:fillRect/>
          </a:stretch>
        </p:blipFill>
        <p:spPr bwMode="auto">
          <a:xfrm>
            <a:off x="1903413" y="0"/>
            <a:ext cx="5335587" cy="6858000"/>
          </a:xfrm>
          <a:prstGeom prst="rect">
            <a:avLst/>
          </a:prstGeom>
          <a:noFill/>
          <a:ln w="9525">
            <a:noFill/>
            <a:miter lim="800000"/>
            <a:headEnd/>
            <a:tailEnd/>
          </a:ln>
        </p:spPr>
      </p:pic>
      <p:sp>
        <p:nvSpPr>
          <p:cNvPr id="26627" name="Text Box 5"/>
          <p:cNvSpPr txBox="1">
            <a:spLocks noChangeArrowheads="1"/>
          </p:cNvSpPr>
          <p:nvPr/>
        </p:nvSpPr>
        <p:spPr bwMode="auto">
          <a:xfrm>
            <a:off x="350838" y="1295400"/>
            <a:ext cx="2713037" cy="519113"/>
          </a:xfrm>
          <a:prstGeom prst="rect">
            <a:avLst/>
          </a:prstGeom>
          <a:noFill/>
          <a:ln w="9525">
            <a:noFill/>
            <a:miter lim="800000"/>
            <a:headEnd/>
            <a:tailEnd/>
          </a:ln>
        </p:spPr>
        <p:txBody>
          <a:bodyPr>
            <a:prstTxWarp prst="textNoShape">
              <a:avLst/>
            </a:prstTxWarp>
            <a:spAutoFit/>
          </a:bodyPr>
          <a:lstStyle/>
          <a:p>
            <a:pPr>
              <a:spcBef>
                <a:spcPct val="50000"/>
              </a:spcBef>
            </a:pPr>
            <a:r>
              <a:rPr lang="en-US" sz="2800"/>
              <a:t>And climbed…</a:t>
            </a:r>
          </a:p>
        </p:txBody>
      </p:sp>
    </p:spTree>
  </p:cSld>
  <p:clrMapOvr>
    <a:masterClrMapping/>
  </p:clrMapOvr>
  <p:transition advClick="0" advTm="1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7650" name="Picture 4" descr="Zacchaeus climbing 3"/>
          <p:cNvPicPr>
            <a:picLocks noChangeAspect="1" noChangeArrowheads="1"/>
          </p:cNvPicPr>
          <p:nvPr/>
        </p:nvPicPr>
        <p:blipFill>
          <a:blip r:embed="rId2"/>
          <a:srcRect/>
          <a:stretch>
            <a:fillRect/>
          </a:stretch>
        </p:blipFill>
        <p:spPr bwMode="auto">
          <a:xfrm>
            <a:off x="1903413" y="0"/>
            <a:ext cx="5335587" cy="6858000"/>
          </a:xfrm>
          <a:prstGeom prst="rect">
            <a:avLst/>
          </a:prstGeom>
          <a:noFill/>
          <a:ln w="9525">
            <a:noFill/>
            <a:miter lim="800000"/>
            <a:headEnd/>
            <a:tailEnd/>
          </a:ln>
        </p:spPr>
      </p:pic>
      <p:pic>
        <p:nvPicPr>
          <p:cNvPr id="27651" name="Picture 5" descr="Zacchaeus climbing 4"/>
          <p:cNvPicPr>
            <a:picLocks noChangeAspect="1" noChangeArrowheads="1"/>
          </p:cNvPicPr>
          <p:nvPr/>
        </p:nvPicPr>
        <p:blipFill>
          <a:blip r:embed="rId3"/>
          <a:srcRect/>
          <a:stretch>
            <a:fillRect/>
          </a:stretch>
        </p:blipFill>
        <p:spPr bwMode="auto">
          <a:xfrm>
            <a:off x="1903413" y="0"/>
            <a:ext cx="5335587" cy="6858000"/>
          </a:xfrm>
          <a:prstGeom prst="rect">
            <a:avLst/>
          </a:prstGeom>
          <a:noFill/>
          <a:ln w="9525">
            <a:noFill/>
            <a:miter lim="800000"/>
            <a:headEnd/>
            <a:tailEnd/>
          </a:ln>
        </p:spPr>
      </p:pic>
      <p:pic>
        <p:nvPicPr>
          <p:cNvPr id="27652" name="Picture 6" descr="Zacchaeus climbing 6"/>
          <p:cNvPicPr>
            <a:picLocks noChangeAspect="1" noChangeArrowheads="1"/>
          </p:cNvPicPr>
          <p:nvPr/>
        </p:nvPicPr>
        <p:blipFill>
          <a:blip r:embed="rId4"/>
          <a:srcRect/>
          <a:stretch>
            <a:fillRect/>
          </a:stretch>
        </p:blipFill>
        <p:spPr bwMode="auto">
          <a:xfrm>
            <a:off x="1903413" y="0"/>
            <a:ext cx="5335587" cy="6858000"/>
          </a:xfrm>
          <a:prstGeom prst="rect">
            <a:avLst/>
          </a:prstGeom>
          <a:noFill/>
          <a:ln w="9525">
            <a:noFill/>
            <a:miter lim="800000"/>
            <a:headEnd/>
            <a:tailEnd/>
          </a:ln>
        </p:spPr>
      </p:pic>
      <p:sp>
        <p:nvSpPr>
          <p:cNvPr id="27653" name="Text Box 7"/>
          <p:cNvSpPr txBox="1">
            <a:spLocks noChangeArrowheads="1"/>
          </p:cNvSpPr>
          <p:nvPr/>
        </p:nvSpPr>
        <p:spPr bwMode="auto">
          <a:xfrm>
            <a:off x="350838" y="1295400"/>
            <a:ext cx="2713037" cy="519113"/>
          </a:xfrm>
          <a:prstGeom prst="rect">
            <a:avLst/>
          </a:prstGeom>
          <a:noFill/>
          <a:ln w="9525">
            <a:noFill/>
            <a:miter lim="800000"/>
            <a:headEnd/>
            <a:tailEnd/>
          </a:ln>
        </p:spPr>
        <p:txBody>
          <a:bodyPr>
            <a:prstTxWarp prst="textNoShape">
              <a:avLst/>
            </a:prstTxWarp>
            <a:spAutoFit/>
          </a:bodyPr>
          <a:lstStyle/>
          <a:p>
            <a:pPr>
              <a:spcBef>
                <a:spcPct val="50000"/>
              </a:spcBef>
            </a:pPr>
            <a:r>
              <a:rPr lang="en-US" sz="2800"/>
              <a:t>And climbed…</a:t>
            </a:r>
          </a:p>
        </p:txBody>
      </p:sp>
    </p:spTree>
  </p:cSld>
  <p:clrMapOvr>
    <a:masterClrMapping/>
  </p:clrMapOvr>
  <p:transition advClick="0" advTm="1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8674" name="Picture 4" descr="Zacchaeus climbing 7"/>
          <p:cNvPicPr>
            <a:picLocks noChangeAspect="1" noChangeArrowheads="1"/>
          </p:cNvPicPr>
          <p:nvPr/>
        </p:nvPicPr>
        <p:blipFill>
          <a:blip r:embed="rId2"/>
          <a:srcRect/>
          <a:stretch>
            <a:fillRect/>
          </a:stretch>
        </p:blipFill>
        <p:spPr bwMode="auto">
          <a:xfrm>
            <a:off x="1903413" y="0"/>
            <a:ext cx="5335587" cy="6858000"/>
          </a:xfrm>
          <a:prstGeom prst="rect">
            <a:avLst/>
          </a:prstGeom>
          <a:noFill/>
          <a:ln w="9525">
            <a:noFill/>
            <a:miter lim="800000"/>
            <a:headEnd/>
            <a:tailEnd/>
          </a:ln>
        </p:spPr>
      </p:pic>
      <p:sp>
        <p:nvSpPr>
          <p:cNvPr id="28675" name="Text Box 5"/>
          <p:cNvSpPr txBox="1">
            <a:spLocks noChangeArrowheads="1"/>
          </p:cNvSpPr>
          <p:nvPr/>
        </p:nvSpPr>
        <p:spPr bwMode="auto">
          <a:xfrm>
            <a:off x="350838" y="1295400"/>
            <a:ext cx="2713037" cy="519113"/>
          </a:xfrm>
          <a:prstGeom prst="rect">
            <a:avLst/>
          </a:prstGeom>
          <a:noFill/>
          <a:ln w="9525">
            <a:noFill/>
            <a:miter lim="800000"/>
            <a:headEnd/>
            <a:tailEnd/>
          </a:ln>
        </p:spPr>
        <p:txBody>
          <a:bodyPr>
            <a:prstTxWarp prst="textNoShape">
              <a:avLst/>
            </a:prstTxWarp>
            <a:spAutoFit/>
          </a:bodyPr>
          <a:lstStyle/>
          <a:p>
            <a:pPr>
              <a:spcBef>
                <a:spcPct val="50000"/>
              </a:spcBef>
            </a:pPr>
            <a:r>
              <a:rPr lang="en-US" sz="2800"/>
              <a:t>And climbed…</a:t>
            </a:r>
          </a:p>
        </p:txBody>
      </p:sp>
    </p:spTree>
  </p:cSld>
  <p:clrMapOvr>
    <a:masterClrMapping/>
  </p:clrMapOvr>
  <p:transition advClick="0" advTm="1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9698" name="Text Box 6"/>
          <p:cNvSpPr txBox="1">
            <a:spLocks noChangeArrowheads="1"/>
          </p:cNvSpPr>
          <p:nvPr/>
        </p:nvSpPr>
        <p:spPr bwMode="auto">
          <a:xfrm>
            <a:off x="1539875" y="322263"/>
            <a:ext cx="6246813" cy="946150"/>
          </a:xfrm>
          <a:prstGeom prst="rect">
            <a:avLst/>
          </a:prstGeom>
          <a:noFill/>
          <a:ln w="9525">
            <a:noFill/>
            <a:miter lim="800000"/>
            <a:headEnd/>
            <a:tailEnd/>
          </a:ln>
        </p:spPr>
        <p:txBody>
          <a:bodyPr>
            <a:prstTxWarp prst="textNoShape">
              <a:avLst/>
            </a:prstTxWarp>
            <a:spAutoFit/>
          </a:bodyPr>
          <a:lstStyle/>
          <a:p>
            <a:pPr algn="ctr">
              <a:spcBef>
                <a:spcPct val="50000"/>
              </a:spcBef>
            </a:pPr>
            <a:r>
              <a:rPr lang="en-US" sz="2800"/>
              <a:t>Until finally, he was perched high in the top of the tree!</a:t>
            </a:r>
          </a:p>
        </p:txBody>
      </p:sp>
      <p:pic>
        <p:nvPicPr>
          <p:cNvPr id="29699" name="Picture 8" descr="Zacchaeus in the tree"/>
          <p:cNvPicPr>
            <a:picLocks noChangeAspect="1" noChangeArrowheads="1"/>
          </p:cNvPicPr>
          <p:nvPr/>
        </p:nvPicPr>
        <p:blipFill>
          <a:blip r:embed="rId2"/>
          <a:srcRect/>
          <a:stretch>
            <a:fillRect/>
          </a:stretch>
        </p:blipFill>
        <p:spPr bwMode="auto">
          <a:xfrm>
            <a:off x="1298575" y="1276350"/>
            <a:ext cx="7116763" cy="5581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30722" name="Picture 4" descr="Zacchaeus in a the tree"/>
          <p:cNvPicPr>
            <a:picLocks noChangeAspect="1" noChangeArrowheads="1"/>
          </p:cNvPicPr>
          <p:nvPr/>
        </p:nvPicPr>
        <p:blipFill>
          <a:blip r:embed="rId2"/>
          <a:srcRect/>
          <a:stretch>
            <a:fillRect/>
          </a:stretch>
        </p:blipFill>
        <p:spPr bwMode="auto">
          <a:xfrm>
            <a:off x="0" y="0"/>
            <a:ext cx="6438900" cy="6858000"/>
          </a:xfrm>
          <a:prstGeom prst="rect">
            <a:avLst/>
          </a:prstGeom>
          <a:noFill/>
          <a:ln w="9525">
            <a:noFill/>
            <a:miter lim="800000"/>
            <a:headEnd/>
            <a:tailEnd/>
          </a:ln>
        </p:spPr>
      </p:pic>
      <p:sp>
        <p:nvSpPr>
          <p:cNvPr id="30723" name="Text Box 7"/>
          <p:cNvSpPr txBox="1">
            <a:spLocks noChangeArrowheads="1"/>
          </p:cNvSpPr>
          <p:nvPr/>
        </p:nvSpPr>
        <p:spPr bwMode="auto">
          <a:xfrm>
            <a:off x="5637213" y="358775"/>
            <a:ext cx="3506787" cy="3722688"/>
          </a:xfrm>
          <a:prstGeom prst="rect">
            <a:avLst/>
          </a:prstGeom>
          <a:noFill/>
          <a:ln w="9525">
            <a:noFill/>
            <a:miter lim="800000"/>
            <a:headEnd/>
            <a:tailEnd/>
          </a:ln>
        </p:spPr>
        <p:txBody>
          <a:bodyPr>
            <a:prstTxWarp prst="textNoShape">
              <a:avLst/>
            </a:prstTxWarp>
            <a:spAutoFit/>
          </a:bodyPr>
          <a:lstStyle/>
          <a:p>
            <a:pPr>
              <a:spcBef>
                <a:spcPct val="50000"/>
              </a:spcBef>
            </a:pPr>
            <a:r>
              <a:rPr lang="en-US" sz="2800"/>
              <a:t>When Jesus passed by, he looked up in the Sycamore tree and saw Zacchaeus.</a:t>
            </a:r>
          </a:p>
          <a:p>
            <a:pPr>
              <a:spcBef>
                <a:spcPct val="50000"/>
              </a:spcBef>
            </a:pPr>
            <a:r>
              <a:rPr lang="en-US" sz="2800"/>
              <a:t>“Zacchaeus, you come down,” Jesus said.  “I am going to your house today.”</a:t>
            </a: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31746" name="Picture 5" descr="Jesus at Zacchaeus' home"/>
          <p:cNvPicPr>
            <a:picLocks noChangeAspect="1" noChangeArrowheads="1"/>
          </p:cNvPicPr>
          <p:nvPr/>
        </p:nvPicPr>
        <p:blipFill>
          <a:blip r:embed="rId2"/>
          <a:srcRect/>
          <a:stretch>
            <a:fillRect/>
          </a:stretch>
        </p:blipFill>
        <p:spPr bwMode="auto">
          <a:xfrm>
            <a:off x="3235325" y="0"/>
            <a:ext cx="5908675" cy="6858000"/>
          </a:xfrm>
          <a:prstGeom prst="rect">
            <a:avLst/>
          </a:prstGeom>
          <a:noFill/>
          <a:ln w="9525">
            <a:noFill/>
            <a:miter lim="800000"/>
            <a:headEnd/>
            <a:tailEnd/>
          </a:ln>
        </p:spPr>
      </p:pic>
      <p:sp>
        <p:nvSpPr>
          <p:cNvPr id="31747" name="Text Box 6"/>
          <p:cNvSpPr txBox="1">
            <a:spLocks noChangeArrowheads="1"/>
          </p:cNvSpPr>
          <p:nvPr/>
        </p:nvSpPr>
        <p:spPr bwMode="auto">
          <a:xfrm>
            <a:off x="0" y="1724025"/>
            <a:ext cx="3373438" cy="3295650"/>
          </a:xfrm>
          <a:prstGeom prst="rect">
            <a:avLst/>
          </a:prstGeom>
          <a:noFill/>
          <a:ln w="9525">
            <a:noFill/>
            <a:miter lim="800000"/>
            <a:headEnd/>
            <a:tailEnd/>
          </a:ln>
        </p:spPr>
        <p:txBody>
          <a:bodyPr>
            <a:prstTxWarp prst="textNoShape">
              <a:avLst/>
            </a:prstTxWarp>
            <a:spAutoFit/>
          </a:bodyPr>
          <a:lstStyle/>
          <a:p>
            <a:pPr>
              <a:spcBef>
                <a:spcPct val="50000"/>
              </a:spcBef>
            </a:pPr>
            <a:r>
              <a:rPr lang="en-US" sz="2800"/>
              <a:t>Zacchaeus climbed down from the tree as fast as he could.</a:t>
            </a:r>
          </a:p>
          <a:p>
            <a:pPr>
              <a:spcBef>
                <a:spcPct val="50000"/>
              </a:spcBef>
            </a:pPr>
            <a:r>
              <a:rPr lang="en-US" sz="2800"/>
              <a:t>Jesus went with Zacchaeus to his house and had dinner with him.</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32770" name="Picture 4" descr="crowd angry"/>
          <p:cNvPicPr>
            <a:picLocks noChangeAspect="1" noChangeArrowheads="1"/>
          </p:cNvPicPr>
          <p:nvPr/>
        </p:nvPicPr>
        <p:blipFill>
          <a:blip r:embed="rId2"/>
          <a:srcRect/>
          <a:stretch>
            <a:fillRect/>
          </a:stretch>
        </p:blipFill>
        <p:spPr bwMode="auto">
          <a:xfrm>
            <a:off x="587375" y="560388"/>
            <a:ext cx="8061325" cy="3382962"/>
          </a:xfrm>
          <a:prstGeom prst="rect">
            <a:avLst/>
          </a:prstGeom>
          <a:noFill/>
          <a:ln w="9525">
            <a:noFill/>
            <a:miter lim="800000"/>
            <a:headEnd/>
            <a:tailEnd/>
          </a:ln>
        </p:spPr>
      </p:pic>
      <p:sp>
        <p:nvSpPr>
          <p:cNvPr id="32771" name="Text Box 5"/>
          <p:cNvSpPr txBox="1">
            <a:spLocks noChangeArrowheads="1"/>
          </p:cNvSpPr>
          <p:nvPr/>
        </p:nvSpPr>
        <p:spPr bwMode="auto">
          <a:xfrm>
            <a:off x="509588" y="4767263"/>
            <a:ext cx="8364537" cy="946150"/>
          </a:xfrm>
          <a:prstGeom prst="rect">
            <a:avLst/>
          </a:prstGeom>
          <a:noFill/>
          <a:ln w="9525">
            <a:noFill/>
            <a:miter lim="800000"/>
            <a:headEnd/>
            <a:tailEnd/>
          </a:ln>
        </p:spPr>
        <p:txBody>
          <a:bodyPr>
            <a:prstTxWarp prst="textNoShape">
              <a:avLst/>
            </a:prstTxWarp>
            <a:spAutoFit/>
          </a:bodyPr>
          <a:lstStyle/>
          <a:p>
            <a:pPr algn="ctr">
              <a:spcBef>
                <a:spcPct val="50000"/>
              </a:spcBef>
            </a:pPr>
            <a:r>
              <a:rPr lang="en-US" sz="2800"/>
              <a:t>Some of the people were very angry with Jesus because he went to the home of Zacchaeus.</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33794" name="Picture 4" descr="Zacchaeus happy"/>
          <p:cNvPicPr>
            <a:picLocks noChangeAspect="1" noChangeArrowheads="1"/>
          </p:cNvPicPr>
          <p:nvPr/>
        </p:nvPicPr>
        <p:blipFill>
          <a:blip r:embed="rId2"/>
          <a:srcRect/>
          <a:stretch>
            <a:fillRect/>
          </a:stretch>
        </p:blipFill>
        <p:spPr bwMode="auto">
          <a:xfrm>
            <a:off x="0" y="0"/>
            <a:ext cx="4856163" cy="6858000"/>
          </a:xfrm>
          <a:prstGeom prst="rect">
            <a:avLst/>
          </a:prstGeom>
          <a:noFill/>
          <a:ln w="9525">
            <a:noFill/>
            <a:miter lim="800000"/>
            <a:headEnd/>
            <a:tailEnd/>
          </a:ln>
        </p:spPr>
      </p:pic>
      <p:sp>
        <p:nvSpPr>
          <p:cNvPr id="33795" name="Text Box 5"/>
          <p:cNvSpPr txBox="1">
            <a:spLocks noChangeArrowheads="1"/>
          </p:cNvSpPr>
          <p:nvPr/>
        </p:nvSpPr>
        <p:spPr bwMode="auto">
          <a:xfrm>
            <a:off x="4192588" y="1247775"/>
            <a:ext cx="4811712" cy="4149725"/>
          </a:xfrm>
          <a:prstGeom prst="rect">
            <a:avLst/>
          </a:prstGeom>
          <a:noFill/>
          <a:ln w="9525">
            <a:noFill/>
            <a:miter lim="800000"/>
            <a:headEnd/>
            <a:tailEnd/>
          </a:ln>
        </p:spPr>
        <p:txBody>
          <a:bodyPr>
            <a:prstTxWarp prst="textNoShape">
              <a:avLst/>
            </a:prstTxWarp>
            <a:spAutoFit/>
          </a:bodyPr>
          <a:lstStyle/>
          <a:p>
            <a:pPr>
              <a:spcBef>
                <a:spcPct val="50000"/>
              </a:spcBef>
            </a:pPr>
            <a:r>
              <a:rPr lang="en-US" sz="2800"/>
              <a:t>But once Jesus was in his home, Zacchaeus changed.</a:t>
            </a:r>
          </a:p>
          <a:p>
            <a:pPr>
              <a:spcBef>
                <a:spcPct val="50000"/>
              </a:spcBef>
            </a:pPr>
            <a:r>
              <a:rPr lang="en-US" sz="2800"/>
              <a:t>He told Jesus that he would give half of his money to the poor -- and if he had cheated anyone -- he would pay them back.  He promised to repay them four times the amount he had stolen.</a:t>
            </a:r>
            <a:r>
              <a:rPr lang="en-US"/>
              <a:t> </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34818" name="Picture 4" descr="crowd happy"/>
          <p:cNvPicPr>
            <a:picLocks noChangeAspect="1" noChangeArrowheads="1"/>
          </p:cNvPicPr>
          <p:nvPr/>
        </p:nvPicPr>
        <p:blipFill>
          <a:blip r:embed="rId2"/>
          <a:srcRect/>
          <a:stretch>
            <a:fillRect/>
          </a:stretch>
        </p:blipFill>
        <p:spPr bwMode="auto">
          <a:xfrm>
            <a:off x="762000" y="644525"/>
            <a:ext cx="7723188" cy="3302000"/>
          </a:xfrm>
          <a:prstGeom prst="rect">
            <a:avLst/>
          </a:prstGeom>
          <a:noFill/>
          <a:ln w="9525">
            <a:noFill/>
            <a:miter lim="800000"/>
            <a:headEnd/>
            <a:tailEnd/>
          </a:ln>
        </p:spPr>
      </p:pic>
      <p:sp>
        <p:nvSpPr>
          <p:cNvPr id="34819" name="Text Box 5"/>
          <p:cNvSpPr txBox="1">
            <a:spLocks noChangeArrowheads="1"/>
          </p:cNvSpPr>
          <p:nvPr/>
        </p:nvSpPr>
        <p:spPr bwMode="auto">
          <a:xfrm>
            <a:off x="636588" y="4572000"/>
            <a:ext cx="7839075" cy="946150"/>
          </a:xfrm>
          <a:prstGeom prst="rect">
            <a:avLst/>
          </a:prstGeom>
          <a:noFill/>
          <a:ln w="9525">
            <a:noFill/>
            <a:miter lim="800000"/>
            <a:headEnd/>
            <a:tailEnd/>
          </a:ln>
        </p:spPr>
        <p:txBody>
          <a:bodyPr>
            <a:prstTxWarp prst="textNoShape">
              <a:avLst/>
            </a:prstTxWarp>
            <a:spAutoFit/>
          </a:bodyPr>
          <a:lstStyle/>
          <a:p>
            <a:pPr algn="ctr"/>
            <a:r>
              <a:rPr lang="en-US" sz="2800"/>
              <a:t>That day a lot of people in Jericho were much richer -- and much, much happier.</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35842" name="Picture 4" descr="Zacchaeus happy"/>
          <p:cNvPicPr>
            <a:picLocks noChangeAspect="1" noChangeArrowheads="1"/>
          </p:cNvPicPr>
          <p:nvPr/>
        </p:nvPicPr>
        <p:blipFill>
          <a:blip r:embed="rId2"/>
          <a:srcRect/>
          <a:stretch>
            <a:fillRect/>
          </a:stretch>
        </p:blipFill>
        <p:spPr bwMode="auto">
          <a:xfrm>
            <a:off x="0" y="0"/>
            <a:ext cx="4856163" cy="6858000"/>
          </a:xfrm>
          <a:prstGeom prst="rect">
            <a:avLst/>
          </a:prstGeom>
          <a:noFill/>
          <a:ln w="9525">
            <a:noFill/>
            <a:miter lim="800000"/>
            <a:headEnd/>
            <a:tailEnd/>
          </a:ln>
        </p:spPr>
      </p:pic>
      <p:sp>
        <p:nvSpPr>
          <p:cNvPr id="25605" name="Text Box 5"/>
          <p:cNvSpPr txBox="1">
            <a:spLocks noChangeArrowheads="1"/>
          </p:cNvSpPr>
          <p:nvPr/>
        </p:nvSpPr>
        <p:spPr bwMode="auto">
          <a:xfrm>
            <a:off x="4284663" y="2728913"/>
            <a:ext cx="4557712" cy="1160462"/>
          </a:xfrm>
          <a:prstGeom prst="rect">
            <a:avLst/>
          </a:prstGeom>
          <a:noFill/>
          <a:ln w="9525">
            <a:noFill/>
            <a:miter lim="800000"/>
            <a:headEnd/>
            <a:tailEnd/>
          </a:ln>
        </p:spPr>
        <p:txBody>
          <a:bodyPr>
            <a:prstTxWarp prst="textNoShape">
              <a:avLst/>
            </a:prstTxWarp>
            <a:spAutoFit/>
          </a:bodyPr>
          <a:lstStyle/>
          <a:p>
            <a:pPr>
              <a:spcBef>
                <a:spcPct val="50000"/>
              </a:spcBef>
            </a:pPr>
            <a:r>
              <a:rPr lang="en-US" sz="2800"/>
              <a:t>Zacchaeus was happy too! </a:t>
            </a:r>
          </a:p>
          <a:p>
            <a:pPr>
              <a:spcBef>
                <a:spcPct val="50000"/>
              </a:spcBef>
            </a:pPr>
            <a:r>
              <a:rPr lang="en-US" sz="2800"/>
              <a:t>Jesus had changed his life!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5605">
                                            <p:txEl>
                                              <p:pRg st="0" end="0"/>
                                            </p:txEl>
                                          </p:spTgt>
                                        </p:tgtEl>
                                        <p:attrNameLst>
                                          <p:attrName>style.visibility</p:attrName>
                                        </p:attrNameLst>
                                      </p:cBhvr>
                                      <p:to>
                                        <p:strVal val="visible"/>
                                      </p:to>
                                    </p:set>
                                    <p:animEffect transition="in" filter="blinds(horizontal)">
                                      <p:cBhvr>
                                        <p:cTn id="7" dur="500"/>
                                        <p:tgtEl>
                                          <p:spTgt spid="25605">
                                            <p:txEl>
                                              <p:pRg st="0" end="0"/>
                                            </p:txEl>
                                          </p:spTgt>
                                        </p:tgtEl>
                                      </p:cBhvr>
                                    </p:animEffect>
                                  </p:childTnLst>
                                </p:cTn>
                              </p:par>
                              <p:par>
                                <p:cTn id="8" presetID="3" presetClass="entr" presetSubtype="10" fill="hold" grpId="0" nodeType="withEffect">
                                  <p:stCondLst>
                                    <p:cond delay="2500"/>
                                  </p:stCondLst>
                                  <p:childTnLst>
                                    <p:set>
                                      <p:cBhvr>
                                        <p:cTn id="9" dur="1" fill="hold">
                                          <p:stCondLst>
                                            <p:cond delay="0"/>
                                          </p:stCondLst>
                                        </p:cTn>
                                        <p:tgtEl>
                                          <p:spTgt spid="25605">
                                            <p:txEl>
                                              <p:pRg st="1" end="1"/>
                                            </p:txEl>
                                          </p:spTgt>
                                        </p:tgtEl>
                                        <p:attrNameLst>
                                          <p:attrName>style.visibility</p:attrName>
                                        </p:attrNameLst>
                                      </p:cBhvr>
                                      <p:to>
                                        <p:strVal val="visible"/>
                                      </p:to>
                                    </p:set>
                                    <p:animEffect transition="in" filter="blinds(horizontal)">
                                      <p:cBhvr>
                                        <p:cTn id="10" dur="500"/>
                                        <p:tgtEl>
                                          <p:spTgt spid="2560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build="p"/>
    </p:bld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6866" name="WordArt 4"/>
          <p:cNvSpPr>
            <a:spLocks noChangeArrowheads="1" noChangeShapeType="1" noTextEdit="1"/>
          </p:cNvSpPr>
          <p:nvPr/>
        </p:nvSpPr>
        <p:spPr bwMode="auto">
          <a:xfrm>
            <a:off x="2182813" y="1422400"/>
            <a:ext cx="4959350" cy="2212975"/>
          </a:xfrm>
          <a:prstGeom prst="rect">
            <a:avLst/>
          </a:prstGeom>
        </p:spPr>
        <p:txBody>
          <a:bodyPr wrap="none" fromWordArt="1">
            <a:prstTxWarp prst="textDeflate">
              <a:avLst>
                <a:gd name="adj" fmla="val 26227"/>
              </a:avLst>
            </a:prstTxWarp>
          </a:bodyPr>
          <a:lstStyle/>
          <a:p>
            <a:pPr algn="ctr"/>
            <a:r>
              <a:rPr lang="en-US" sz="3600" kern="10">
                <a:ln w="9525">
                  <a:solidFill>
                    <a:srgbClr val="000000"/>
                  </a:solidFill>
                  <a:round/>
                  <a:headEnd/>
                  <a:tailEnd/>
                </a:ln>
                <a:solidFill>
                  <a:srgbClr val="000000"/>
                </a:solidFill>
                <a:latin typeface="Heather"/>
                <a:ea typeface="Heather"/>
                <a:cs typeface="Heather"/>
              </a:rPr>
              <a:t>The End</a:t>
            </a:r>
            <a:endParaRPr lang="en-GB" sz="3600" kern="10">
              <a:ln w="9525">
                <a:solidFill>
                  <a:srgbClr val="000000"/>
                </a:solidFill>
                <a:round/>
                <a:headEnd/>
                <a:tailEnd/>
              </a:ln>
              <a:solidFill>
                <a:srgbClr val="000000"/>
              </a:solidFill>
              <a:latin typeface="Heather"/>
              <a:ea typeface="Heather"/>
              <a:cs typeface="Heather"/>
            </a:endParaRPr>
          </a:p>
        </p:txBody>
      </p:sp>
      <p:sp>
        <p:nvSpPr>
          <p:cNvPr id="36867" name="Text Box 5"/>
          <p:cNvSpPr txBox="1">
            <a:spLocks noChangeArrowheads="1"/>
          </p:cNvSpPr>
          <p:nvPr/>
        </p:nvSpPr>
        <p:spPr bwMode="auto">
          <a:xfrm>
            <a:off x="2286000" y="4114800"/>
            <a:ext cx="4914900" cy="2169825"/>
          </a:xfrm>
          <a:prstGeom prst="rect">
            <a:avLst/>
          </a:prstGeom>
          <a:noFill/>
          <a:ln w="9525">
            <a:noFill/>
            <a:miter lim="800000"/>
            <a:headEnd/>
            <a:tailEnd/>
          </a:ln>
        </p:spPr>
        <p:txBody>
          <a:bodyPr>
            <a:prstTxWarp prst="textNoShape">
              <a:avLst/>
            </a:prstTxWarp>
            <a:spAutoFit/>
          </a:bodyPr>
          <a:lstStyle/>
          <a:p>
            <a:pPr algn="ctr">
              <a:spcBef>
                <a:spcPct val="50000"/>
              </a:spcBef>
            </a:pPr>
            <a:r>
              <a:rPr lang="en-US" dirty="0"/>
              <a:t>© 2004 by Henry Martin and Sermons 4 Kids All rights reserved</a:t>
            </a:r>
            <a:r>
              <a:rPr lang="en-US" dirty="0" smtClean="0"/>
              <a:t>.</a:t>
            </a:r>
          </a:p>
          <a:p>
            <a:pPr algn="ctr">
              <a:spcBef>
                <a:spcPct val="50000"/>
              </a:spcBef>
            </a:pPr>
            <a:endParaRPr lang="en-US" dirty="0" smtClean="0"/>
          </a:p>
          <a:p>
            <a:pPr algn="ctr">
              <a:spcBef>
                <a:spcPct val="50000"/>
              </a:spcBef>
            </a:pPr>
            <a:endParaRPr lang="en-US" dirty="0" smtClean="0"/>
          </a:p>
          <a:p>
            <a:pPr algn="ctr">
              <a:spcBef>
                <a:spcPct val="50000"/>
              </a:spcBef>
            </a:pPr>
            <a:r>
              <a:rPr lang="en-US" dirty="0" smtClean="0"/>
              <a:t>Your task is to retell the story through drawings. Remember to say what you like about the story</a:t>
            </a:r>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Rectangle 1"/>
          <p:cNvSpPr/>
          <p:nvPr/>
        </p:nvSpPr>
        <p:spPr>
          <a:xfrm>
            <a:off x="457200" y="533400"/>
            <a:ext cx="8305800" cy="461665"/>
          </a:xfrm>
          <a:prstGeom prst="rect">
            <a:avLst/>
          </a:prstGeom>
        </p:spPr>
        <p:txBody>
          <a:bodyPr wrap="square">
            <a:spAutoFit/>
          </a:bodyPr>
          <a:lstStyle/>
          <a:p>
            <a:endParaRPr lang="en-US" sz="2400" dirty="0">
              <a:latin typeface="Comic Sans MS" panose="030F0702030302020204" pitchFamily="66" charset="0"/>
            </a:endParaRPr>
          </a:p>
        </p:txBody>
      </p:sp>
      <p:sp>
        <p:nvSpPr>
          <p:cNvPr id="5" name="TextBox 4">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042C138F-9547-44C4-84C1-A53C40D279CB}"/>
              </a:ext>
            </a:extLst>
          </p:cNvPr>
          <p:cNvSpPr txBox="1"/>
          <p:nvPr/>
        </p:nvSpPr>
        <p:spPr>
          <a:xfrm>
            <a:off x="457200" y="533401"/>
            <a:ext cx="8305800" cy="853567"/>
          </a:xfrm>
          <a:prstGeom prst="rect">
            <a:avLst/>
          </a:prstGeom>
          <a:noFill/>
        </p:spPr>
        <p:txBody>
          <a:bodyPr wrap="square">
            <a:spAutoFit/>
          </a:bodyPr>
          <a:lstStyle/>
          <a:p>
            <a:pPr>
              <a:lnSpc>
                <a:spcPct val="107000"/>
              </a:lnSpc>
              <a:spcAft>
                <a:spcPts val="800"/>
              </a:spcAft>
            </a:pP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smtClean="0">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1104900" y="316437"/>
            <a:ext cx="7239000" cy="4970976"/>
          </a:xfrm>
          <a:prstGeom prst="rect">
            <a:avLst/>
          </a:prstGeom>
        </p:spPr>
        <p:txBody>
          <a:bodyPr wrap="square">
            <a:spAutoFit/>
          </a:bodyPr>
          <a:lstStyle/>
          <a:p>
            <a:pPr>
              <a:lnSpc>
                <a:spcPct val="107000"/>
              </a:lnSpc>
              <a:spcAft>
                <a:spcPts val="800"/>
              </a:spcAft>
            </a:pPr>
            <a:r>
              <a:rPr lang="en-GB" u="sng" dirty="0">
                <a:latin typeface="Comic Sans MS" panose="030F0702030302020204" pitchFamily="66" charset="0"/>
                <a:ea typeface="Calibri" panose="020F0502020204030204" pitchFamily="34" charset="0"/>
                <a:cs typeface="Times New Roman" panose="02020603050405020304" pitchFamily="18" charset="0"/>
              </a:rPr>
              <a:t>Tuesday </a:t>
            </a:r>
            <a:r>
              <a:rPr lang="en-GB" u="sng" dirty="0" smtClean="0">
                <a:latin typeface="Comic Sans MS" panose="030F0702030302020204" pitchFamily="66" charset="0"/>
                <a:ea typeface="Calibri" panose="020F0502020204030204" pitchFamily="34" charset="0"/>
                <a:cs typeface="Times New Roman" panose="02020603050405020304" pitchFamily="18" charset="0"/>
              </a:rPr>
              <a:t>3</a:t>
            </a:r>
            <a:r>
              <a:rPr lang="en-GB" u="sng" baseline="30000" dirty="0" smtClean="0">
                <a:latin typeface="Comic Sans MS" panose="030F0702030302020204" pitchFamily="66" charset="0"/>
                <a:ea typeface="Calibri" panose="020F0502020204030204" pitchFamily="34" charset="0"/>
                <a:cs typeface="Times New Roman" panose="02020603050405020304" pitchFamily="18" charset="0"/>
              </a:rPr>
              <a:t>rd</a:t>
            </a:r>
            <a:r>
              <a:rPr lang="en-GB" u="sng" dirty="0" smtClean="0">
                <a:latin typeface="Comic Sans MS" panose="030F0702030302020204" pitchFamily="66" charset="0"/>
                <a:ea typeface="Calibri" panose="020F0502020204030204" pitchFamily="34" charset="0"/>
                <a:cs typeface="Times New Roman" panose="02020603050405020304" pitchFamily="18" charset="0"/>
              </a:rPr>
              <a:t> November </a:t>
            </a:r>
            <a:r>
              <a:rPr lang="en-GB" u="sng" dirty="0">
                <a:latin typeface="Comic Sans MS" panose="030F0702030302020204" pitchFamily="66" charset="0"/>
                <a:ea typeface="Calibri" panose="020F0502020204030204" pitchFamily="34" charset="0"/>
                <a:cs typeface="Times New Roman" panose="02020603050405020304" pitchFamily="18" charset="0"/>
              </a:rPr>
              <a:t>2020</a:t>
            </a:r>
          </a:p>
          <a:p>
            <a:pPr>
              <a:lnSpc>
                <a:spcPct val="107000"/>
              </a:lnSpc>
              <a:spcAft>
                <a:spcPts val="800"/>
              </a:spcAft>
            </a:pPr>
            <a:r>
              <a:rPr lang="en-GB" u="sng" dirty="0" smtClean="0">
                <a:latin typeface="Comic Sans MS" panose="030F0702030302020204" pitchFamily="66" charset="0"/>
                <a:ea typeface="Calibri" panose="020F0502020204030204" pitchFamily="34" charset="0"/>
                <a:cs typeface="Times New Roman" panose="02020603050405020304" pitchFamily="18" charset="0"/>
              </a:rPr>
              <a:t>LO to read the story of Baba </a:t>
            </a:r>
            <a:r>
              <a:rPr lang="en-GB" u="sng" dirty="0" err="1" smtClean="0">
                <a:latin typeface="Comic Sans MS" panose="030F0702030302020204" pitchFamily="66" charset="0"/>
                <a:ea typeface="Calibri" panose="020F0502020204030204" pitchFamily="34" charset="0"/>
                <a:cs typeface="Times New Roman" panose="02020603050405020304" pitchFamily="18" charset="0"/>
              </a:rPr>
              <a:t>Yaga</a:t>
            </a:r>
            <a:r>
              <a:rPr lang="en-GB" u="sng" dirty="0" smtClean="0">
                <a:latin typeface="Comic Sans MS" panose="030F0702030302020204" pitchFamily="66" charset="0"/>
                <a:ea typeface="Calibri" panose="020F0502020204030204" pitchFamily="34" charset="0"/>
                <a:cs typeface="Times New Roman" panose="02020603050405020304" pitchFamily="18" charset="0"/>
              </a:rPr>
              <a:t>.</a:t>
            </a:r>
            <a:endParaRPr lang="en-GB" u="sng"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u="sng" dirty="0" smtClean="0">
                <a:latin typeface="Comic Sans MS" panose="030F0702030302020204" pitchFamily="66" charset="0"/>
                <a:ea typeface="Calibri" panose="020F0502020204030204" pitchFamily="34" charset="0"/>
                <a:cs typeface="Times New Roman" panose="02020603050405020304" pitchFamily="18" charset="0"/>
              </a:rPr>
              <a:t>Word </a:t>
            </a:r>
            <a:r>
              <a:rPr lang="en-GB" u="sng" dirty="0">
                <a:latin typeface="Comic Sans MS" panose="030F0702030302020204" pitchFamily="66" charset="0"/>
                <a:ea typeface="Calibri" panose="020F0502020204030204" pitchFamily="34" charset="0"/>
                <a:cs typeface="Times New Roman" panose="02020603050405020304" pitchFamily="18" charset="0"/>
              </a:rPr>
              <a:t>of the </a:t>
            </a:r>
            <a:r>
              <a:rPr lang="en-GB" u="sng" dirty="0" smtClean="0">
                <a:latin typeface="Comic Sans MS" panose="030F0702030302020204" pitchFamily="66" charset="0"/>
                <a:ea typeface="Calibri" panose="020F0502020204030204" pitchFamily="34" charset="0"/>
                <a:cs typeface="Times New Roman" panose="02020603050405020304" pitchFamily="18" charset="0"/>
              </a:rPr>
              <a:t>day – hidden.</a:t>
            </a:r>
          </a:p>
          <a:p>
            <a:pPr>
              <a:lnSpc>
                <a:spcPct val="107000"/>
              </a:lnSpc>
              <a:spcAft>
                <a:spcPts val="800"/>
              </a:spcAft>
            </a:pPr>
            <a:endParaRPr lang="en-US" u="sng" dirty="0" smtClean="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US" dirty="0" smtClean="0">
                <a:latin typeface="Comic Sans MS" panose="030F0702030302020204" pitchFamily="66" charset="0"/>
                <a:ea typeface="Calibri" panose="020F0502020204030204" pitchFamily="34" charset="0"/>
                <a:cs typeface="Times New Roman" panose="02020603050405020304" pitchFamily="18" charset="0"/>
              </a:rPr>
              <a:t>Read Baba </a:t>
            </a:r>
            <a:r>
              <a:rPr lang="en-US" dirty="0" err="1" smtClean="0">
                <a:latin typeface="Comic Sans MS" panose="030F0702030302020204" pitchFamily="66" charset="0"/>
                <a:ea typeface="Calibri" panose="020F0502020204030204" pitchFamily="34" charset="0"/>
                <a:cs typeface="Times New Roman" panose="02020603050405020304" pitchFamily="18" charset="0"/>
              </a:rPr>
              <a:t>Yaga</a:t>
            </a:r>
            <a:r>
              <a:rPr lang="en-US" dirty="0" smtClean="0">
                <a:latin typeface="Comic Sans MS" panose="030F0702030302020204" pitchFamily="66" charset="0"/>
                <a:ea typeface="Calibri" panose="020F0502020204030204" pitchFamily="34" charset="0"/>
                <a:cs typeface="Times New Roman" panose="02020603050405020304" pitchFamily="18" charset="0"/>
              </a:rPr>
              <a:t> model text illustrated . </a:t>
            </a:r>
          </a:p>
          <a:p>
            <a:pPr>
              <a:lnSpc>
                <a:spcPct val="107000"/>
              </a:lnSpc>
              <a:spcAft>
                <a:spcPts val="800"/>
              </a:spcAft>
            </a:pPr>
            <a:r>
              <a:rPr lang="en-US" dirty="0" smtClean="0">
                <a:latin typeface="Comic Sans MS" panose="030F0702030302020204" pitchFamily="66" charset="0"/>
                <a:ea typeface="Calibri" panose="020F0502020204030204" pitchFamily="34" charset="0"/>
                <a:cs typeface="Times New Roman" panose="02020603050405020304" pitchFamily="18" charset="0"/>
              </a:rPr>
              <a:t>What </a:t>
            </a:r>
            <a:r>
              <a:rPr lang="en-US" dirty="0">
                <a:latin typeface="Comic Sans MS" panose="030F0702030302020204" pitchFamily="66" charset="0"/>
                <a:ea typeface="Calibri" panose="020F0502020204030204" pitchFamily="34" charset="0"/>
                <a:cs typeface="Times New Roman" panose="02020603050405020304" pitchFamily="18" charset="0"/>
              </a:rPr>
              <a:t>type of writing is this? (Folktale). How do </a:t>
            </a:r>
            <a:r>
              <a:rPr lang="en-US" dirty="0" smtClean="0">
                <a:latin typeface="Comic Sans MS" panose="030F0702030302020204" pitchFamily="66" charset="0"/>
                <a:ea typeface="Calibri" panose="020F0502020204030204" pitchFamily="34" charset="0"/>
                <a:cs typeface="Times New Roman" panose="02020603050405020304" pitchFamily="18" charset="0"/>
              </a:rPr>
              <a:t>you know?</a:t>
            </a:r>
          </a:p>
          <a:p>
            <a:pPr>
              <a:lnSpc>
                <a:spcPct val="107000"/>
              </a:lnSpc>
              <a:spcAft>
                <a:spcPts val="800"/>
              </a:spcAft>
            </a:pPr>
            <a:r>
              <a:rPr lang="en-US" dirty="0" smtClean="0">
                <a:latin typeface="Comic Sans MS" panose="030F0702030302020204" pitchFamily="66" charset="0"/>
                <a:ea typeface="Calibri" panose="020F0502020204030204" pitchFamily="34" charset="0"/>
                <a:cs typeface="Times New Roman" panose="02020603050405020304" pitchFamily="18" charset="0"/>
              </a:rPr>
              <a:t>Can you spot verbs in the past tense? </a:t>
            </a:r>
          </a:p>
          <a:p>
            <a:pPr>
              <a:lnSpc>
                <a:spcPct val="107000"/>
              </a:lnSpc>
              <a:spcAft>
                <a:spcPts val="800"/>
              </a:spcAft>
            </a:pPr>
            <a:r>
              <a:rPr lang="en-US" dirty="0" smtClean="0">
                <a:latin typeface="Comic Sans MS" panose="030F0702030302020204" pitchFamily="66" charset="0"/>
                <a:ea typeface="Calibri" panose="020F0502020204030204" pitchFamily="34" charset="0"/>
                <a:cs typeface="Times New Roman" panose="02020603050405020304" pitchFamily="18" charset="0"/>
              </a:rPr>
              <a:t>Can you spot commas </a:t>
            </a:r>
            <a:r>
              <a:rPr lang="en-US" dirty="0">
                <a:latin typeface="Comic Sans MS" panose="030F0702030302020204" pitchFamily="66" charset="0"/>
                <a:ea typeface="Calibri" panose="020F0502020204030204" pitchFamily="34" charset="0"/>
                <a:cs typeface="Times New Roman" panose="02020603050405020304" pitchFamily="18" charset="0"/>
              </a:rPr>
              <a:t>for lists, coordinating conjunctions, subordinating </a:t>
            </a:r>
            <a:r>
              <a:rPr lang="en-US" dirty="0" smtClean="0">
                <a:latin typeface="Comic Sans MS" panose="030F0702030302020204" pitchFamily="66" charset="0"/>
                <a:ea typeface="Calibri" panose="020F0502020204030204" pitchFamily="34" charset="0"/>
                <a:cs typeface="Times New Roman" panose="02020603050405020304" pitchFamily="18" charset="0"/>
              </a:rPr>
              <a:t>conjunctions </a:t>
            </a:r>
            <a:r>
              <a:rPr lang="en-US" dirty="0">
                <a:latin typeface="Comic Sans MS" panose="030F0702030302020204" pitchFamily="66" charset="0"/>
                <a:ea typeface="Calibri" panose="020F0502020204030204" pitchFamily="34" charset="0"/>
                <a:cs typeface="Times New Roman" panose="02020603050405020304" pitchFamily="18" charset="0"/>
              </a:rPr>
              <a:t>and find examples if these in the model text</a:t>
            </a:r>
            <a:r>
              <a:rPr lang="en-US" dirty="0" smtClean="0">
                <a:latin typeface="Comic Sans MS" panose="030F0702030302020204" pitchFamily="66" charset="0"/>
                <a:ea typeface="Calibri" panose="020F0502020204030204" pitchFamily="34" charset="0"/>
                <a:cs typeface="Times New Roman" panose="02020603050405020304" pitchFamily="18" charset="0"/>
              </a:rPr>
              <a:t>.</a:t>
            </a:r>
          </a:p>
          <a:p>
            <a:pPr>
              <a:lnSpc>
                <a:spcPct val="107000"/>
              </a:lnSpc>
              <a:spcAft>
                <a:spcPts val="800"/>
              </a:spcAft>
            </a:pPr>
            <a:r>
              <a:rPr lang="en-US" dirty="0" smtClean="0">
                <a:latin typeface="Comic Sans MS" panose="030F0702030302020204" pitchFamily="66" charset="0"/>
                <a:ea typeface="Calibri" panose="020F0502020204030204" pitchFamily="34" charset="0"/>
                <a:cs typeface="Times New Roman" panose="02020603050405020304" pitchFamily="18" charset="0"/>
              </a:rPr>
              <a:t>Make a list of these.</a:t>
            </a:r>
          </a:p>
          <a:p>
            <a:pPr>
              <a:lnSpc>
                <a:spcPct val="107000"/>
              </a:lnSpc>
              <a:spcAft>
                <a:spcPts val="800"/>
              </a:spcAft>
            </a:pPr>
            <a:endParaRPr lang="en-US"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US" u="sng" dirty="0" smtClean="0">
              <a:latin typeface="Comic Sans MS" panose="030F0702030302020204" pitchFamily="66" charset="0"/>
              <a:ea typeface="Calibri" panose="020F0502020204030204" pitchFamily="34" charset="0"/>
              <a:cs typeface="Times New Roman" panose="02020603050405020304" pitchFamily="18" charset="0"/>
            </a:endParaRPr>
          </a:p>
        </p:txBody>
      </p:sp>
      <p:sp>
        <p:nvSpPr>
          <p:cNvPr id="7" name="AutoShape 2" descr="https://images-na.ssl-images-amazon.com/images/I/51vDSX-mgeL._SX398_BO1,204,203,200_.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401963447"/>
      </p:ext>
    </p:extLst>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Rectangle 1"/>
          <p:cNvSpPr/>
          <p:nvPr/>
        </p:nvSpPr>
        <p:spPr>
          <a:xfrm>
            <a:off x="685800" y="457200"/>
            <a:ext cx="7162800" cy="1754327"/>
          </a:xfrm>
          <a:prstGeom prst="rect">
            <a:avLst/>
          </a:prstGeom>
        </p:spPr>
        <p:txBody>
          <a:bodyPr wrap="square">
            <a:spAutoFit/>
          </a:bodyPr>
          <a:lstStyle/>
          <a:p>
            <a:r>
              <a:rPr lang="en-US" dirty="0" smtClean="0"/>
              <a:t>Geography </a:t>
            </a:r>
          </a:p>
          <a:p>
            <a:r>
              <a:rPr lang="en-US" dirty="0" smtClean="0"/>
              <a:t>LO – to know the countries of Europe </a:t>
            </a:r>
          </a:p>
          <a:p>
            <a:endParaRPr lang="en-US" dirty="0" smtClean="0"/>
          </a:p>
          <a:p>
            <a:r>
              <a:rPr lang="en-US" dirty="0" smtClean="0"/>
              <a:t>Look at the next few slides. If </a:t>
            </a:r>
            <a:r>
              <a:rPr lang="en-US" dirty="0" smtClean="0"/>
              <a:t>I travelled</a:t>
            </a:r>
            <a:r>
              <a:rPr lang="en-US" dirty="0" smtClean="0"/>
              <a:t> from </a:t>
            </a:r>
            <a:r>
              <a:rPr lang="en-US" dirty="0" smtClean="0"/>
              <a:t>England, south, </a:t>
            </a:r>
          </a:p>
          <a:p>
            <a:r>
              <a:rPr lang="en-US" dirty="0" smtClean="0"/>
              <a:t>across the English Channel,</a:t>
            </a:r>
            <a:r>
              <a:rPr lang="en-US" dirty="0" smtClean="0"/>
              <a:t> which </a:t>
            </a:r>
            <a:r>
              <a:rPr lang="en-US" dirty="0" smtClean="0"/>
              <a:t>country would I reach? </a:t>
            </a:r>
          </a:p>
          <a:p>
            <a:r>
              <a:rPr lang="en-US" dirty="0" smtClean="0"/>
              <a:t>Which countries could I travel through in Western Europe? </a:t>
            </a:r>
            <a:endParaRPr lang="en-US" dirty="0"/>
          </a:p>
        </p:txBody>
      </p:sp>
      <p:pic>
        <p:nvPicPr>
          <p:cNvPr id="3" name="Picture 2"/>
          <p:cNvPicPr>
            <a:picLocks noChangeAspect="1"/>
          </p:cNvPicPr>
          <p:nvPr/>
        </p:nvPicPr>
        <p:blipFill>
          <a:blip r:embed="rId2"/>
          <a:stretch>
            <a:fillRect/>
          </a:stretch>
        </p:blipFill>
        <p:spPr>
          <a:xfrm>
            <a:off x="3276600" y="2895600"/>
            <a:ext cx="2844800" cy="2578100"/>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endParaRPr lang="en-GB"/>
          </a:p>
        </p:txBody>
      </p:sp>
      <p:sp>
        <p:nvSpPr>
          <p:cNvPr id="13315" name="Rectangle 3"/>
          <p:cNvSpPr>
            <a:spLocks noGrp="1" noChangeArrowheads="1"/>
          </p:cNvSpPr>
          <p:nvPr>
            <p:ph type="body" idx="1"/>
          </p:nvPr>
        </p:nvSpPr>
        <p:spPr/>
        <p:txBody>
          <a:bodyPr/>
          <a:lstStyle/>
          <a:p>
            <a:pPr eaLnBrk="1" hangingPunct="1"/>
            <a:endParaRPr lang="en-GB"/>
          </a:p>
        </p:txBody>
      </p:sp>
      <p:pic>
        <p:nvPicPr>
          <p:cNvPr id="13316" name="Picture 5" descr="Europe_countries_map_en_2"/>
          <p:cNvPicPr>
            <a:picLocks noChangeAspect="1" noChangeArrowheads="1"/>
          </p:cNvPicPr>
          <p:nvPr/>
        </p:nvPicPr>
        <p:blipFill>
          <a:blip r:embed="rId2"/>
          <a:srcRect/>
          <a:stretch>
            <a:fillRect/>
          </a:stretch>
        </p:blipFill>
        <p:spPr bwMode="auto">
          <a:xfrm>
            <a:off x="0" y="-350838"/>
            <a:ext cx="9144000" cy="7435851"/>
          </a:xfrm>
          <a:prstGeom prst="rect">
            <a:avLst/>
          </a:prstGeom>
          <a:noFill/>
          <a:ln w="9525">
            <a:noFill/>
            <a:miter lim="800000"/>
            <a:headEnd/>
            <a:tailEnd/>
          </a:ln>
        </p:spPr>
      </p:pic>
      <p:sp>
        <p:nvSpPr>
          <p:cNvPr id="13317" name="Text Box 6"/>
          <p:cNvSpPr txBox="1">
            <a:spLocks noChangeArrowheads="1"/>
          </p:cNvSpPr>
          <p:nvPr/>
        </p:nvSpPr>
        <p:spPr bwMode="auto">
          <a:xfrm>
            <a:off x="179388" y="836613"/>
            <a:ext cx="5400675" cy="1098550"/>
          </a:xfrm>
          <a:prstGeom prst="rect">
            <a:avLst/>
          </a:prstGeom>
          <a:noFill/>
          <a:ln w="9525">
            <a:noFill/>
            <a:miter lim="800000"/>
            <a:headEnd/>
            <a:tailEnd/>
          </a:ln>
        </p:spPr>
        <p:txBody>
          <a:bodyPr>
            <a:prstTxWarp prst="textNoShape">
              <a:avLst/>
            </a:prstTxWarp>
            <a:spAutoFit/>
          </a:bodyPr>
          <a:lstStyle/>
          <a:p>
            <a:pPr>
              <a:spcBef>
                <a:spcPct val="50000"/>
              </a:spcBef>
            </a:pPr>
            <a:r>
              <a:rPr lang="en-GB" sz="6600"/>
              <a:t>Europe</a:t>
            </a: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14338" name="Picture 5" descr="Europe_countries_map_en_2"/>
          <p:cNvPicPr>
            <a:picLocks noChangeAspect="1" noChangeArrowheads="1"/>
          </p:cNvPicPr>
          <p:nvPr/>
        </p:nvPicPr>
        <p:blipFill>
          <a:blip r:embed="rId2"/>
          <a:srcRect/>
          <a:stretch>
            <a:fillRect/>
          </a:stretch>
        </p:blipFill>
        <p:spPr bwMode="auto">
          <a:xfrm>
            <a:off x="0" y="0"/>
            <a:ext cx="9144000" cy="7437438"/>
          </a:xfrm>
          <a:prstGeom prst="rect">
            <a:avLst/>
          </a:prstGeom>
          <a:noFill/>
          <a:ln w="9525">
            <a:noFill/>
            <a:miter lim="800000"/>
            <a:headEnd/>
            <a:tailEnd/>
          </a:ln>
        </p:spPr>
      </p:pic>
      <p:sp>
        <p:nvSpPr>
          <p:cNvPr id="2050" name="Rectangle 2"/>
          <p:cNvSpPr>
            <a:spLocks noGrp="1" noChangeArrowheads="1"/>
          </p:cNvSpPr>
          <p:nvPr>
            <p:ph type="ctrTitle"/>
          </p:nvPr>
        </p:nvSpPr>
        <p:spPr>
          <a:xfrm>
            <a:off x="0" y="2420938"/>
            <a:ext cx="9144000" cy="1470025"/>
          </a:xfrm>
        </p:spPr>
        <p:txBody>
          <a:bodyPr>
            <a:normAutofit fontScale="90000"/>
          </a:bodyPr>
          <a:lstStyle/>
          <a:p>
            <a:pPr eaLnBrk="1" hangingPunct="1">
              <a:defRPr/>
            </a:pPr>
            <a:r>
              <a:rPr lang="en-GB" sz="5400">
                <a:effectLst>
                  <a:outerShdw blurRad="38100" dist="38100" dir="2700000" algn="tl">
                    <a:srgbClr val="DDDDDD"/>
                  </a:outerShdw>
                </a:effectLst>
                <a:ea typeface="+mj-ea"/>
                <a:cs typeface="+mj-cs"/>
              </a:rPr>
              <a:t>Europe is one of the world’s seven continents. </a:t>
            </a:r>
            <a:br>
              <a:rPr lang="en-GB" sz="5400">
                <a:effectLst>
                  <a:outerShdw blurRad="38100" dist="38100" dir="2700000" algn="tl">
                    <a:srgbClr val="DDDDDD"/>
                  </a:outerShdw>
                </a:effectLst>
                <a:ea typeface="+mj-ea"/>
                <a:cs typeface="+mj-cs"/>
              </a:rPr>
            </a:br>
            <a:r>
              <a:rPr lang="en-GB" sz="5400">
                <a:effectLst>
                  <a:outerShdw blurRad="38100" dist="38100" dir="2700000" algn="tl">
                    <a:srgbClr val="DDDDDD"/>
                  </a:outerShdw>
                </a:effectLst>
                <a:ea typeface="+mj-ea"/>
                <a:cs typeface="+mj-cs"/>
              </a:rPr>
              <a:t/>
            </a:r>
            <a:br>
              <a:rPr lang="en-GB" sz="5400">
                <a:effectLst>
                  <a:outerShdw blurRad="38100" dist="38100" dir="2700000" algn="tl">
                    <a:srgbClr val="DDDDDD"/>
                  </a:outerShdw>
                </a:effectLst>
                <a:ea typeface="+mj-ea"/>
                <a:cs typeface="+mj-cs"/>
              </a:rPr>
            </a:br>
            <a:r>
              <a:rPr lang="en-GB" sz="5400">
                <a:effectLst>
                  <a:outerShdw blurRad="38100" dist="38100" dir="2700000" algn="tl">
                    <a:srgbClr val="DDDDDD"/>
                  </a:outerShdw>
                </a:effectLst>
                <a:ea typeface="+mj-ea"/>
                <a:cs typeface="+mj-cs"/>
              </a:rPr>
              <a:t>The others are Africa</a:t>
            </a:r>
            <a:br>
              <a:rPr lang="en-GB" sz="5400">
                <a:effectLst>
                  <a:outerShdw blurRad="38100" dist="38100" dir="2700000" algn="tl">
                    <a:srgbClr val="DDDDDD"/>
                  </a:outerShdw>
                </a:effectLst>
                <a:ea typeface="+mj-ea"/>
                <a:cs typeface="+mj-cs"/>
              </a:rPr>
            </a:br>
            <a:r>
              <a:rPr lang="en-GB" sz="5400">
                <a:effectLst>
                  <a:outerShdw blurRad="38100" dist="38100" dir="2700000" algn="tl">
                    <a:srgbClr val="DDDDDD"/>
                  </a:outerShdw>
                </a:effectLst>
                <a:ea typeface="+mj-ea"/>
                <a:cs typeface="+mj-cs"/>
              </a:rPr>
              <a:t>North and South America, Antarctica, Asia and Australia.</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GB"/>
              <a:t>Where is Europe?</a:t>
            </a:r>
          </a:p>
        </p:txBody>
      </p:sp>
      <p:grpSp>
        <p:nvGrpSpPr>
          <p:cNvPr id="2" name="Group 7"/>
          <p:cNvGrpSpPr>
            <a:grpSpLocks/>
          </p:cNvGrpSpPr>
          <p:nvPr/>
        </p:nvGrpSpPr>
        <p:grpSpPr bwMode="auto">
          <a:xfrm>
            <a:off x="179388" y="1717675"/>
            <a:ext cx="8712200" cy="5140325"/>
            <a:chOff x="113" y="1082"/>
            <a:chExt cx="5488" cy="3238"/>
          </a:xfrm>
        </p:grpSpPr>
        <p:pic>
          <p:nvPicPr>
            <p:cNvPr id="15364" name="Picture 5" descr="newworldeuz"/>
            <p:cNvPicPr>
              <a:picLocks noChangeAspect="1" noChangeArrowheads="1"/>
            </p:cNvPicPr>
            <p:nvPr/>
          </p:nvPicPr>
          <p:blipFill>
            <a:blip r:embed="rId2"/>
            <a:srcRect/>
            <a:stretch>
              <a:fillRect/>
            </a:stretch>
          </p:blipFill>
          <p:spPr bwMode="auto">
            <a:xfrm>
              <a:off x="113" y="1082"/>
              <a:ext cx="5488" cy="3238"/>
            </a:xfrm>
            <a:prstGeom prst="rect">
              <a:avLst/>
            </a:prstGeom>
            <a:noFill/>
            <a:ln w="9525">
              <a:noFill/>
              <a:miter lim="800000"/>
              <a:headEnd/>
              <a:tailEnd/>
            </a:ln>
          </p:spPr>
        </p:pic>
        <p:sp>
          <p:nvSpPr>
            <p:cNvPr id="15365" name="Rectangle 6"/>
            <p:cNvSpPr>
              <a:spLocks noChangeArrowheads="1"/>
            </p:cNvSpPr>
            <p:nvPr/>
          </p:nvSpPr>
          <p:spPr bwMode="auto">
            <a:xfrm>
              <a:off x="2880" y="3430"/>
              <a:ext cx="1452" cy="408"/>
            </a:xfrm>
            <a:prstGeom prst="rect">
              <a:avLst/>
            </a:prstGeom>
            <a:solidFill>
              <a:schemeClr val="bg1"/>
            </a:solidFill>
            <a:ln w="9525">
              <a:noFill/>
              <a:miter lim="800000"/>
              <a:headEnd/>
              <a:tailEnd/>
            </a:ln>
          </p:spPr>
          <p:txBody>
            <a:bodyPr wrap="none" anchor="ctr">
              <a:prstTxWarp prst="textNoShape">
                <a:avLst/>
              </a:prstTxWarp>
            </a:bodyPr>
            <a:lstStyle/>
            <a:p>
              <a:endParaRPr lang="en-GB"/>
            </a:p>
          </p:txBody>
        </p:sp>
      </p:gr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endParaRPr lang="en-GB"/>
          </a:p>
        </p:txBody>
      </p:sp>
      <p:sp>
        <p:nvSpPr>
          <p:cNvPr id="16387" name="Rectangle 3"/>
          <p:cNvSpPr>
            <a:spLocks noGrp="1" noChangeArrowheads="1"/>
          </p:cNvSpPr>
          <p:nvPr>
            <p:ph type="body" idx="1"/>
          </p:nvPr>
        </p:nvSpPr>
        <p:spPr/>
        <p:txBody>
          <a:bodyPr/>
          <a:lstStyle/>
          <a:p>
            <a:pPr eaLnBrk="1" hangingPunct="1"/>
            <a:endParaRPr lang="en-GB"/>
          </a:p>
        </p:txBody>
      </p:sp>
      <p:pic>
        <p:nvPicPr>
          <p:cNvPr id="16388" name="Picture 6" descr="europe-english-teaching-abroad-map1"/>
          <p:cNvPicPr>
            <a:picLocks noChangeAspect="1" noChangeArrowheads="1"/>
          </p:cNvPicPr>
          <p:nvPr/>
        </p:nvPicPr>
        <p:blipFill>
          <a:blip r:embed="rId2"/>
          <a:srcRect/>
          <a:stretch>
            <a:fillRect/>
          </a:stretch>
        </p:blipFill>
        <p:spPr bwMode="auto">
          <a:xfrm>
            <a:off x="209550" y="114300"/>
            <a:ext cx="8724900" cy="6629400"/>
          </a:xfrm>
          <a:prstGeom prst="rect">
            <a:avLst/>
          </a:prstGeom>
          <a:noFill/>
          <a:ln w="9525">
            <a:noFill/>
            <a:miter lim="800000"/>
            <a:headEnd/>
            <a:tailEnd/>
          </a:ln>
        </p:spPr>
      </p:pic>
      <p:sp>
        <p:nvSpPr>
          <p:cNvPr id="16389" name="Text Box 7"/>
          <p:cNvSpPr txBox="1">
            <a:spLocks noChangeArrowheads="1"/>
          </p:cNvSpPr>
          <p:nvPr/>
        </p:nvSpPr>
        <p:spPr bwMode="auto">
          <a:xfrm>
            <a:off x="250825" y="188913"/>
            <a:ext cx="2987675" cy="2041525"/>
          </a:xfrm>
          <a:prstGeom prst="rect">
            <a:avLst/>
          </a:prstGeom>
          <a:noFill/>
          <a:ln w="9525">
            <a:noFill/>
            <a:miter lim="800000"/>
            <a:headEnd/>
            <a:tailEnd/>
          </a:ln>
        </p:spPr>
        <p:txBody>
          <a:bodyPr>
            <a:prstTxWarp prst="textNoShape">
              <a:avLst/>
            </a:prstTxWarp>
            <a:spAutoFit/>
          </a:bodyPr>
          <a:lstStyle/>
          <a:p>
            <a:pPr>
              <a:spcBef>
                <a:spcPct val="50000"/>
              </a:spcBef>
            </a:pPr>
            <a:r>
              <a:rPr lang="en-GB" sz="3200"/>
              <a:t>There are at least 50 countries in Europe.</a:t>
            </a: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612775" y="0"/>
            <a:ext cx="8229600" cy="1143000"/>
          </a:xfrm>
        </p:spPr>
        <p:txBody>
          <a:bodyPr/>
          <a:lstStyle/>
          <a:p>
            <a:pPr eaLnBrk="1" hangingPunct="1"/>
            <a:r>
              <a:rPr lang="en-GB"/>
              <a:t>Countries in Europe</a:t>
            </a:r>
          </a:p>
        </p:txBody>
      </p:sp>
      <p:pic>
        <p:nvPicPr>
          <p:cNvPr id="6149" name="Picture 5" descr="italy_world"/>
          <p:cNvPicPr>
            <a:picLocks noChangeAspect="1" noChangeArrowheads="1"/>
          </p:cNvPicPr>
          <p:nvPr/>
        </p:nvPicPr>
        <p:blipFill>
          <a:blip r:embed="rId2"/>
          <a:srcRect/>
          <a:stretch>
            <a:fillRect/>
          </a:stretch>
        </p:blipFill>
        <p:spPr bwMode="auto">
          <a:xfrm>
            <a:off x="0" y="2060575"/>
            <a:ext cx="9144000" cy="4235450"/>
          </a:xfrm>
          <a:prstGeom prst="rect">
            <a:avLst/>
          </a:prstGeom>
          <a:noFill/>
          <a:ln w="9525">
            <a:noFill/>
            <a:miter lim="800000"/>
            <a:headEnd/>
            <a:tailEnd/>
          </a:ln>
        </p:spPr>
      </p:pic>
      <p:pic>
        <p:nvPicPr>
          <p:cNvPr id="6151" name="Picture 7" descr="map-italy"/>
          <p:cNvPicPr>
            <a:picLocks noChangeAspect="1" noChangeArrowheads="1"/>
          </p:cNvPicPr>
          <p:nvPr/>
        </p:nvPicPr>
        <p:blipFill>
          <a:blip r:embed="rId3"/>
          <a:srcRect/>
          <a:stretch>
            <a:fillRect/>
          </a:stretch>
        </p:blipFill>
        <p:spPr bwMode="auto">
          <a:xfrm>
            <a:off x="6572250" y="0"/>
            <a:ext cx="2571750" cy="2571750"/>
          </a:xfrm>
          <a:prstGeom prst="rect">
            <a:avLst/>
          </a:prstGeom>
          <a:noFill/>
          <a:ln w="9525">
            <a:noFill/>
            <a:miter lim="800000"/>
            <a:headEnd/>
            <a:tailEnd/>
          </a:ln>
        </p:spPr>
      </p:pic>
      <p:sp>
        <p:nvSpPr>
          <p:cNvPr id="17413" name="AutoShape 9" descr="Flag_of_Italy"/>
          <p:cNvSpPr>
            <a:spLocks noChangeAspect="1" noChangeArrowheads="1"/>
          </p:cNvSpPr>
          <p:nvPr/>
        </p:nvSpPr>
        <p:spPr bwMode="auto">
          <a:xfrm>
            <a:off x="4419600" y="3276600"/>
            <a:ext cx="304800" cy="304800"/>
          </a:xfrm>
          <a:prstGeom prst="rect">
            <a:avLst/>
          </a:prstGeom>
          <a:noFill/>
          <a:ln w="9525">
            <a:noFill/>
            <a:miter lim="800000"/>
            <a:headEnd/>
            <a:tailEnd/>
          </a:ln>
        </p:spPr>
        <p:txBody>
          <a:bodyPr>
            <a:prstTxWarp prst="textNoShape">
              <a:avLst/>
            </a:prstTxWarp>
          </a:bodyPr>
          <a:lstStyle/>
          <a:p>
            <a:endParaRPr lang="en-GB"/>
          </a:p>
        </p:txBody>
      </p:sp>
      <p:sp>
        <p:nvSpPr>
          <p:cNvPr id="17414" name="AutoShape 11" descr="Flag_of_Italy"/>
          <p:cNvSpPr>
            <a:spLocks noChangeAspect="1" noChangeArrowheads="1"/>
          </p:cNvSpPr>
          <p:nvPr/>
        </p:nvSpPr>
        <p:spPr bwMode="auto">
          <a:xfrm>
            <a:off x="4419600" y="3276600"/>
            <a:ext cx="304800" cy="304800"/>
          </a:xfrm>
          <a:prstGeom prst="rect">
            <a:avLst/>
          </a:prstGeom>
          <a:noFill/>
          <a:ln w="9525">
            <a:noFill/>
            <a:miter lim="800000"/>
            <a:headEnd/>
            <a:tailEnd/>
          </a:ln>
        </p:spPr>
        <p:txBody>
          <a:bodyPr>
            <a:prstTxWarp prst="textNoShape">
              <a:avLst/>
            </a:prstTxWarp>
          </a:bodyPr>
          <a:lstStyle/>
          <a:p>
            <a:endParaRPr lang="en-GB"/>
          </a:p>
        </p:txBody>
      </p:sp>
      <p:sp>
        <p:nvSpPr>
          <p:cNvPr id="6165" name="Text Box 21"/>
          <p:cNvSpPr txBox="1">
            <a:spLocks noChangeArrowheads="1"/>
          </p:cNvSpPr>
          <p:nvPr/>
        </p:nvSpPr>
        <p:spPr bwMode="auto">
          <a:xfrm>
            <a:off x="323850" y="0"/>
            <a:ext cx="6192838" cy="1006475"/>
          </a:xfrm>
          <a:prstGeom prst="rect">
            <a:avLst/>
          </a:prstGeom>
          <a:noFill/>
          <a:ln w="9525">
            <a:noFill/>
            <a:miter lim="800000"/>
            <a:headEnd/>
            <a:tailEnd/>
          </a:ln>
        </p:spPr>
        <p:txBody>
          <a:bodyPr>
            <a:prstTxWarp prst="textNoShape">
              <a:avLst/>
            </a:prstTxWarp>
            <a:spAutoFit/>
          </a:bodyPr>
          <a:lstStyle/>
          <a:p>
            <a:pPr>
              <a:spcBef>
                <a:spcPct val="50000"/>
              </a:spcBef>
            </a:pPr>
            <a:r>
              <a:rPr lang="en-GB" sz="6000"/>
              <a:t>Italy</a:t>
            </a:r>
          </a:p>
        </p:txBody>
      </p:sp>
      <p:grpSp>
        <p:nvGrpSpPr>
          <p:cNvPr id="2" name="Group 26"/>
          <p:cNvGrpSpPr>
            <a:grpSpLocks/>
          </p:cNvGrpSpPr>
          <p:nvPr/>
        </p:nvGrpSpPr>
        <p:grpSpPr bwMode="auto">
          <a:xfrm>
            <a:off x="0" y="908050"/>
            <a:ext cx="9936163" cy="6094413"/>
            <a:chOff x="0" y="572"/>
            <a:chExt cx="6259" cy="3839"/>
          </a:xfrm>
        </p:grpSpPr>
        <p:pic>
          <p:nvPicPr>
            <p:cNvPr id="17417" name="Picture 25" descr="00-Cinque-Terre1"/>
            <p:cNvPicPr>
              <a:picLocks noChangeAspect="1" noChangeArrowheads="1"/>
            </p:cNvPicPr>
            <p:nvPr/>
          </p:nvPicPr>
          <p:blipFill>
            <a:blip r:embed="rId4"/>
            <a:srcRect/>
            <a:stretch>
              <a:fillRect/>
            </a:stretch>
          </p:blipFill>
          <p:spPr bwMode="auto">
            <a:xfrm>
              <a:off x="612" y="3251"/>
              <a:ext cx="1633" cy="1069"/>
            </a:xfrm>
            <a:prstGeom prst="rect">
              <a:avLst/>
            </a:prstGeom>
            <a:noFill/>
            <a:ln w="9525">
              <a:noFill/>
              <a:miter lim="800000"/>
              <a:headEnd/>
              <a:tailEnd/>
            </a:ln>
          </p:spPr>
        </p:pic>
        <p:pic>
          <p:nvPicPr>
            <p:cNvPr id="17418" name="Picture 13" descr="it-lgflag"/>
            <p:cNvPicPr>
              <a:picLocks noChangeAspect="1" noChangeArrowheads="1"/>
            </p:cNvPicPr>
            <p:nvPr/>
          </p:nvPicPr>
          <p:blipFill>
            <a:blip r:embed="rId5"/>
            <a:srcRect/>
            <a:stretch>
              <a:fillRect/>
            </a:stretch>
          </p:blipFill>
          <p:spPr bwMode="auto">
            <a:xfrm>
              <a:off x="2245" y="572"/>
              <a:ext cx="1905" cy="1224"/>
            </a:xfrm>
            <a:prstGeom prst="rect">
              <a:avLst/>
            </a:prstGeom>
            <a:noFill/>
            <a:ln w="9525">
              <a:noFill/>
              <a:miter lim="800000"/>
              <a:headEnd/>
              <a:tailEnd/>
            </a:ln>
          </p:spPr>
        </p:pic>
        <p:pic>
          <p:nvPicPr>
            <p:cNvPr id="17419" name="Picture 17" descr="Fontana_di_Trevi"/>
            <p:cNvPicPr>
              <a:picLocks noChangeAspect="1" noChangeArrowheads="1"/>
            </p:cNvPicPr>
            <p:nvPr/>
          </p:nvPicPr>
          <p:blipFill>
            <a:blip r:embed="rId6"/>
            <a:srcRect/>
            <a:stretch>
              <a:fillRect/>
            </a:stretch>
          </p:blipFill>
          <p:spPr bwMode="auto">
            <a:xfrm>
              <a:off x="1927" y="1630"/>
              <a:ext cx="4332" cy="2690"/>
            </a:xfrm>
            <a:prstGeom prst="rect">
              <a:avLst/>
            </a:prstGeom>
            <a:noFill/>
            <a:ln w="9525">
              <a:noFill/>
              <a:miter lim="800000"/>
              <a:headEnd/>
              <a:tailEnd/>
            </a:ln>
          </p:spPr>
        </p:pic>
        <p:pic>
          <p:nvPicPr>
            <p:cNvPr id="17420" name="Picture 15" descr="Colosseum_in_Rome,_Italy_-_April_2007"/>
            <p:cNvPicPr>
              <a:picLocks noChangeAspect="1" noChangeArrowheads="1"/>
            </p:cNvPicPr>
            <p:nvPr/>
          </p:nvPicPr>
          <p:blipFill>
            <a:blip r:embed="rId7"/>
            <a:srcRect/>
            <a:stretch>
              <a:fillRect/>
            </a:stretch>
          </p:blipFill>
          <p:spPr bwMode="auto">
            <a:xfrm>
              <a:off x="0" y="572"/>
              <a:ext cx="2245" cy="1318"/>
            </a:xfrm>
            <a:prstGeom prst="rect">
              <a:avLst/>
            </a:prstGeom>
            <a:noFill/>
            <a:ln w="9525">
              <a:noFill/>
              <a:miter lim="800000"/>
              <a:headEnd/>
              <a:tailEnd/>
            </a:ln>
          </p:spPr>
        </p:pic>
        <p:pic>
          <p:nvPicPr>
            <p:cNvPr id="17421" name="Picture 19" descr="venice_2304966b"/>
            <p:cNvPicPr>
              <a:picLocks noChangeAspect="1" noChangeArrowheads="1"/>
            </p:cNvPicPr>
            <p:nvPr/>
          </p:nvPicPr>
          <p:blipFill>
            <a:blip r:embed="rId8"/>
            <a:srcRect/>
            <a:stretch>
              <a:fillRect/>
            </a:stretch>
          </p:blipFill>
          <p:spPr bwMode="auto">
            <a:xfrm>
              <a:off x="0" y="1888"/>
              <a:ext cx="2245" cy="1405"/>
            </a:xfrm>
            <a:prstGeom prst="rect">
              <a:avLst/>
            </a:prstGeom>
            <a:noFill/>
            <a:ln w="9525">
              <a:noFill/>
              <a:miter lim="800000"/>
              <a:headEnd/>
              <a:tailEnd/>
            </a:ln>
          </p:spPr>
        </p:pic>
        <p:pic>
          <p:nvPicPr>
            <p:cNvPr id="17422" name="Picture 23" descr="ItalyPisa"/>
            <p:cNvPicPr>
              <a:picLocks noChangeAspect="1" noChangeArrowheads="1"/>
            </p:cNvPicPr>
            <p:nvPr/>
          </p:nvPicPr>
          <p:blipFill>
            <a:blip r:embed="rId9"/>
            <a:srcRect/>
            <a:stretch>
              <a:fillRect/>
            </a:stretch>
          </p:blipFill>
          <p:spPr bwMode="auto">
            <a:xfrm>
              <a:off x="0" y="3294"/>
              <a:ext cx="738" cy="1117"/>
            </a:xfrm>
            <a:prstGeom prst="rect">
              <a:avLst/>
            </a:prstGeom>
            <a:noFill/>
            <a:ln w="9525">
              <a:noFill/>
              <a:miter lim="800000"/>
              <a:headEnd/>
              <a:tailEnd/>
            </a:ln>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1" fill="hold" grpId="0" nodeType="clickEffect">
                                  <p:stCondLst>
                                    <p:cond delay="0"/>
                                  </p:stCondLst>
                                  <p:childTnLst>
                                    <p:anim calcmode="lin" valueType="num">
                                      <p:cBhvr additive="base">
                                        <p:cTn id="6" dur="500"/>
                                        <p:tgtEl>
                                          <p:spTgt spid="6146"/>
                                        </p:tgtEl>
                                        <p:attrNameLst>
                                          <p:attrName>ppt_x</p:attrName>
                                        </p:attrNameLst>
                                      </p:cBhvr>
                                      <p:tavLst>
                                        <p:tav tm="0">
                                          <p:val>
                                            <p:strVal val="ppt_x"/>
                                          </p:val>
                                        </p:tav>
                                        <p:tav tm="100000">
                                          <p:val>
                                            <p:strVal val="ppt_x"/>
                                          </p:val>
                                        </p:tav>
                                      </p:tavLst>
                                    </p:anim>
                                    <p:anim calcmode="lin" valueType="num">
                                      <p:cBhvr additive="base">
                                        <p:cTn id="7" dur="500"/>
                                        <p:tgtEl>
                                          <p:spTgt spid="6146"/>
                                        </p:tgtEl>
                                        <p:attrNameLst>
                                          <p:attrName>ppt_y</p:attrName>
                                        </p:attrNameLst>
                                      </p:cBhvr>
                                      <p:tavLst>
                                        <p:tav tm="0">
                                          <p:val>
                                            <p:strVal val="ppt_y"/>
                                          </p:val>
                                        </p:tav>
                                        <p:tav tm="100000">
                                          <p:val>
                                            <p:strVal val="0-ppt_h/2"/>
                                          </p:val>
                                        </p:tav>
                                      </p:tavLst>
                                    </p:anim>
                                    <p:set>
                                      <p:cBhvr>
                                        <p:cTn id="8" dur="1" fill="hold">
                                          <p:stCondLst>
                                            <p:cond delay="499"/>
                                          </p:stCondLst>
                                        </p:cTn>
                                        <p:tgtEl>
                                          <p:spTgt spid="6146"/>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149"/>
                                        </p:tgtEl>
                                        <p:attrNameLst>
                                          <p:attrName>style.visibility</p:attrName>
                                        </p:attrNameLst>
                                      </p:cBhvr>
                                      <p:to>
                                        <p:strVal val="visible"/>
                                      </p:to>
                                    </p:set>
                                    <p:anim calcmode="lin" valueType="num">
                                      <p:cBhvr additive="base">
                                        <p:cTn id="13" dur="500" fill="hold"/>
                                        <p:tgtEl>
                                          <p:spTgt spid="6149"/>
                                        </p:tgtEl>
                                        <p:attrNameLst>
                                          <p:attrName>ppt_x</p:attrName>
                                        </p:attrNameLst>
                                      </p:cBhvr>
                                      <p:tavLst>
                                        <p:tav tm="0">
                                          <p:val>
                                            <p:strVal val="#ppt_x"/>
                                          </p:val>
                                        </p:tav>
                                        <p:tav tm="100000">
                                          <p:val>
                                            <p:strVal val="#ppt_x"/>
                                          </p:val>
                                        </p:tav>
                                      </p:tavLst>
                                    </p:anim>
                                    <p:anim calcmode="lin" valueType="num">
                                      <p:cBhvr additive="base">
                                        <p:cTn id="14" dur="500" fill="hold"/>
                                        <p:tgtEl>
                                          <p:spTgt spid="614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165"/>
                                        </p:tgtEl>
                                        <p:attrNameLst>
                                          <p:attrName>style.visibility</p:attrName>
                                        </p:attrNameLst>
                                      </p:cBhvr>
                                      <p:to>
                                        <p:strVal val="visible"/>
                                      </p:to>
                                    </p:set>
                                    <p:anim calcmode="lin" valueType="num">
                                      <p:cBhvr additive="base">
                                        <p:cTn id="19" dur="500" fill="hold"/>
                                        <p:tgtEl>
                                          <p:spTgt spid="6165"/>
                                        </p:tgtEl>
                                        <p:attrNameLst>
                                          <p:attrName>ppt_x</p:attrName>
                                        </p:attrNameLst>
                                      </p:cBhvr>
                                      <p:tavLst>
                                        <p:tav tm="0">
                                          <p:val>
                                            <p:strVal val="#ppt_x"/>
                                          </p:val>
                                        </p:tav>
                                        <p:tav tm="100000">
                                          <p:val>
                                            <p:strVal val="#ppt_x"/>
                                          </p:val>
                                        </p:tav>
                                      </p:tavLst>
                                    </p:anim>
                                    <p:anim calcmode="lin" valueType="num">
                                      <p:cBhvr additive="base">
                                        <p:cTn id="20" dur="500" fill="hold"/>
                                        <p:tgtEl>
                                          <p:spTgt spid="616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7" presetClass="exit" presetSubtype="0" fill="hold" nodeType="clickEffect">
                                  <p:stCondLst>
                                    <p:cond delay="0"/>
                                  </p:stCondLst>
                                  <p:childTnLst>
                                    <p:animEffect transition="out" filter="fade">
                                      <p:cBhvr>
                                        <p:cTn id="24" dur="1000"/>
                                        <p:tgtEl>
                                          <p:spTgt spid="6149"/>
                                        </p:tgtEl>
                                      </p:cBhvr>
                                    </p:animEffect>
                                    <p:anim calcmode="lin" valueType="num">
                                      <p:cBhvr>
                                        <p:cTn id="25" dur="1000"/>
                                        <p:tgtEl>
                                          <p:spTgt spid="6149"/>
                                        </p:tgtEl>
                                        <p:attrNameLst>
                                          <p:attrName>ppt_x</p:attrName>
                                        </p:attrNameLst>
                                      </p:cBhvr>
                                      <p:tavLst>
                                        <p:tav tm="0">
                                          <p:val>
                                            <p:strVal val="ppt_x"/>
                                          </p:val>
                                        </p:tav>
                                        <p:tav tm="100000">
                                          <p:val>
                                            <p:strVal val="ppt_x"/>
                                          </p:val>
                                        </p:tav>
                                      </p:tavLst>
                                    </p:anim>
                                    <p:anim calcmode="lin" valueType="num">
                                      <p:cBhvr>
                                        <p:cTn id="26" dur="1000"/>
                                        <p:tgtEl>
                                          <p:spTgt spid="6149"/>
                                        </p:tgtEl>
                                        <p:attrNameLst>
                                          <p:attrName>ppt_y</p:attrName>
                                        </p:attrNameLst>
                                      </p:cBhvr>
                                      <p:tavLst>
                                        <p:tav tm="0">
                                          <p:val>
                                            <p:strVal val="ppt_y"/>
                                          </p:val>
                                        </p:tav>
                                        <p:tav tm="100000">
                                          <p:val>
                                            <p:strVal val="ppt_y-.1"/>
                                          </p:val>
                                        </p:tav>
                                      </p:tavLst>
                                    </p:anim>
                                    <p:set>
                                      <p:cBhvr>
                                        <p:cTn id="27" dur="1" fill="hold">
                                          <p:stCondLst>
                                            <p:cond delay="999"/>
                                          </p:stCondLst>
                                        </p:cTn>
                                        <p:tgtEl>
                                          <p:spTgt spid="6149"/>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6151"/>
                                        </p:tgtEl>
                                        <p:attrNameLst>
                                          <p:attrName>style.visibility</p:attrName>
                                        </p:attrNameLst>
                                      </p:cBhvr>
                                      <p:to>
                                        <p:strVal val="visible"/>
                                      </p:to>
                                    </p:set>
                                    <p:anim calcmode="lin" valueType="num">
                                      <p:cBhvr additive="base">
                                        <p:cTn id="32" dur="500" fill="hold"/>
                                        <p:tgtEl>
                                          <p:spTgt spid="6151"/>
                                        </p:tgtEl>
                                        <p:attrNameLst>
                                          <p:attrName>ppt_x</p:attrName>
                                        </p:attrNameLst>
                                      </p:cBhvr>
                                      <p:tavLst>
                                        <p:tav tm="0">
                                          <p:val>
                                            <p:strVal val="#ppt_x"/>
                                          </p:val>
                                        </p:tav>
                                        <p:tav tm="100000">
                                          <p:val>
                                            <p:strVal val="#ppt_x"/>
                                          </p:val>
                                        </p:tav>
                                      </p:tavLst>
                                    </p:anim>
                                    <p:anim calcmode="lin" valueType="num">
                                      <p:cBhvr additive="base">
                                        <p:cTn id="33" dur="500" fill="hold"/>
                                        <p:tgtEl>
                                          <p:spTgt spid="6151"/>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nodeType="click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checkerboard(across)">
                                      <p:cBhvr>
                                        <p:cTn id="3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6165" grpId="0"/>
    </p:bld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79388" y="0"/>
            <a:ext cx="3251200" cy="1143000"/>
          </a:xfrm>
        </p:spPr>
        <p:txBody>
          <a:bodyPr/>
          <a:lstStyle/>
          <a:p>
            <a:pPr eaLnBrk="1" hangingPunct="1"/>
            <a:r>
              <a:rPr lang="en-GB" sz="6000"/>
              <a:t>France</a:t>
            </a:r>
          </a:p>
        </p:txBody>
      </p:sp>
      <p:sp>
        <p:nvSpPr>
          <p:cNvPr id="18435" name="Rectangle 3"/>
          <p:cNvSpPr>
            <a:spLocks noGrp="1" noChangeArrowheads="1"/>
          </p:cNvSpPr>
          <p:nvPr>
            <p:ph type="body" idx="1"/>
          </p:nvPr>
        </p:nvSpPr>
        <p:spPr/>
        <p:txBody>
          <a:bodyPr/>
          <a:lstStyle/>
          <a:p>
            <a:pPr eaLnBrk="1" hangingPunct="1"/>
            <a:endParaRPr lang="en-GB"/>
          </a:p>
        </p:txBody>
      </p:sp>
      <p:pic>
        <p:nvPicPr>
          <p:cNvPr id="7173" name="Picture 5" descr="france_world"/>
          <p:cNvPicPr>
            <a:picLocks noChangeAspect="1" noChangeArrowheads="1"/>
          </p:cNvPicPr>
          <p:nvPr/>
        </p:nvPicPr>
        <p:blipFill>
          <a:blip r:embed="rId2"/>
          <a:srcRect/>
          <a:stretch>
            <a:fillRect/>
          </a:stretch>
        </p:blipFill>
        <p:spPr bwMode="auto">
          <a:xfrm>
            <a:off x="0" y="1916113"/>
            <a:ext cx="9144000" cy="4233862"/>
          </a:xfrm>
          <a:prstGeom prst="rect">
            <a:avLst/>
          </a:prstGeom>
          <a:noFill/>
          <a:ln w="9525">
            <a:noFill/>
            <a:miter lim="800000"/>
            <a:headEnd/>
            <a:tailEnd/>
          </a:ln>
        </p:spPr>
      </p:pic>
      <p:pic>
        <p:nvPicPr>
          <p:cNvPr id="7175" name="Picture 7" descr="fr-map"/>
          <p:cNvPicPr>
            <a:picLocks noChangeAspect="1" noChangeArrowheads="1"/>
          </p:cNvPicPr>
          <p:nvPr/>
        </p:nvPicPr>
        <p:blipFill>
          <a:blip r:embed="rId3"/>
          <a:srcRect/>
          <a:stretch>
            <a:fillRect/>
          </a:stretch>
        </p:blipFill>
        <p:spPr bwMode="auto">
          <a:xfrm>
            <a:off x="6019800" y="0"/>
            <a:ext cx="3124200" cy="3362325"/>
          </a:xfrm>
          <a:prstGeom prst="rect">
            <a:avLst/>
          </a:prstGeom>
          <a:noFill/>
          <a:ln w="9525">
            <a:noFill/>
            <a:miter lim="800000"/>
            <a:headEnd/>
            <a:tailEnd/>
          </a:ln>
        </p:spPr>
      </p:pic>
      <p:grpSp>
        <p:nvGrpSpPr>
          <p:cNvPr id="2" name="Group 16"/>
          <p:cNvGrpSpPr>
            <a:grpSpLocks/>
          </p:cNvGrpSpPr>
          <p:nvPr/>
        </p:nvGrpSpPr>
        <p:grpSpPr bwMode="auto">
          <a:xfrm>
            <a:off x="0" y="836613"/>
            <a:ext cx="9613900" cy="6616700"/>
            <a:chOff x="0" y="527"/>
            <a:chExt cx="6056" cy="4168"/>
          </a:xfrm>
        </p:grpSpPr>
        <p:pic>
          <p:nvPicPr>
            <p:cNvPr id="18439" name="Picture 9" descr="paris_pic"/>
            <p:cNvPicPr>
              <a:picLocks noChangeAspect="1" noChangeArrowheads="1"/>
            </p:cNvPicPr>
            <p:nvPr/>
          </p:nvPicPr>
          <p:blipFill>
            <a:blip r:embed="rId4"/>
            <a:srcRect/>
            <a:stretch>
              <a:fillRect/>
            </a:stretch>
          </p:blipFill>
          <p:spPr bwMode="auto">
            <a:xfrm>
              <a:off x="1202" y="1661"/>
              <a:ext cx="4854" cy="3034"/>
            </a:xfrm>
            <a:prstGeom prst="rect">
              <a:avLst/>
            </a:prstGeom>
            <a:noFill/>
            <a:ln w="9525">
              <a:noFill/>
              <a:miter lim="800000"/>
              <a:headEnd/>
              <a:tailEnd/>
            </a:ln>
          </p:spPr>
        </p:pic>
        <p:pic>
          <p:nvPicPr>
            <p:cNvPr id="18440" name="Picture 11" descr="France"/>
            <p:cNvPicPr>
              <a:picLocks noChangeAspect="1" noChangeArrowheads="1"/>
            </p:cNvPicPr>
            <p:nvPr/>
          </p:nvPicPr>
          <p:blipFill>
            <a:blip r:embed="rId5"/>
            <a:srcRect/>
            <a:stretch>
              <a:fillRect/>
            </a:stretch>
          </p:blipFill>
          <p:spPr bwMode="auto">
            <a:xfrm>
              <a:off x="2245" y="527"/>
              <a:ext cx="1723" cy="1148"/>
            </a:xfrm>
            <a:prstGeom prst="rect">
              <a:avLst/>
            </a:prstGeom>
            <a:noFill/>
            <a:ln w="9525">
              <a:noFill/>
              <a:miter lim="800000"/>
              <a:headEnd/>
              <a:tailEnd/>
            </a:ln>
          </p:spPr>
        </p:pic>
        <p:pic>
          <p:nvPicPr>
            <p:cNvPr id="18441" name="Picture 13" descr="arc-de-triomphe"/>
            <p:cNvPicPr>
              <a:picLocks noChangeAspect="1" noChangeArrowheads="1"/>
            </p:cNvPicPr>
            <p:nvPr/>
          </p:nvPicPr>
          <p:blipFill>
            <a:blip r:embed="rId6"/>
            <a:srcRect/>
            <a:stretch>
              <a:fillRect/>
            </a:stretch>
          </p:blipFill>
          <p:spPr bwMode="auto">
            <a:xfrm>
              <a:off x="0" y="981"/>
              <a:ext cx="2245" cy="1745"/>
            </a:xfrm>
            <a:prstGeom prst="rect">
              <a:avLst/>
            </a:prstGeom>
            <a:noFill/>
            <a:ln w="9525">
              <a:noFill/>
              <a:miter lim="800000"/>
              <a:headEnd/>
              <a:tailEnd/>
            </a:ln>
          </p:spPr>
        </p:pic>
        <p:pic>
          <p:nvPicPr>
            <p:cNvPr id="18442" name="Picture 15" descr="louvre1"/>
            <p:cNvPicPr>
              <a:picLocks noChangeAspect="1" noChangeArrowheads="1"/>
            </p:cNvPicPr>
            <p:nvPr/>
          </p:nvPicPr>
          <p:blipFill>
            <a:blip r:embed="rId7"/>
            <a:srcRect/>
            <a:stretch>
              <a:fillRect/>
            </a:stretch>
          </p:blipFill>
          <p:spPr bwMode="auto">
            <a:xfrm>
              <a:off x="0" y="2727"/>
              <a:ext cx="2290" cy="1593"/>
            </a:xfrm>
            <a:prstGeom prst="rect">
              <a:avLst/>
            </a:prstGeom>
            <a:noFill/>
            <a:ln w="9525">
              <a:noFill/>
              <a:miter lim="800000"/>
              <a:headEnd/>
              <a:tailEnd/>
            </a:ln>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xit" presetSubtype="0" fill="hold" nodeType="clickEffect">
                                  <p:stCondLst>
                                    <p:cond delay="0"/>
                                  </p:stCondLst>
                                  <p:childTnLst>
                                    <p:animEffect transition="out" filter="fade">
                                      <p:cBhvr>
                                        <p:cTn id="6" dur="1000"/>
                                        <p:tgtEl>
                                          <p:spTgt spid="7173"/>
                                        </p:tgtEl>
                                      </p:cBhvr>
                                    </p:animEffect>
                                    <p:anim calcmode="lin" valueType="num">
                                      <p:cBhvr>
                                        <p:cTn id="7" dur="1000"/>
                                        <p:tgtEl>
                                          <p:spTgt spid="7173"/>
                                        </p:tgtEl>
                                        <p:attrNameLst>
                                          <p:attrName>ppt_x</p:attrName>
                                        </p:attrNameLst>
                                      </p:cBhvr>
                                      <p:tavLst>
                                        <p:tav tm="0">
                                          <p:val>
                                            <p:strVal val="ppt_x"/>
                                          </p:val>
                                        </p:tav>
                                        <p:tav tm="100000">
                                          <p:val>
                                            <p:strVal val="ppt_x"/>
                                          </p:val>
                                        </p:tav>
                                      </p:tavLst>
                                    </p:anim>
                                    <p:anim calcmode="lin" valueType="num">
                                      <p:cBhvr>
                                        <p:cTn id="8" dur="1000"/>
                                        <p:tgtEl>
                                          <p:spTgt spid="7173"/>
                                        </p:tgtEl>
                                        <p:attrNameLst>
                                          <p:attrName>ppt_y</p:attrName>
                                        </p:attrNameLst>
                                      </p:cBhvr>
                                      <p:tavLst>
                                        <p:tav tm="0">
                                          <p:val>
                                            <p:strVal val="ppt_y"/>
                                          </p:val>
                                        </p:tav>
                                        <p:tav tm="100000">
                                          <p:val>
                                            <p:strVal val="ppt_y-.1"/>
                                          </p:val>
                                        </p:tav>
                                      </p:tavLst>
                                    </p:anim>
                                    <p:set>
                                      <p:cBhvr>
                                        <p:cTn id="9" dur="1" fill="hold">
                                          <p:stCondLst>
                                            <p:cond delay="999"/>
                                          </p:stCondLst>
                                        </p:cTn>
                                        <p:tgtEl>
                                          <p:spTgt spid="7173"/>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7175"/>
                                        </p:tgtEl>
                                        <p:attrNameLst>
                                          <p:attrName>style.visibility</p:attrName>
                                        </p:attrNameLst>
                                      </p:cBhvr>
                                      <p:to>
                                        <p:strVal val="visible"/>
                                      </p:to>
                                    </p:set>
                                    <p:anim calcmode="lin" valueType="num">
                                      <p:cBhvr additive="base">
                                        <p:cTn id="14" dur="500" fill="hold"/>
                                        <p:tgtEl>
                                          <p:spTgt spid="7175"/>
                                        </p:tgtEl>
                                        <p:attrNameLst>
                                          <p:attrName>ppt_x</p:attrName>
                                        </p:attrNameLst>
                                      </p:cBhvr>
                                      <p:tavLst>
                                        <p:tav tm="0">
                                          <p:val>
                                            <p:strVal val="#ppt_x"/>
                                          </p:val>
                                        </p:tav>
                                        <p:tav tm="100000">
                                          <p:val>
                                            <p:strVal val="#ppt_x"/>
                                          </p:val>
                                        </p:tav>
                                      </p:tavLst>
                                    </p:anim>
                                    <p:anim calcmode="lin" valueType="num">
                                      <p:cBhvr additive="base">
                                        <p:cTn id="15" dur="500" fill="hold"/>
                                        <p:tgtEl>
                                          <p:spTgt spid="717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8" presetClass="entr" presetSubtype="16"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diamond(in)">
                                      <p:cBhvr>
                                        <p:cTn id="2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0" y="0"/>
            <a:ext cx="3851275" cy="1143000"/>
          </a:xfrm>
        </p:spPr>
        <p:txBody>
          <a:bodyPr/>
          <a:lstStyle/>
          <a:p>
            <a:pPr eaLnBrk="1" hangingPunct="1"/>
            <a:r>
              <a:rPr lang="en-GB" sz="6000"/>
              <a:t>Germany</a:t>
            </a:r>
          </a:p>
        </p:txBody>
      </p:sp>
      <p:sp>
        <p:nvSpPr>
          <p:cNvPr id="19459" name="Rectangle 3"/>
          <p:cNvSpPr>
            <a:spLocks noGrp="1" noChangeArrowheads="1"/>
          </p:cNvSpPr>
          <p:nvPr>
            <p:ph type="body" idx="1"/>
          </p:nvPr>
        </p:nvSpPr>
        <p:spPr/>
        <p:txBody>
          <a:bodyPr/>
          <a:lstStyle/>
          <a:p>
            <a:pPr eaLnBrk="1" hangingPunct="1"/>
            <a:endParaRPr lang="en-GB"/>
          </a:p>
        </p:txBody>
      </p:sp>
      <p:pic>
        <p:nvPicPr>
          <p:cNvPr id="8197" name="Picture 5" descr="germany_world"/>
          <p:cNvPicPr>
            <a:picLocks noChangeAspect="1" noChangeArrowheads="1"/>
          </p:cNvPicPr>
          <p:nvPr/>
        </p:nvPicPr>
        <p:blipFill>
          <a:blip r:embed="rId2"/>
          <a:srcRect/>
          <a:stretch>
            <a:fillRect/>
          </a:stretch>
        </p:blipFill>
        <p:spPr bwMode="auto">
          <a:xfrm>
            <a:off x="0" y="1933575"/>
            <a:ext cx="9144000" cy="4235450"/>
          </a:xfrm>
          <a:prstGeom prst="rect">
            <a:avLst/>
          </a:prstGeom>
          <a:noFill/>
          <a:ln w="9525">
            <a:noFill/>
            <a:miter lim="800000"/>
            <a:headEnd/>
            <a:tailEnd/>
          </a:ln>
        </p:spPr>
      </p:pic>
      <p:pic>
        <p:nvPicPr>
          <p:cNvPr id="8199" name="Picture 7" descr="gm-map"/>
          <p:cNvPicPr>
            <a:picLocks noChangeAspect="1" noChangeArrowheads="1"/>
          </p:cNvPicPr>
          <p:nvPr/>
        </p:nvPicPr>
        <p:blipFill>
          <a:blip r:embed="rId3"/>
          <a:srcRect/>
          <a:stretch>
            <a:fillRect/>
          </a:stretch>
        </p:blipFill>
        <p:spPr bwMode="auto">
          <a:xfrm>
            <a:off x="6010275" y="0"/>
            <a:ext cx="3133725" cy="3362325"/>
          </a:xfrm>
          <a:prstGeom prst="rect">
            <a:avLst/>
          </a:prstGeom>
          <a:noFill/>
          <a:ln w="9525">
            <a:noFill/>
            <a:miter lim="800000"/>
            <a:headEnd/>
            <a:tailEnd/>
          </a:ln>
        </p:spPr>
      </p:pic>
      <p:sp>
        <p:nvSpPr>
          <p:cNvPr id="19462" name="AutoShape 9" descr="Flag_of_Germany"/>
          <p:cNvSpPr>
            <a:spLocks noChangeAspect="1" noChangeArrowheads="1"/>
          </p:cNvSpPr>
          <p:nvPr/>
        </p:nvSpPr>
        <p:spPr bwMode="auto">
          <a:xfrm>
            <a:off x="4419600" y="3276600"/>
            <a:ext cx="304800" cy="304800"/>
          </a:xfrm>
          <a:prstGeom prst="rect">
            <a:avLst/>
          </a:prstGeom>
          <a:noFill/>
          <a:ln w="9525">
            <a:noFill/>
            <a:miter lim="800000"/>
            <a:headEnd/>
            <a:tailEnd/>
          </a:ln>
        </p:spPr>
        <p:txBody>
          <a:bodyPr>
            <a:prstTxWarp prst="textNoShape">
              <a:avLst/>
            </a:prstTxWarp>
          </a:bodyPr>
          <a:lstStyle/>
          <a:p>
            <a:endParaRPr lang="en-GB"/>
          </a:p>
        </p:txBody>
      </p:sp>
      <p:pic>
        <p:nvPicPr>
          <p:cNvPr id="8203" name="Picture 11" descr="GERM0001"/>
          <p:cNvPicPr>
            <a:picLocks noChangeAspect="1" noChangeArrowheads="1"/>
          </p:cNvPicPr>
          <p:nvPr/>
        </p:nvPicPr>
        <p:blipFill>
          <a:blip r:embed="rId4"/>
          <a:srcRect/>
          <a:stretch>
            <a:fillRect/>
          </a:stretch>
        </p:blipFill>
        <p:spPr bwMode="auto">
          <a:xfrm>
            <a:off x="3492500" y="260350"/>
            <a:ext cx="2871788" cy="1736725"/>
          </a:xfrm>
          <a:prstGeom prst="rect">
            <a:avLst/>
          </a:prstGeom>
          <a:noFill/>
          <a:ln w="9525">
            <a:noFill/>
            <a:miter lim="800000"/>
            <a:headEnd/>
            <a:tailEnd/>
          </a:ln>
        </p:spPr>
      </p:pic>
      <p:pic>
        <p:nvPicPr>
          <p:cNvPr id="8207" name="Picture 15" descr="Berlin-Wall-protesters"/>
          <p:cNvPicPr>
            <a:picLocks noChangeAspect="1" noChangeArrowheads="1"/>
          </p:cNvPicPr>
          <p:nvPr/>
        </p:nvPicPr>
        <p:blipFill>
          <a:blip r:embed="rId5"/>
          <a:srcRect/>
          <a:stretch>
            <a:fillRect/>
          </a:stretch>
        </p:blipFill>
        <p:spPr bwMode="auto">
          <a:xfrm>
            <a:off x="0" y="4797425"/>
            <a:ext cx="3241675" cy="2205038"/>
          </a:xfrm>
          <a:prstGeom prst="rect">
            <a:avLst/>
          </a:prstGeom>
          <a:noFill/>
          <a:ln w="9525">
            <a:noFill/>
            <a:miter lim="800000"/>
            <a:headEnd/>
            <a:tailEnd/>
          </a:ln>
        </p:spPr>
      </p:pic>
      <p:pic>
        <p:nvPicPr>
          <p:cNvPr id="8205" name="Picture 13" descr="cologne_germany_by_night_2048x1536_wallpaper"/>
          <p:cNvPicPr>
            <a:picLocks noChangeAspect="1" noChangeArrowheads="1"/>
          </p:cNvPicPr>
          <p:nvPr/>
        </p:nvPicPr>
        <p:blipFill>
          <a:blip r:embed="rId6"/>
          <a:srcRect/>
          <a:stretch>
            <a:fillRect/>
          </a:stretch>
        </p:blipFill>
        <p:spPr bwMode="auto">
          <a:xfrm>
            <a:off x="2555875" y="1989138"/>
            <a:ext cx="6734175" cy="5049837"/>
          </a:xfrm>
          <a:prstGeom prst="rect">
            <a:avLst/>
          </a:prstGeom>
          <a:noFill/>
          <a:ln w="9525">
            <a:noFill/>
            <a:miter lim="800000"/>
            <a:headEnd/>
            <a:tailEnd/>
          </a:ln>
        </p:spPr>
      </p:pic>
      <p:pic>
        <p:nvPicPr>
          <p:cNvPr id="8209" name="Picture 17" descr="97353_orig"/>
          <p:cNvPicPr>
            <a:picLocks noChangeAspect="1" noChangeArrowheads="1"/>
          </p:cNvPicPr>
          <p:nvPr/>
        </p:nvPicPr>
        <p:blipFill>
          <a:blip r:embed="rId7"/>
          <a:srcRect/>
          <a:stretch>
            <a:fillRect/>
          </a:stretch>
        </p:blipFill>
        <p:spPr bwMode="auto">
          <a:xfrm>
            <a:off x="0" y="3157538"/>
            <a:ext cx="2916238" cy="2046287"/>
          </a:xfrm>
          <a:prstGeom prst="rect">
            <a:avLst/>
          </a:prstGeom>
          <a:noFill/>
          <a:ln w="9525">
            <a:noFill/>
            <a:miter lim="800000"/>
            <a:headEnd/>
            <a:tailEnd/>
          </a:ln>
        </p:spPr>
      </p:pic>
      <p:pic>
        <p:nvPicPr>
          <p:cNvPr id="8211" name="Picture 19" descr="AutumnFullView-1160x870"/>
          <p:cNvPicPr>
            <a:picLocks noChangeAspect="1" noChangeArrowheads="1"/>
          </p:cNvPicPr>
          <p:nvPr/>
        </p:nvPicPr>
        <p:blipFill>
          <a:blip r:embed="rId8"/>
          <a:srcRect/>
          <a:stretch>
            <a:fillRect/>
          </a:stretch>
        </p:blipFill>
        <p:spPr bwMode="auto">
          <a:xfrm>
            <a:off x="0" y="1052513"/>
            <a:ext cx="2808288" cy="210661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xit" presetSubtype="0" fill="hold" nodeType="clickEffect">
                                  <p:stCondLst>
                                    <p:cond delay="0"/>
                                  </p:stCondLst>
                                  <p:childTnLst>
                                    <p:animEffect transition="out" filter="fade">
                                      <p:cBhvr>
                                        <p:cTn id="6" dur="1000"/>
                                        <p:tgtEl>
                                          <p:spTgt spid="8197"/>
                                        </p:tgtEl>
                                      </p:cBhvr>
                                    </p:animEffect>
                                    <p:anim calcmode="lin" valueType="num">
                                      <p:cBhvr>
                                        <p:cTn id="7" dur="1000"/>
                                        <p:tgtEl>
                                          <p:spTgt spid="8197"/>
                                        </p:tgtEl>
                                        <p:attrNameLst>
                                          <p:attrName>ppt_x</p:attrName>
                                        </p:attrNameLst>
                                      </p:cBhvr>
                                      <p:tavLst>
                                        <p:tav tm="0">
                                          <p:val>
                                            <p:strVal val="ppt_x"/>
                                          </p:val>
                                        </p:tav>
                                        <p:tav tm="100000">
                                          <p:val>
                                            <p:strVal val="ppt_x"/>
                                          </p:val>
                                        </p:tav>
                                      </p:tavLst>
                                    </p:anim>
                                    <p:anim calcmode="lin" valueType="num">
                                      <p:cBhvr>
                                        <p:cTn id="8" dur="1000"/>
                                        <p:tgtEl>
                                          <p:spTgt spid="8197"/>
                                        </p:tgtEl>
                                        <p:attrNameLst>
                                          <p:attrName>ppt_y</p:attrName>
                                        </p:attrNameLst>
                                      </p:cBhvr>
                                      <p:tavLst>
                                        <p:tav tm="0">
                                          <p:val>
                                            <p:strVal val="ppt_y"/>
                                          </p:val>
                                        </p:tav>
                                        <p:tav tm="100000">
                                          <p:val>
                                            <p:strVal val="ppt_y-.1"/>
                                          </p:val>
                                        </p:tav>
                                      </p:tavLst>
                                    </p:anim>
                                    <p:set>
                                      <p:cBhvr>
                                        <p:cTn id="9" dur="1" fill="hold">
                                          <p:stCondLst>
                                            <p:cond delay="999"/>
                                          </p:stCondLst>
                                        </p:cTn>
                                        <p:tgtEl>
                                          <p:spTgt spid="8197"/>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8199"/>
                                        </p:tgtEl>
                                        <p:attrNameLst>
                                          <p:attrName>style.visibility</p:attrName>
                                        </p:attrNameLst>
                                      </p:cBhvr>
                                      <p:to>
                                        <p:strVal val="visible"/>
                                      </p:to>
                                    </p:set>
                                    <p:anim calcmode="lin" valueType="num">
                                      <p:cBhvr additive="base">
                                        <p:cTn id="14" dur="500" fill="hold"/>
                                        <p:tgtEl>
                                          <p:spTgt spid="8199"/>
                                        </p:tgtEl>
                                        <p:attrNameLst>
                                          <p:attrName>ppt_x</p:attrName>
                                        </p:attrNameLst>
                                      </p:cBhvr>
                                      <p:tavLst>
                                        <p:tav tm="0">
                                          <p:val>
                                            <p:strVal val="#ppt_x"/>
                                          </p:val>
                                        </p:tav>
                                        <p:tav tm="100000">
                                          <p:val>
                                            <p:strVal val="#ppt_x"/>
                                          </p:val>
                                        </p:tav>
                                      </p:tavLst>
                                    </p:anim>
                                    <p:anim calcmode="lin" valueType="num">
                                      <p:cBhvr additive="base">
                                        <p:cTn id="15" dur="500" fill="hold"/>
                                        <p:tgtEl>
                                          <p:spTgt spid="8199"/>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8211"/>
                                        </p:tgtEl>
                                        <p:attrNameLst>
                                          <p:attrName>style.visibility</p:attrName>
                                        </p:attrNameLst>
                                      </p:cBhvr>
                                      <p:to>
                                        <p:strVal val="visible"/>
                                      </p:to>
                                    </p:set>
                                    <p:animEffect transition="in" filter="blinds(horizontal)">
                                      <p:cBhvr>
                                        <p:cTn id="20" dur="500"/>
                                        <p:tgtEl>
                                          <p:spTgt spid="8211"/>
                                        </p:tgtEl>
                                      </p:cBhvr>
                                    </p:animEffect>
                                  </p:childTnLst>
                                </p:cTn>
                              </p:par>
                              <p:par>
                                <p:cTn id="21" presetID="3" presetClass="entr" presetSubtype="10" fill="hold" nodeType="withEffect">
                                  <p:stCondLst>
                                    <p:cond delay="0"/>
                                  </p:stCondLst>
                                  <p:childTnLst>
                                    <p:set>
                                      <p:cBhvr>
                                        <p:cTn id="22" dur="1" fill="hold">
                                          <p:stCondLst>
                                            <p:cond delay="0"/>
                                          </p:stCondLst>
                                        </p:cTn>
                                        <p:tgtEl>
                                          <p:spTgt spid="8209"/>
                                        </p:tgtEl>
                                        <p:attrNameLst>
                                          <p:attrName>style.visibility</p:attrName>
                                        </p:attrNameLst>
                                      </p:cBhvr>
                                      <p:to>
                                        <p:strVal val="visible"/>
                                      </p:to>
                                    </p:set>
                                    <p:animEffect transition="in" filter="blinds(horizontal)">
                                      <p:cBhvr>
                                        <p:cTn id="23" dur="500"/>
                                        <p:tgtEl>
                                          <p:spTgt spid="8209"/>
                                        </p:tgtEl>
                                      </p:cBhvr>
                                    </p:animEffect>
                                  </p:childTnLst>
                                </p:cTn>
                              </p:par>
                              <p:par>
                                <p:cTn id="24" presetID="3" presetClass="entr" presetSubtype="10" fill="hold" nodeType="withEffect">
                                  <p:stCondLst>
                                    <p:cond delay="0"/>
                                  </p:stCondLst>
                                  <p:childTnLst>
                                    <p:set>
                                      <p:cBhvr>
                                        <p:cTn id="25" dur="1" fill="hold">
                                          <p:stCondLst>
                                            <p:cond delay="0"/>
                                          </p:stCondLst>
                                        </p:cTn>
                                        <p:tgtEl>
                                          <p:spTgt spid="8207"/>
                                        </p:tgtEl>
                                        <p:attrNameLst>
                                          <p:attrName>style.visibility</p:attrName>
                                        </p:attrNameLst>
                                      </p:cBhvr>
                                      <p:to>
                                        <p:strVal val="visible"/>
                                      </p:to>
                                    </p:set>
                                    <p:animEffect transition="in" filter="blinds(horizontal)">
                                      <p:cBhvr>
                                        <p:cTn id="26" dur="500"/>
                                        <p:tgtEl>
                                          <p:spTgt spid="8207"/>
                                        </p:tgtEl>
                                      </p:cBhvr>
                                    </p:animEffect>
                                  </p:childTnLst>
                                </p:cTn>
                              </p:par>
                              <p:par>
                                <p:cTn id="27" presetID="3" presetClass="entr" presetSubtype="10" fill="hold" nodeType="withEffect">
                                  <p:stCondLst>
                                    <p:cond delay="0"/>
                                  </p:stCondLst>
                                  <p:childTnLst>
                                    <p:set>
                                      <p:cBhvr>
                                        <p:cTn id="28" dur="1" fill="hold">
                                          <p:stCondLst>
                                            <p:cond delay="0"/>
                                          </p:stCondLst>
                                        </p:cTn>
                                        <p:tgtEl>
                                          <p:spTgt spid="8205"/>
                                        </p:tgtEl>
                                        <p:attrNameLst>
                                          <p:attrName>style.visibility</p:attrName>
                                        </p:attrNameLst>
                                      </p:cBhvr>
                                      <p:to>
                                        <p:strVal val="visible"/>
                                      </p:to>
                                    </p:set>
                                    <p:animEffect transition="in" filter="blinds(horizontal)">
                                      <p:cBhvr>
                                        <p:cTn id="29" dur="500"/>
                                        <p:tgtEl>
                                          <p:spTgt spid="8205"/>
                                        </p:tgtEl>
                                      </p:cBhvr>
                                    </p:animEffect>
                                  </p:childTnLst>
                                </p:cTn>
                              </p:par>
                              <p:par>
                                <p:cTn id="30" presetID="3" presetClass="entr" presetSubtype="10" fill="hold" nodeType="withEffect">
                                  <p:stCondLst>
                                    <p:cond delay="0"/>
                                  </p:stCondLst>
                                  <p:childTnLst>
                                    <p:set>
                                      <p:cBhvr>
                                        <p:cTn id="31" dur="1" fill="hold">
                                          <p:stCondLst>
                                            <p:cond delay="0"/>
                                          </p:stCondLst>
                                        </p:cTn>
                                        <p:tgtEl>
                                          <p:spTgt spid="8203"/>
                                        </p:tgtEl>
                                        <p:attrNameLst>
                                          <p:attrName>style.visibility</p:attrName>
                                        </p:attrNameLst>
                                      </p:cBhvr>
                                      <p:to>
                                        <p:strVal val="visible"/>
                                      </p:to>
                                    </p:set>
                                    <p:animEffect transition="in" filter="blinds(horizontal)">
                                      <p:cBhvr>
                                        <p:cTn id="32" dur="500"/>
                                        <p:tgtEl>
                                          <p:spTgt spid="82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0" y="0"/>
            <a:ext cx="4643438" cy="1143000"/>
          </a:xfrm>
        </p:spPr>
        <p:txBody>
          <a:bodyPr/>
          <a:lstStyle/>
          <a:p>
            <a:pPr eaLnBrk="1" hangingPunct="1"/>
            <a:r>
              <a:rPr lang="en-GB"/>
              <a:t>And all the rest…</a:t>
            </a:r>
          </a:p>
        </p:txBody>
      </p:sp>
      <p:sp>
        <p:nvSpPr>
          <p:cNvPr id="20483" name="Rectangle 3"/>
          <p:cNvSpPr>
            <a:spLocks noGrp="1" noChangeArrowheads="1"/>
          </p:cNvSpPr>
          <p:nvPr>
            <p:ph type="body" idx="1"/>
          </p:nvPr>
        </p:nvSpPr>
        <p:spPr/>
        <p:txBody>
          <a:bodyPr/>
          <a:lstStyle/>
          <a:p>
            <a:pPr eaLnBrk="1" hangingPunct="1"/>
            <a:endParaRPr lang="en-GB"/>
          </a:p>
        </p:txBody>
      </p:sp>
      <p:pic>
        <p:nvPicPr>
          <p:cNvPr id="20484" name="Picture 5" descr="map-europe-union-flags-5770033"/>
          <p:cNvPicPr>
            <a:picLocks noChangeAspect="1" noChangeArrowheads="1"/>
          </p:cNvPicPr>
          <p:nvPr/>
        </p:nvPicPr>
        <p:blipFill>
          <a:blip r:embed="rId2"/>
          <a:srcRect/>
          <a:stretch>
            <a:fillRect/>
          </a:stretch>
        </p:blipFill>
        <p:spPr bwMode="auto">
          <a:xfrm>
            <a:off x="-180975" y="981075"/>
            <a:ext cx="12382500" cy="8077200"/>
          </a:xfrm>
          <a:prstGeom prst="rect">
            <a:avLst/>
          </a:prstGeom>
          <a:noFill/>
          <a:ln w="9525">
            <a:noFill/>
            <a:miter lim="800000"/>
            <a:headEnd/>
            <a:tailEnd/>
          </a:ln>
        </p:spPr>
      </p:pic>
      <p:pic>
        <p:nvPicPr>
          <p:cNvPr id="20485" name="Picture 7" descr="map-europe-union-flags-5770033"/>
          <p:cNvPicPr>
            <a:picLocks noChangeAspect="1" noChangeArrowheads="1"/>
          </p:cNvPicPr>
          <p:nvPr/>
        </p:nvPicPr>
        <p:blipFill>
          <a:blip r:embed="rId2"/>
          <a:srcRect/>
          <a:stretch>
            <a:fillRect/>
          </a:stretch>
        </p:blipFill>
        <p:spPr bwMode="auto">
          <a:xfrm>
            <a:off x="4716463" y="-4708525"/>
            <a:ext cx="12382500" cy="8077200"/>
          </a:xfrm>
          <a:prstGeom prst="rect">
            <a:avLst/>
          </a:prstGeom>
          <a:noFill/>
          <a:ln w="9525">
            <a:noFill/>
            <a:miter lim="800000"/>
            <a:headEnd/>
            <a:tailEnd/>
          </a:ln>
        </p:spPr>
      </p:pic>
      <p:sp>
        <p:nvSpPr>
          <p:cNvPr id="20486" name="Rectangle 8"/>
          <p:cNvSpPr>
            <a:spLocks noChangeArrowheads="1"/>
          </p:cNvSpPr>
          <p:nvPr/>
        </p:nvSpPr>
        <p:spPr bwMode="auto">
          <a:xfrm>
            <a:off x="5003800" y="0"/>
            <a:ext cx="7489825" cy="981075"/>
          </a:xfrm>
          <a:prstGeom prst="rect">
            <a:avLst/>
          </a:prstGeom>
          <a:solidFill>
            <a:schemeClr val="bg1"/>
          </a:solidFill>
          <a:ln w="9525">
            <a:noFill/>
            <a:miter lim="800000"/>
            <a:headEnd/>
            <a:tailEnd/>
          </a:ln>
        </p:spPr>
        <p:txBody>
          <a:bodyPr wrap="none" anchor="ctr">
            <a:prstTxWarp prst="textNoShape">
              <a:avLst/>
            </a:prstTxWarp>
          </a:bodyPr>
          <a:lstStyle/>
          <a:p>
            <a:endParaRPr lang="en-GB"/>
          </a:p>
        </p:txBody>
      </p:sp>
      <p:sp>
        <p:nvSpPr>
          <p:cNvPr id="20487" name="Rectangle 9"/>
          <p:cNvSpPr>
            <a:spLocks noChangeArrowheads="1"/>
          </p:cNvSpPr>
          <p:nvPr/>
        </p:nvSpPr>
        <p:spPr bwMode="auto">
          <a:xfrm>
            <a:off x="5003800" y="2349500"/>
            <a:ext cx="7489825" cy="6696075"/>
          </a:xfrm>
          <a:prstGeom prst="rect">
            <a:avLst/>
          </a:prstGeom>
          <a:solidFill>
            <a:schemeClr val="bg1"/>
          </a:solidFill>
          <a:ln w="9525">
            <a:noFill/>
            <a:miter lim="800000"/>
            <a:headEnd/>
            <a:tailEnd/>
          </a:ln>
        </p:spPr>
        <p:txBody>
          <a:bodyPr wrap="none" anchor="ctr">
            <a:prstTxWarp prst="textNoShape">
              <a:avLst/>
            </a:prstTxWarp>
          </a:bodyPr>
          <a:lstStyle/>
          <a:p>
            <a:pPr algn="ctr"/>
            <a:endParaRPr lang="en-GB"/>
          </a:p>
        </p:txBody>
      </p:sp>
      <p:sp>
        <p:nvSpPr>
          <p:cNvPr id="20488" name="Rectangle 10"/>
          <p:cNvSpPr>
            <a:spLocks noChangeArrowheads="1"/>
          </p:cNvSpPr>
          <p:nvPr/>
        </p:nvSpPr>
        <p:spPr bwMode="auto">
          <a:xfrm>
            <a:off x="0" y="6669088"/>
            <a:ext cx="7489825" cy="981075"/>
          </a:xfrm>
          <a:prstGeom prst="rect">
            <a:avLst/>
          </a:prstGeom>
          <a:solidFill>
            <a:schemeClr val="bg1"/>
          </a:solidFill>
          <a:ln w="9525">
            <a:noFill/>
            <a:miter lim="800000"/>
            <a:headEnd/>
            <a:tailEnd/>
          </a:ln>
        </p:spPr>
        <p:txBody>
          <a:bodyPr wrap="none" anchor="ctr">
            <a:prstTxWarp prst="textNoShape">
              <a:avLst/>
            </a:prstTxWarp>
          </a:bodyPr>
          <a:lstStyle/>
          <a:p>
            <a:endParaRPr lang="en-GB"/>
          </a:p>
        </p:txBody>
      </p:sp>
      <p:pic>
        <p:nvPicPr>
          <p:cNvPr id="20489" name="Picture 12" descr="Europe_flags"/>
          <p:cNvPicPr>
            <a:picLocks noChangeAspect="1" noChangeArrowheads="1"/>
          </p:cNvPicPr>
          <p:nvPr/>
        </p:nvPicPr>
        <p:blipFill>
          <a:blip r:embed="rId3"/>
          <a:srcRect/>
          <a:stretch>
            <a:fillRect/>
          </a:stretch>
        </p:blipFill>
        <p:spPr bwMode="auto">
          <a:xfrm>
            <a:off x="4716463" y="2420938"/>
            <a:ext cx="5545137" cy="46021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GB"/>
              <a:t>What do I know about Europe?</a:t>
            </a:r>
          </a:p>
        </p:txBody>
      </p:sp>
      <p:sp>
        <p:nvSpPr>
          <p:cNvPr id="21507" name="Rectangle 3"/>
          <p:cNvSpPr>
            <a:spLocks noGrp="1" noChangeArrowheads="1"/>
          </p:cNvSpPr>
          <p:nvPr>
            <p:ph type="body" idx="1"/>
          </p:nvPr>
        </p:nvSpPr>
        <p:spPr/>
        <p:txBody>
          <a:bodyPr/>
          <a:lstStyle/>
          <a:p>
            <a:pPr eaLnBrk="1" hangingPunct="1"/>
            <a:endParaRPr lang="en-GB"/>
          </a:p>
        </p:txBody>
      </p:sp>
      <p:grpSp>
        <p:nvGrpSpPr>
          <p:cNvPr id="2" name="Group 4"/>
          <p:cNvGrpSpPr>
            <a:grpSpLocks/>
          </p:cNvGrpSpPr>
          <p:nvPr/>
        </p:nvGrpSpPr>
        <p:grpSpPr bwMode="auto">
          <a:xfrm>
            <a:off x="1692275" y="2781300"/>
            <a:ext cx="5616575" cy="2565400"/>
            <a:chOff x="113" y="1082"/>
            <a:chExt cx="5488" cy="3238"/>
          </a:xfrm>
        </p:grpSpPr>
        <p:pic>
          <p:nvPicPr>
            <p:cNvPr id="21509" name="Picture 5" descr="newworldeuz"/>
            <p:cNvPicPr>
              <a:picLocks noChangeAspect="1" noChangeArrowheads="1"/>
            </p:cNvPicPr>
            <p:nvPr/>
          </p:nvPicPr>
          <p:blipFill>
            <a:blip r:embed="rId2"/>
            <a:srcRect/>
            <a:stretch>
              <a:fillRect/>
            </a:stretch>
          </p:blipFill>
          <p:spPr bwMode="auto">
            <a:xfrm>
              <a:off x="113" y="1082"/>
              <a:ext cx="5488" cy="3238"/>
            </a:xfrm>
            <a:prstGeom prst="rect">
              <a:avLst/>
            </a:prstGeom>
            <a:noFill/>
            <a:ln w="9525">
              <a:noFill/>
              <a:miter lim="800000"/>
              <a:headEnd/>
              <a:tailEnd/>
            </a:ln>
          </p:spPr>
        </p:pic>
        <p:sp>
          <p:nvSpPr>
            <p:cNvPr id="21510" name="Rectangle 6"/>
            <p:cNvSpPr>
              <a:spLocks noChangeArrowheads="1"/>
            </p:cNvSpPr>
            <p:nvPr/>
          </p:nvSpPr>
          <p:spPr bwMode="auto">
            <a:xfrm>
              <a:off x="2880" y="3430"/>
              <a:ext cx="1452" cy="408"/>
            </a:xfrm>
            <a:prstGeom prst="rect">
              <a:avLst/>
            </a:prstGeom>
            <a:solidFill>
              <a:schemeClr val="bg1"/>
            </a:solidFill>
            <a:ln w="9525">
              <a:noFill/>
              <a:miter lim="800000"/>
              <a:headEnd/>
              <a:tailEnd/>
            </a:ln>
          </p:spPr>
          <p:txBody>
            <a:bodyPr wrap="none" anchor="ctr">
              <a:prstTxWarp prst="textNoShape">
                <a:avLst/>
              </a:prstTxWarp>
            </a:bodyPr>
            <a:lstStyle/>
            <a:p>
              <a:endParaRPr lang="en-GB"/>
            </a:p>
          </p:txBody>
        </p:sp>
      </p:gr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TextBox 2"/>
          <p:cNvSpPr txBox="1"/>
          <p:nvPr/>
        </p:nvSpPr>
        <p:spPr>
          <a:xfrm>
            <a:off x="228600" y="609600"/>
            <a:ext cx="7924800" cy="4247317"/>
          </a:xfrm>
          <a:prstGeom prst="rect">
            <a:avLst/>
          </a:prstGeom>
          <a:noFill/>
        </p:spPr>
        <p:txBody>
          <a:bodyPr wrap="square" rtlCol="0">
            <a:spAutoFit/>
          </a:bodyPr>
          <a:lstStyle/>
          <a:p>
            <a:r>
              <a:rPr lang="en-GB" u="sng" dirty="0" smtClean="0">
                <a:latin typeface="Comic Sans MS" panose="030F0702030302020204" pitchFamily="66" charset="0"/>
              </a:rPr>
              <a:t>Wednesday 4</a:t>
            </a:r>
            <a:r>
              <a:rPr lang="en-GB" u="sng" baseline="30000" dirty="0" smtClean="0">
                <a:latin typeface="Comic Sans MS" panose="030F0702030302020204" pitchFamily="66" charset="0"/>
              </a:rPr>
              <a:t>th</a:t>
            </a:r>
            <a:r>
              <a:rPr lang="en-GB" u="sng" dirty="0" smtClean="0">
                <a:latin typeface="Comic Sans MS" panose="030F0702030302020204" pitchFamily="66" charset="0"/>
              </a:rPr>
              <a:t> November 2020</a:t>
            </a:r>
          </a:p>
          <a:p>
            <a:r>
              <a:rPr lang="en-GB" u="sng" dirty="0" smtClean="0">
                <a:latin typeface="Comic Sans MS" panose="030F0702030302020204" pitchFamily="66" charset="0"/>
              </a:rPr>
              <a:t>LO. To use imperative verbs. </a:t>
            </a:r>
            <a:endParaRPr lang="en-GB" u="sng" dirty="0">
              <a:latin typeface="Comic Sans MS" panose="030F0702030302020204" pitchFamily="66" charset="0"/>
            </a:endParaRPr>
          </a:p>
          <a:p>
            <a:r>
              <a:rPr lang="en-GB" u="sng" dirty="0" smtClean="0">
                <a:latin typeface="Comic Sans MS" panose="030F0702030302020204" pitchFamily="66" charset="0"/>
              </a:rPr>
              <a:t>Word of the day – humorously.</a:t>
            </a:r>
          </a:p>
          <a:p>
            <a:endParaRPr lang="en-US" u="sng" dirty="0" smtClean="0">
              <a:latin typeface="Comic Sans MS" panose="030F0702030302020204" pitchFamily="66" charset="0"/>
            </a:endParaRPr>
          </a:p>
          <a:p>
            <a:endParaRPr lang="en-US" dirty="0" smtClean="0">
              <a:latin typeface="Comic Sans MS" panose="030F0702030302020204" pitchFamily="66" charset="0"/>
            </a:endParaRPr>
          </a:p>
          <a:p>
            <a:r>
              <a:rPr lang="en-US" dirty="0" smtClean="0">
                <a:latin typeface="Comic Sans MS" panose="030F0702030302020204" pitchFamily="66" charset="0"/>
              </a:rPr>
              <a:t>What in ingredients would you put into a magic potion that would spread hope around the world. </a:t>
            </a:r>
          </a:p>
          <a:p>
            <a:r>
              <a:rPr lang="en-US" dirty="0" smtClean="0">
                <a:latin typeface="Comic Sans MS" panose="030F0702030302020204" pitchFamily="66" charset="0"/>
              </a:rPr>
              <a:t>Write a recipe with four or five stages for how to make your potion.</a:t>
            </a:r>
          </a:p>
          <a:p>
            <a:r>
              <a:rPr lang="en-US" u="sng" dirty="0" smtClean="0">
                <a:latin typeface="Comic Sans MS" panose="030F0702030302020204" pitchFamily="66" charset="0"/>
              </a:rPr>
              <a:t> </a:t>
            </a:r>
          </a:p>
          <a:p>
            <a:r>
              <a:rPr lang="en-US" dirty="0" smtClean="0">
                <a:latin typeface="Comic Sans MS" panose="030F0702030302020204" pitchFamily="66" charset="0"/>
              </a:rPr>
              <a:t> </a:t>
            </a:r>
          </a:p>
          <a:p>
            <a:pPr marL="285750" indent="-285750">
              <a:buFont typeface="Arial" panose="020B0604020202020204" pitchFamily="34" charset="0"/>
              <a:buChar char="•"/>
            </a:pPr>
            <a:endParaRPr lang="en-US" dirty="0" smtClean="0">
              <a:latin typeface="Comic Sans MS" panose="030F0702030302020204" pitchFamily="66" charset="0"/>
            </a:endParaRPr>
          </a:p>
          <a:p>
            <a:endParaRPr lang="en-US" u="sng" dirty="0">
              <a:latin typeface="Comic Sans MS" panose="030F0702030302020204" pitchFamily="66" charset="0"/>
            </a:endParaRPr>
          </a:p>
          <a:p>
            <a:r>
              <a:rPr lang="en-GB" u="sng" dirty="0" smtClean="0">
                <a:latin typeface="Comic Sans MS" panose="030F0702030302020204" pitchFamily="66" charset="0"/>
              </a:rPr>
              <a:t>Carefully practise joining your letters whilst writing</a:t>
            </a:r>
          </a:p>
          <a:p>
            <a:endParaRPr lang="en-US" dirty="0" smtClean="0">
              <a:latin typeface="Comic Sans MS" panose="030F0702030302020204" pitchFamily="66" charset="0"/>
            </a:endParaRPr>
          </a:p>
          <a:p>
            <a:endParaRPr lang="en-GB" dirty="0" smtClean="0">
              <a:latin typeface="Comic Sans MS" panose="030F0702030302020204" pitchFamily="66" charset="0"/>
            </a:endParaRPr>
          </a:p>
        </p:txBody>
      </p:sp>
      <p:sp>
        <p:nvSpPr>
          <p:cNvPr id="2" name="AutoShape 2" descr="https://images-na.ssl-images-amazon.com/images/I/51vDSX-mgeL._SX398_BO1,204,203,200_.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413908426"/>
      </p:ext>
    </p:extLst>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Rectangle 1"/>
          <p:cNvSpPr/>
          <p:nvPr/>
        </p:nvSpPr>
        <p:spPr>
          <a:xfrm>
            <a:off x="838200" y="609600"/>
            <a:ext cx="7543800" cy="5016757"/>
          </a:xfrm>
          <a:prstGeom prst="rect">
            <a:avLst/>
          </a:prstGeom>
        </p:spPr>
        <p:txBody>
          <a:bodyPr wrap="square">
            <a:spAutoFit/>
          </a:bodyPr>
          <a:lstStyle/>
          <a:p>
            <a:r>
              <a:rPr lang="en-US" sz="3200" b="1" u="sng" dirty="0" smtClean="0">
                <a:latin typeface="Arial"/>
                <a:cs typeface="Arial"/>
              </a:rPr>
              <a:t>Wednesday 4</a:t>
            </a:r>
            <a:r>
              <a:rPr lang="en-US" sz="3200" b="1" u="sng" baseline="30000" dirty="0" smtClean="0">
                <a:latin typeface="Arial"/>
                <a:cs typeface="Arial"/>
              </a:rPr>
              <a:t>th</a:t>
            </a:r>
            <a:r>
              <a:rPr lang="en-US" sz="3200" b="1" u="sng" dirty="0" smtClean="0">
                <a:latin typeface="Arial"/>
                <a:cs typeface="Arial"/>
              </a:rPr>
              <a:t> November 2020.</a:t>
            </a:r>
          </a:p>
          <a:p>
            <a:r>
              <a:rPr lang="en-US" sz="3200" b="1" u="sng" dirty="0" smtClean="0">
                <a:latin typeface="Arial"/>
                <a:cs typeface="Arial"/>
              </a:rPr>
              <a:t>LO</a:t>
            </a:r>
            <a:r>
              <a:rPr lang="en-US" sz="3200" b="1" u="sng" dirty="0" smtClean="0">
                <a:latin typeface="Arial"/>
                <a:cs typeface="Arial"/>
              </a:rPr>
              <a:t>: to understand that being accepted and forgiven by Jesus enabled </a:t>
            </a:r>
            <a:r>
              <a:rPr lang="en-US" sz="3200" b="1" u="sng" dirty="0" err="1" smtClean="0">
                <a:latin typeface="Arial"/>
                <a:cs typeface="Arial"/>
              </a:rPr>
              <a:t>Zacchaeus</a:t>
            </a:r>
            <a:r>
              <a:rPr lang="en-US" sz="3200" b="1" u="sng" dirty="0" smtClean="0">
                <a:latin typeface="Arial"/>
                <a:cs typeface="Arial"/>
              </a:rPr>
              <a:t> to change. </a:t>
            </a:r>
          </a:p>
          <a:p>
            <a:endParaRPr lang="en-US" sz="3200" dirty="0" smtClean="0">
              <a:latin typeface="Arial"/>
              <a:cs typeface="Arial"/>
            </a:endParaRPr>
          </a:p>
          <a:p>
            <a:r>
              <a:rPr lang="en-US" sz="3200" dirty="0" smtClean="0">
                <a:latin typeface="Arial"/>
                <a:cs typeface="Arial"/>
              </a:rPr>
              <a:t>Look back at the story of </a:t>
            </a:r>
            <a:r>
              <a:rPr lang="en-US" sz="3200" dirty="0" err="1" smtClean="0">
                <a:latin typeface="Arial"/>
                <a:cs typeface="Arial"/>
              </a:rPr>
              <a:t>Zacchaeus</a:t>
            </a:r>
            <a:r>
              <a:rPr lang="en-US" sz="3200" dirty="0" smtClean="0">
                <a:latin typeface="Arial"/>
                <a:cs typeface="Arial"/>
              </a:rPr>
              <a:t>. As </a:t>
            </a:r>
            <a:r>
              <a:rPr lang="en-US" sz="3200" dirty="0" smtClean="0">
                <a:latin typeface="Arial"/>
                <a:cs typeface="Arial"/>
              </a:rPr>
              <a:t>a character of your choice from the story, write an account of the day, saying how you felt at the start and end, having being helped by Jesus.</a:t>
            </a:r>
            <a:endParaRPr lang="en-US" sz="3200" dirty="0">
              <a:latin typeface="Arial"/>
              <a:cs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Rectangle 4"/>
          <p:cNvSpPr/>
          <p:nvPr/>
        </p:nvSpPr>
        <p:spPr>
          <a:xfrm>
            <a:off x="533400" y="838200"/>
            <a:ext cx="8153400" cy="400110"/>
          </a:xfrm>
          <a:prstGeom prst="rect">
            <a:avLst/>
          </a:prstGeom>
        </p:spPr>
        <p:txBody>
          <a:bodyPr wrap="square">
            <a:spAutoFit/>
          </a:bodyPr>
          <a:lstStyle/>
          <a:p>
            <a:r>
              <a:rPr lang="en-US" sz="2000" u="sng" dirty="0" smtClean="0">
                <a:latin typeface="Comic Sans MS" panose="030F0702030302020204" pitchFamily="66" charset="0"/>
              </a:rPr>
              <a:t>Thursday </a:t>
            </a:r>
            <a:r>
              <a:rPr lang="en-US" sz="2000" u="sng" dirty="0">
                <a:latin typeface="Comic Sans MS" panose="030F0702030302020204" pitchFamily="66" charset="0"/>
              </a:rPr>
              <a:t>5</a:t>
            </a:r>
            <a:r>
              <a:rPr lang="en-US" sz="2000" u="sng" dirty="0" smtClean="0">
                <a:latin typeface="Comic Sans MS" panose="030F0702030302020204" pitchFamily="66" charset="0"/>
              </a:rPr>
              <a:t>th November 2020</a:t>
            </a:r>
            <a:endParaRPr lang="en-US" sz="2000" u="sng" dirty="0">
              <a:latin typeface="Comic Sans MS" panose="030F0702030302020204" pitchFamily="66" charset="0"/>
            </a:endParaRPr>
          </a:p>
        </p:txBody>
      </p:sp>
      <p:sp>
        <p:nvSpPr>
          <p:cNvPr id="4" name="TextBox 3">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E1AB8C5F-EC0B-44C5-8162-82EE38F7CB0F}"/>
              </a:ext>
            </a:extLst>
          </p:cNvPr>
          <p:cNvSpPr txBox="1"/>
          <p:nvPr/>
        </p:nvSpPr>
        <p:spPr>
          <a:xfrm>
            <a:off x="609600" y="1676400"/>
            <a:ext cx="8001000" cy="2246769"/>
          </a:xfrm>
          <a:prstGeom prst="rect">
            <a:avLst/>
          </a:prstGeom>
          <a:noFill/>
        </p:spPr>
        <p:txBody>
          <a:bodyPr wrap="square">
            <a:spAutoFit/>
          </a:bodyPr>
          <a:lstStyle/>
          <a:p>
            <a:r>
              <a:rPr lang="en-GB" sz="2000" u="sng" dirty="0">
                <a:latin typeface="Comic Sans MS" panose="030F0702030302020204" pitchFamily="66" charset="0"/>
              </a:rPr>
              <a:t>LO</a:t>
            </a:r>
            <a:r>
              <a:rPr lang="en-GB" sz="2000" u="sng" dirty="0" smtClean="0">
                <a:latin typeface="Comic Sans MS" panose="030F0702030302020204" pitchFamily="66" charset="0"/>
              </a:rPr>
              <a:t>: to u</a:t>
            </a:r>
            <a:r>
              <a:rPr lang="en-US" sz="2000" u="sng" dirty="0" smtClean="0">
                <a:latin typeface="Comic Sans MS" panose="030F0702030302020204" pitchFamily="66" charset="0"/>
              </a:rPr>
              <a:t>sing </a:t>
            </a:r>
            <a:r>
              <a:rPr lang="en-US" sz="2000" u="sng" dirty="0">
                <a:latin typeface="Comic Sans MS" panose="030F0702030302020204" pitchFamily="66" charset="0"/>
              </a:rPr>
              <a:t>a thesaurus to  find synonyms</a:t>
            </a:r>
            <a:r>
              <a:rPr lang="en-US" sz="2000" u="sng" dirty="0" smtClean="0">
                <a:latin typeface="Comic Sans MS" panose="030F0702030302020204" pitchFamily="66" charset="0"/>
              </a:rPr>
              <a:t>.</a:t>
            </a:r>
          </a:p>
          <a:p>
            <a:endParaRPr lang="en-US" sz="2000" u="sng" dirty="0">
              <a:latin typeface="Comic Sans MS" panose="030F0702030302020204" pitchFamily="66" charset="0"/>
            </a:endParaRPr>
          </a:p>
          <a:p>
            <a:r>
              <a:rPr lang="en-US" sz="2000" dirty="0" smtClean="0">
                <a:latin typeface="Comic Sans MS" panose="030F0702030302020204" pitchFamily="66" charset="0"/>
              </a:rPr>
              <a:t>If you have a thesaurus at home, use it to look up the words on the activity sheet.</a:t>
            </a:r>
            <a:endParaRPr lang="en-US" sz="2000" dirty="0">
              <a:latin typeface="Comic Sans MS" panose="030F0702030302020204" pitchFamily="66" charset="0"/>
            </a:endParaRPr>
          </a:p>
          <a:p>
            <a:endParaRPr lang="en-GB" sz="2000" u="sng" dirty="0">
              <a:latin typeface="Comic Sans MS" panose="030F0702030302020204" pitchFamily="66" charset="0"/>
            </a:endParaRPr>
          </a:p>
          <a:p>
            <a:endParaRPr lang="en-US" sz="2000" u="sng" dirty="0">
              <a:latin typeface="Comic Sans MS" panose="030F0702030302020204" pitchFamily="66" charset="0"/>
            </a:endParaRPr>
          </a:p>
          <a:p>
            <a:endParaRPr lang="en-GB" sz="2000" u="sng" dirty="0">
              <a:latin typeface="Comic Sans MS" panose="030F0702030302020204" pitchFamily="66" charset="0"/>
            </a:endParaRPr>
          </a:p>
        </p:txBody>
      </p:sp>
      <p:graphicFrame>
        <p:nvGraphicFramePr>
          <p:cNvPr id="9" name="Table 8">
            <a:extLst>
              <a:ext uri="{FF2B5EF4-FFF2-40B4-BE49-F238E27FC236}">
                <a16:creationId xmlns:a16="http://schemas.microsoft.com/office/drawing/2014/main" xmlns:p="http://schemas.openxmlformats.org/presentationml/2006/main" xmlns:r="http://schemas.openxmlformats.org/officeDocument/2006/relationships" xmlns:a="http://schemas.openxmlformats.org/drawingml/2006/main" xmlns="" id="{E81A4C5E-2FD8-4D2B-BE37-438233590DA8}"/>
              </a:ext>
            </a:extLst>
          </p:cNvPr>
          <p:cNvGraphicFramePr>
            <a:graphicFrameLocks noGrp="1"/>
          </p:cNvGraphicFramePr>
          <p:nvPr>
            <p:extLst>
              <p:ext uri="{D42A27DB-BD31-4B8C-83A1-F6EECF244321}">
                <p14:modId xmlns:p14="http://schemas.microsoft.com/office/powerpoint/2010/main" xmlns:p="http://schemas.openxmlformats.org/presentationml/2006/main" xmlns:r="http://schemas.openxmlformats.org/officeDocument/2006/relationships" xmlns:a="http://schemas.openxmlformats.org/drawingml/2006/main" xmlns="" val="2992152434"/>
              </p:ext>
            </p:extLst>
          </p:nvPr>
        </p:nvGraphicFramePr>
        <p:xfrm>
          <a:off x="609600" y="4876800"/>
          <a:ext cx="8197086" cy="1434000"/>
        </p:xfrm>
        <a:graphic>
          <a:graphicData uri="http://schemas.openxmlformats.org/drawingml/2006/table">
            <a:tbl>
              <a:tblPr/>
              <a:tblGrid>
                <a:gridCol w="8197086">
                  <a:extLst>
                    <a:ext uri="{9D8B030D-6E8A-4147-A177-3AD203B41FA5}">
                      <a16:colId xmlns:a16="http://schemas.microsoft.com/office/drawing/2014/main" xmlns:p="http://schemas.openxmlformats.org/presentationml/2006/main" xmlns:r="http://schemas.openxmlformats.org/officeDocument/2006/relationships" xmlns:a="http://schemas.openxmlformats.org/drawingml/2006/main" xmlns="" val="1482151674"/>
                    </a:ext>
                  </a:extLst>
                </a:gridCol>
              </a:tblGrid>
              <a:tr h="1434000">
                <a:tc>
                  <a:txBody>
                    <a:bodyPr/>
                    <a:lstStyle/>
                    <a:p>
                      <a:pPr algn="l">
                        <a:lnSpc>
                          <a:spcPct val="115000"/>
                        </a:lnSpc>
                        <a:spcAft>
                          <a:spcPts val="1000"/>
                        </a:spcAft>
                      </a:pPr>
                      <a:r>
                        <a:rPr lang="en-GB" sz="3600" b="1" i="1" u="sng" dirty="0" smtClean="0">
                          <a:solidFill>
                            <a:schemeClr val="accent2">
                              <a:lumMod val="75000"/>
                            </a:schemeClr>
                          </a:solidFill>
                          <a:effectLst/>
                          <a:latin typeface="Comic Sans MS" panose="030F0702030302020204" pitchFamily="66" charset="0"/>
                          <a:ea typeface="Calibri" panose="020F0502020204030204" pitchFamily="34" charset="0"/>
                          <a:cs typeface="Times New Roman" panose="02020603050405020304" pitchFamily="18" charset="0"/>
                        </a:rPr>
                        <a:t>Word of the day- launch.</a:t>
                      </a:r>
                    </a:p>
                    <a:p>
                      <a:pPr algn="l">
                        <a:lnSpc>
                          <a:spcPct val="115000"/>
                        </a:lnSpc>
                        <a:spcAft>
                          <a:spcPts val="1000"/>
                        </a:spcAft>
                      </a:pPr>
                      <a:endParaRPr lang="en-GB" sz="3600" b="1" i="1" u="sng" dirty="0" smtClean="0">
                        <a:solidFill>
                          <a:schemeClr val="accent2">
                            <a:lumMod val="75000"/>
                          </a:schemeClr>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xmlns:p="http://schemas.openxmlformats.org/presentationml/2006/main" xmlns:r="http://schemas.openxmlformats.org/officeDocument/2006/relationships" xmlns:a="http://schemas.openxmlformats.org/drawingml/2006/main" xmlns="" val="254707761"/>
                  </a:ext>
                </a:extLst>
              </a:tr>
            </a:tbl>
          </a:graphicData>
        </a:graphic>
      </p:graphicFrame>
      <p:sp>
        <p:nvSpPr>
          <p:cNvPr id="2" name="AutoShape 2" descr="Theseus and the Minotaur (Greek Mythology): Amazon.co.uk: Mandilaras,  Philippos: 9781916409163: Book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883670515"/>
      </p:ext>
    </p:extLst>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Rectangle 1"/>
          <p:cNvSpPr/>
          <p:nvPr/>
        </p:nvSpPr>
        <p:spPr>
          <a:xfrm>
            <a:off x="609600" y="457200"/>
            <a:ext cx="6248400" cy="2862323"/>
          </a:xfrm>
          <a:prstGeom prst="rect">
            <a:avLst/>
          </a:prstGeom>
        </p:spPr>
        <p:txBody>
          <a:bodyPr wrap="square">
            <a:spAutoFit/>
          </a:bodyPr>
          <a:lstStyle/>
          <a:p>
            <a:r>
              <a:rPr lang="en-US" dirty="0" smtClean="0"/>
              <a:t>History</a:t>
            </a:r>
            <a:r>
              <a:rPr lang="en-US" dirty="0" smtClean="0"/>
              <a:t>.</a:t>
            </a:r>
          </a:p>
          <a:p>
            <a:endParaRPr lang="en-US" dirty="0" smtClean="0"/>
          </a:p>
          <a:p>
            <a:r>
              <a:rPr lang="en-US" b="1" u="sng" dirty="0" smtClean="0"/>
              <a:t>Thursday 5</a:t>
            </a:r>
            <a:r>
              <a:rPr lang="en-US" b="1" u="sng" baseline="30000" dirty="0" smtClean="0"/>
              <a:t>th</a:t>
            </a:r>
            <a:r>
              <a:rPr lang="en-US" b="1" u="sng" dirty="0" smtClean="0"/>
              <a:t> November 2020.</a:t>
            </a:r>
          </a:p>
          <a:p>
            <a:endParaRPr lang="en-US" b="1" u="sng" dirty="0" smtClean="0"/>
          </a:p>
          <a:p>
            <a:r>
              <a:rPr lang="en-US" b="1" u="sng" dirty="0" smtClean="0"/>
              <a:t>LO – to research Ancient Greek architecture - the Parthenon.</a:t>
            </a:r>
          </a:p>
          <a:p>
            <a:endParaRPr lang="en-US" dirty="0" smtClean="0"/>
          </a:p>
          <a:p>
            <a:r>
              <a:rPr lang="en-US" dirty="0" smtClean="0"/>
              <a:t>Look at the following slides of Ancient Greek architecture. </a:t>
            </a:r>
          </a:p>
          <a:p>
            <a:endParaRPr lang="en-US" dirty="0" smtClean="0"/>
          </a:p>
          <a:p>
            <a:r>
              <a:rPr lang="en-US" dirty="0" smtClean="0"/>
              <a:t>Create </a:t>
            </a:r>
            <a:r>
              <a:rPr lang="en-US" dirty="0" smtClean="0"/>
              <a:t>a five-point fact file, choosing 5 of the most interesting facts that you have found out.</a:t>
            </a:r>
            <a:endParaRPr lang="en-US" dirty="0"/>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0482" name="Picture 2" descr="g_acropolis"/>
          <p:cNvPicPr>
            <a:picLocks noChangeAspect="1" noChangeArrowheads="1"/>
          </p:cNvPicPr>
          <p:nvPr/>
        </p:nvPicPr>
        <p:blipFill>
          <a:blip r:embed="rId2"/>
          <a:srcRect/>
          <a:stretch>
            <a:fillRect/>
          </a:stretch>
        </p:blipFill>
        <p:spPr bwMode="auto">
          <a:xfrm>
            <a:off x="1600200" y="1447800"/>
            <a:ext cx="5370513" cy="4275332"/>
          </a:xfrm>
          <a:prstGeom prst="rect">
            <a:avLst/>
          </a:prstGeom>
          <a:noFill/>
        </p:spPr>
      </p:pic>
      <p:sp>
        <p:nvSpPr>
          <p:cNvPr id="3" name="TextBox 2"/>
          <p:cNvSpPr txBox="1"/>
          <p:nvPr/>
        </p:nvSpPr>
        <p:spPr>
          <a:xfrm>
            <a:off x="3348417" y="654212"/>
            <a:ext cx="1568533" cy="369332"/>
          </a:xfrm>
          <a:prstGeom prst="rect">
            <a:avLst/>
          </a:prstGeom>
          <a:noFill/>
        </p:spPr>
        <p:txBody>
          <a:bodyPr wrap="none" rtlCol="0">
            <a:spAutoFit/>
          </a:bodyPr>
          <a:lstStyle/>
          <a:p>
            <a:r>
              <a:rPr lang="en-GB" dirty="0" smtClean="0"/>
              <a:t>The Parthenon</a:t>
            </a:r>
            <a:endParaRPr lang="en-GB"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endParaRPr lang="en-US" dirty="0">
              <a:solidFill>
                <a:srgbClr val="000000"/>
              </a:solidFill>
            </a:endParaRPr>
          </a:p>
        </p:txBody>
      </p:sp>
      <p:sp>
        <p:nvSpPr>
          <p:cNvPr id="15367" name="Text Box 7"/>
          <p:cNvSpPr txBox="1">
            <a:spLocks noChangeArrowheads="1"/>
          </p:cNvSpPr>
          <p:nvPr/>
        </p:nvSpPr>
        <p:spPr bwMode="auto">
          <a:xfrm>
            <a:off x="827088" y="1268413"/>
            <a:ext cx="7705725" cy="579437"/>
          </a:xfrm>
          <a:prstGeom prst="rect">
            <a:avLst/>
          </a:prstGeom>
          <a:noFill/>
          <a:ln w="9525">
            <a:noFill/>
            <a:miter lim="800000"/>
            <a:headEnd/>
            <a:tailEnd/>
          </a:ln>
          <a:effectLst/>
        </p:spPr>
        <p:txBody>
          <a:bodyPr>
            <a:prstTxWarp prst="textNoShape">
              <a:avLst/>
            </a:prstTxWarp>
            <a:spAutoFit/>
          </a:bodyPr>
          <a:lstStyle/>
          <a:p>
            <a:pPr>
              <a:spcBef>
                <a:spcPct val="50000"/>
              </a:spcBef>
            </a:pPr>
            <a:endParaRPr lang="en-GB" sz="3200"/>
          </a:p>
        </p:txBody>
      </p:sp>
      <p:sp>
        <p:nvSpPr>
          <p:cNvPr id="15369" name="Rectangle 9"/>
          <p:cNvSpPr>
            <a:spLocks noGrp="1" noChangeArrowheads="1"/>
          </p:cNvSpPr>
          <p:nvPr>
            <p:ph type="body" idx="1"/>
          </p:nvPr>
        </p:nvSpPr>
        <p:spPr/>
        <p:txBody>
          <a:bodyPr/>
          <a:lstStyle/>
          <a:p>
            <a:pPr>
              <a:lnSpc>
                <a:spcPct val="90000"/>
              </a:lnSpc>
            </a:pPr>
            <a:r>
              <a:rPr lang="en-GB" dirty="0">
                <a:solidFill>
                  <a:srgbClr val="000000"/>
                </a:solidFill>
              </a:rPr>
              <a:t>In Greek this means ‘the sacred rock, or high city’.</a:t>
            </a:r>
          </a:p>
          <a:p>
            <a:pPr>
              <a:lnSpc>
                <a:spcPct val="90000"/>
              </a:lnSpc>
            </a:pPr>
            <a:r>
              <a:rPr lang="en-GB" dirty="0">
                <a:solidFill>
                  <a:srgbClr val="000000"/>
                </a:solidFill>
              </a:rPr>
              <a:t>In Greek times, the temple would have been surrounded by other buildings and houses.</a:t>
            </a:r>
          </a:p>
          <a:p>
            <a:pPr>
              <a:lnSpc>
                <a:spcPct val="90000"/>
              </a:lnSpc>
            </a:pPr>
            <a:r>
              <a:rPr lang="en-GB" dirty="0">
                <a:solidFill>
                  <a:srgbClr val="000000"/>
                </a:solidFill>
              </a:rPr>
              <a:t>But these no longer remain because they were destroyed during the Battle of Salamis in 480BC when the Athenians had to abandon the city.</a:t>
            </a:r>
            <a:endParaRPr lang="en-US" dirty="0">
              <a:solidFill>
                <a:srgbClr val="000000"/>
              </a:solidFill>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3557" name="Picture 5" descr="Athens_Acropolis"/>
          <p:cNvPicPr>
            <a:picLocks noChangeAspect="1" noChangeArrowheads="1"/>
          </p:cNvPicPr>
          <p:nvPr/>
        </p:nvPicPr>
        <p:blipFill>
          <a:blip r:embed="rId2"/>
          <a:srcRect/>
          <a:stretch>
            <a:fillRect/>
          </a:stretch>
        </p:blipFill>
        <p:spPr bwMode="auto">
          <a:xfrm>
            <a:off x="901700" y="388938"/>
            <a:ext cx="7702550" cy="5775325"/>
          </a:xfrm>
          <a:prstGeom prst="rect">
            <a:avLst/>
          </a:prstGeom>
          <a:noFill/>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normAutofit fontScale="90000"/>
          </a:bodyPr>
          <a:lstStyle/>
          <a:p>
            <a:r>
              <a:rPr lang="en-GB" sz="4000">
                <a:solidFill>
                  <a:srgbClr val="FFFF00"/>
                </a:solidFill>
              </a:rPr>
              <a:t>Why did the Ancient Greeks go to the temples?</a:t>
            </a:r>
            <a:endParaRPr lang="en-US" sz="4000">
              <a:solidFill>
                <a:srgbClr val="FFFF00"/>
              </a:solidFill>
            </a:endParaRPr>
          </a:p>
        </p:txBody>
      </p:sp>
      <p:sp>
        <p:nvSpPr>
          <p:cNvPr id="22531" name="Rectangle 3"/>
          <p:cNvSpPr>
            <a:spLocks noGrp="1" noChangeArrowheads="1"/>
          </p:cNvSpPr>
          <p:nvPr>
            <p:ph type="body" idx="1"/>
          </p:nvPr>
        </p:nvSpPr>
        <p:spPr/>
        <p:txBody>
          <a:bodyPr/>
          <a:lstStyle/>
          <a:p>
            <a:r>
              <a:rPr lang="en-GB" dirty="0" smtClean="0">
                <a:solidFill>
                  <a:schemeClr val="bg1"/>
                </a:solidFill>
              </a:rPr>
              <a:t>To </a:t>
            </a:r>
            <a:r>
              <a:rPr lang="en-GB" dirty="0">
                <a:solidFill>
                  <a:schemeClr val="bg1"/>
                </a:solidFill>
              </a:rPr>
              <a:t>make offerings, such as jewellery or food</a:t>
            </a:r>
          </a:p>
          <a:p>
            <a:r>
              <a:rPr lang="en-GB" dirty="0">
                <a:solidFill>
                  <a:schemeClr val="bg1"/>
                </a:solidFill>
              </a:rPr>
              <a:t>To ask for help</a:t>
            </a:r>
            <a:endParaRPr lang="en-GB" dirty="0" smtClean="0">
              <a:solidFill>
                <a:schemeClr val="bg1"/>
              </a:solidFill>
            </a:endParaRPr>
          </a:p>
          <a:p>
            <a:r>
              <a:rPr lang="en-GB" dirty="0" smtClean="0">
                <a:solidFill>
                  <a:schemeClr val="bg1"/>
                </a:solidFill>
              </a:rPr>
              <a:t>They believed that the Gods and Goddesses lived here</a:t>
            </a:r>
          </a:p>
          <a:p>
            <a:r>
              <a:rPr lang="en-GB" dirty="0" smtClean="0">
                <a:solidFill>
                  <a:schemeClr val="bg1"/>
                </a:solidFill>
              </a:rPr>
              <a:t>To </a:t>
            </a:r>
            <a:r>
              <a:rPr lang="en-GB" dirty="0">
                <a:solidFill>
                  <a:schemeClr val="bg1"/>
                </a:solidFill>
              </a:rPr>
              <a:t>perform sacrifices</a:t>
            </a:r>
          </a:p>
          <a:p>
            <a:r>
              <a:rPr lang="en-GB" dirty="0">
                <a:solidFill>
                  <a:schemeClr val="bg1"/>
                </a:solidFill>
              </a:rPr>
              <a:t>They went frequently to a variety of temples- this was an important way of life</a:t>
            </a:r>
          </a:p>
          <a:p>
            <a:endParaRPr lang="en-US" dirty="0">
              <a:solidFill>
                <a:schemeClr val="bg1"/>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r>
              <a:rPr lang="en-GB">
                <a:solidFill>
                  <a:schemeClr val="bg1"/>
                </a:solidFill>
              </a:rPr>
              <a:t>Temple of Hephaestus</a:t>
            </a:r>
            <a:endParaRPr lang="en-US">
              <a:solidFill>
                <a:schemeClr val="bg1"/>
              </a:solidFill>
            </a:endParaRPr>
          </a:p>
        </p:txBody>
      </p:sp>
      <p:pic>
        <p:nvPicPr>
          <p:cNvPr id="3077" name="Picture 5" descr="Temple of Hephaestus"/>
          <p:cNvPicPr>
            <a:picLocks noChangeAspect="1" noChangeArrowheads="1"/>
          </p:cNvPicPr>
          <p:nvPr/>
        </p:nvPicPr>
        <p:blipFill>
          <a:blip r:embed="rId2"/>
          <a:srcRect/>
          <a:stretch>
            <a:fillRect/>
          </a:stretch>
        </p:blipFill>
        <p:spPr bwMode="auto">
          <a:xfrm>
            <a:off x="1187450" y="1484313"/>
            <a:ext cx="6864350" cy="4838700"/>
          </a:xfrm>
          <a:prstGeom prst="rect">
            <a:avLst/>
          </a:prstGeom>
          <a:noFill/>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GB">
                <a:solidFill>
                  <a:schemeClr val="bg1"/>
                </a:solidFill>
              </a:rPr>
              <a:t>Temple of Hera</a:t>
            </a:r>
            <a:endParaRPr lang="en-US">
              <a:solidFill>
                <a:schemeClr val="bg1"/>
              </a:solidFill>
            </a:endParaRPr>
          </a:p>
        </p:txBody>
      </p:sp>
      <p:pic>
        <p:nvPicPr>
          <p:cNvPr id="7173" name="Picture 5" descr="Paestum"/>
          <p:cNvPicPr>
            <a:picLocks noChangeAspect="1" noChangeArrowheads="1"/>
          </p:cNvPicPr>
          <p:nvPr/>
        </p:nvPicPr>
        <p:blipFill>
          <a:blip r:embed="rId2"/>
          <a:srcRect/>
          <a:stretch>
            <a:fillRect/>
          </a:stretch>
        </p:blipFill>
        <p:spPr bwMode="auto">
          <a:xfrm>
            <a:off x="755650" y="1484313"/>
            <a:ext cx="7439025" cy="5032375"/>
          </a:xfrm>
          <a:prstGeom prst="rect">
            <a:avLst/>
          </a:prstGeom>
          <a:noFill/>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GB" sz="4000">
                <a:solidFill>
                  <a:schemeClr val="bg1"/>
                </a:solidFill>
              </a:rPr>
              <a:t>Temple of Poseidon in Western Greece</a:t>
            </a:r>
            <a:endParaRPr lang="en-US" sz="4000">
              <a:solidFill>
                <a:schemeClr val="bg1"/>
              </a:solidFill>
            </a:endParaRPr>
          </a:p>
        </p:txBody>
      </p:sp>
      <p:pic>
        <p:nvPicPr>
          <p:cNvPr id="5127" name="Picture 7" descr="temple_of_poseidon_at_sounion"/>
          <p:cNvPicPr>
            <a:picLocks noChangeAspect="1" noChangeArrowheads="1"/>
          </p:cNvPicPr>
          <p:nvPr/>
        </p:nvPicPr>
        <p:blipFill>
          <a:blip r:embed="rId2"/>
          <a:srcRect/>
          <a:stretch>
            <a:fillRect/>
          </a:stretch>
        </p:blipFill>
        <p:spPr bwMode="auto">
          <a:xfrm>
            <a:off x="1116013" y="1557338"/>
            <a:ext cx="6626225" cy="4927600"/>
          </a:xfrm>
          <a:prstGeom prst="rect">
            <a:avLst/>
          </a:prstGeom>
          <a:noFill/>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GB">
                <a:solidFill>
                  <a:srgbClr val="FFFF00"/>
                </a:solidFill>
              </a:rPr>
              <a:t>Features of the Temples</a:t>
            </a:r>
            <a:endParaRPr lang="en-US">
              <a:solidFill>
                <a:srgbClr val="FFFF00"/>
              </a:solidFill>
            </a:endParaRPr>
          </a:p>
        </p:txBody>
      </p:sp>
      <p:sp>
        <p:nvSpPr>
          <p:cNvPr id="6147" name="Rectangle 3"/>
          <p:cNvSpPr>
            <a:spLocks noGrp="1" noChangeArrowheads="1"/>
          </p:cNvSpPr>
          <p:nvPr>
            <p:ph type="body" idx="1"/>
          </p:nvPr>
        </p:nvSpPr>
        <p:spPr/>
        <p:txBody>
          <a:bodyPr/>
          <a:lstStyle/>
          <a:p>
            <a:r>
              <a:rPr lang="en-GB" dirty="0">
                <a:solidFill>
                  <a:srgbClr val="000000"/>
                </a:solidFill>
              </a:rPr>
              <a:t>What are the key features we can see on these temples?</a:t>
            </a:r>
            <a:endParaRPr lang="en-US" dirty="0">
              <a:solidFill>
                <a:srgbClr val="000000"/>
              </a:solidFill>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GB" sz="4000">
                <a:solidFill>
                  <a:srgbClr val="FFFF00"/>
                </a:solidFill>
              </a:rPr>
              <a:t>Features of the temples</a:t>
            </a:r>
            <a:endParaRPr lang="en-US" sz="4000">
              <a:solidFill>
                <a:srgbClr val="FFFF00"/>
              </a:solidFill>
            </a:endParaRPr>
          </a:p>
        </p:txBody>
      </p:sp>
      <p:sp>
        <p:nvSpPr>
          <p:cNvPr id="8195" name="Rectangle 3"/>
          <p:cNvSpPr>
            <a:spLocks noGrp="1" noChangeArrowheads="1"/>
          </p:cNvSpPr>
          <p:nvPr>
            <p:ph type="body" idx="1"/>
          </p:nvPr>
        </p:nvSpPr>
        <p:spPr/>
        <p:txBody>
          <a:bodyPr/>
          <a:lstStyle/>
          <a:p>
            <a:r>
              <a:rPr lang="en-GB" dirty="0">
                <a:solidFill>
                  <a:srgbClr val="000000"/>
                </a:solidFill>
              </a:rPr>
              <a:t>Very large!</a:t>
            </a:r>
          </a:p>
          <a:p>
            <a:r>
              <a:rPr lang="en-GB" dirty="0">
                <a:solidFill>
                  <a:srgbClr val="000000"/>
                </a:solidFill>
              </a:rPr>
              <a:t>Sculptures- could be Gods or mythical heroes</a:t>
            </a:r>
          </a:p>
          <a:p>
            <a:r>
              <a:rPr lang="en-GB" dirty="0">
                <a:solidFill>
                  <a:srgbClr val="000000"/>
                </a:solidFill>
              </a:rPr>
              <a:t>Built of stone and marble</a:t>
            </a:r>
          </a:p>
          <a:p>
            <a:r>
              <a:rPr lang="en-GB" dirty="0">
                <a:solidFill>
                  <a:srgbClr val="000000"/>
                </a:solidFill>
              </a:rPr>
              <a:t>A precinct- this was the surrounding area of the temples, not the inside, where sacrifices took place.</a:t>
            </a:r>
          </a:p>
          <a:p>
            <a:r>
              <a:rPr lang="en-GB" dirty="0">
                <a:solidFill>
                  <a:srgbClr val="000000"/>
                </a:solidFill>
              </a:rPr>
              <a:t>Columns</a:t>
            </a:r>
            <a:endParaRPr lang="en-US" dirty="0">
              <a:solidFill>
                <a:srgbClr val="000000"/>
              </a:solidFill>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GB">
                <a:solidFill>
                  <a:srgbClr val="FFFF00"/>
                </a:solidFill>
              </a:rPr>
              <a:t>Features of the Temples</a:t>
            </a:r>
            <a:endParaRPr lang="en-US">
              <a:solidFill>
                <a:srgbClr val="FFFF00"/>
              </a:solidFill>
            </a:endParaRPr>
          </a:p>
        </p:txBody>
      </p:sp>
      <p:sp>
        <p:nvSpPr>
          <p:cNvPr id="9219" name="Rectangle 3"/>
          <p:cNvSpPr>
            <a:spLocks noGrp="1" noChangeArrowheads="1"/>
          </p:cNvSpPr>
          <p:nvPr>
            <p:ph type="body" idx="1"/>
          </p:nvPr>
        </p:nvSpPr>
        <p:spPr/>
        <p:txBody>
          <a:bodyPr/>
          <a:lstStyle/>
          <a:p>
            <a:r>
              <a:rPr lang="en-GB">
                <a:solidFill>
                  <a:schemeClr val="bg1"/>
                </a:solidFill>
              </a:rPr>
              <a:t>Different types of columns:</a:t>
            </a:r>
            <a:endParaRPr lang="en-US">
              <a:solidFill>
                <a:schemeClr val="bg1"/>
              </a:solidFill>
            </a:endParaRPr>
          </a:p>
        </p:txBody>
      </p:sp>
      <p:pic>
        <p:nvPicPr>
          <p:cNvPr id="9221" name="Picture 5" descr="doric_ionic_corinthian.jpg"/>
          <p:cNvPicPr>
            <a:picLocks noChangeAspect="1" noChangeArrowheads="1"/>
          </p:cNvPicPr>
          <p:nvPr/>
        </p:nvPicPr>
        <p:blipFill>
          <a:blip r:embed="rId2"/>
          <a:srcRect/>
          <a:stretch>
            <a:fillRect/>
          </a:stretch>
        </p:blipFill>
        <p:spPr bwMode="auto">
          <a:xfrm>
            <a:off x="1692275" y="2420938"/>
            <a:ext cx="5451475" cy="3708400"/>
          </a:xfrm>
          <a:prstGeom prst="rect">
            <a:avLst/>
          </a:prstGeom>
          <a:noFill/>
        </p:spPr>
      </p:pic>
      <p:sp>
        <p:nvSpPr>
          <p:cNvPr id="9222" name="Text Box 6"/>
          <p:cNvSpPr txBox="1">
            <a:spLocks noChangeArrowheads="1"/>
          </p:cNvSpPr>
          <p:nvPr/>
        </p:nvSpPr>
        <p:spPr bwMode="auto">
          <a:xfrm>
            <a:off x="0" y="2852738"/>
            <a:ext cx="1692275" cy="1739900"/>
          </a:xfrm>
          <a:prstGeom prst="rect">
            <a:avLst/>
          </a:prstGeom>
          <a:noFill/>
          <a:ln w="9525">
            <a:noFill/>
            <a:miter lim="800000"/>
            <a:headEnd/>
            <a:tailEnd/>
          </a:ln>
          <a:effectLst/>
        </p:spPr>
        <p:txBody>
          <a:bodyPr>
            <a:prstTxWarp prst="textNoShape">
              <a:avLst/>
            </a:prstTxWarp>
            <a:spAutoFit/>
          </a:bodyPr>
          <a:lstStyle/>
          <a:p>
            <a:pPr>
              <a:spcBef>
                <a:spcPct val="50000"/>
              </a:spcBef>
            </a:pPr>
            <a:r>
              <a:rPr lang="en-GB" b="1">
                <a:solidFill>
                  <a:schemeClr val="bg1"/>
                </a:solidFill>
              </a:rPr>
              <a:t>Simple, found on long rectangular buildings- Parthenon</a:t>
            </a:r>
            <a:endParaRPr lang="en-US" b="1">
              <a:solidFill>
                <a:schemeClr val="bg1"/>
              </a:solidFill>
            </a:endParaRPr>
          </a:p>
        </p:txBody>
      </p:sp>
      <p:sp>
        <p:nvSpPr>
          <p:cNvPr id="9223" name="Line 7"/>
          <p:cNvSpPr>
            <a:spLocks noChangeShapeType="1"/>
          </p:cNvSpPr>
          <p:nvPr/>
        </p:nvSpPr>
        <p:spPr bwMode="auto">
          <a:xfrm>
            <a:off x="1258888" y="3644900"/>
            <a:ext cx="1152525" cy="720725"/>
          </a:xfrm>
          <a:prstGeom prst="line">
            <a:avLst/>
          </a:prstGeom>
          <a:noFill/>
          <a:ln w="9525">
            <a:solidFill>
              <a:schemeClr val="tx1"/>
            </a:solidFill>
            <a:round/>
            <a:headEnd/>
            <a:tailEnd type="triangle" w="med" len="med"/>
          </a:ln>
          <a:effectLst/>
        </p:spPr>
        <p:txBody>
          <a:bodyPr>
            <a:prstTxWarp prst="textNoShape">
              <a:avLst/>
            </a:prstTxWarp>
          </a:bodyPr>
          <a:lstStyle/>
          <a:p>
            <a:endParaRPr lang="en-GB"/>
          </a:p>
        </p:txBody>
      </p:sp>
      <p:sp>
        <p:nvSpPr>
          <p:cNvPr id="9224" name="Text Box 8"/>
          <p:cNvSpPr txBox="1">
            <a:spLocks noChangeArrowheads="1"/>
          </p:cNvSpPr>
          <p:nvPr/>
        </p:nvSpPr>
        <p:spPr bwMode="auto">
          <a:xfrm>
            <a:off x="2916238" y="6237288"/>
            <a:ext cx="3168650" cy="366712"/>
          </a:xfrm>
          <a:prstGeom prst="rect">
            <a:avLst/>
          </a:prstGeom>
          <a:noFill/>
          <a:ln w="9525">
            <a:noFill/>
            <a:miter lim="800000"/>
            <a:headEnd/>
            <a:tailEnd/>
          </a:ln>
          <a:effectLst/>
        </p:spPr>
        <p:txBody>
          <a:bodyPr>
            <a:prstTxWarp prst="textNoShape">
              <a:avLst/>
            </a:prstTxWarp>
            <a:spAutoFit/>
          </a:bodyPr>
          <a:lstStyle/>
          <a:p>
            <a:pPr>
              <a:spcBef>
                <a:spcPct val="50000"/>
              </a:spcBef>
            </a:pPr>
            <a:endParaRPr lang="en-GB"/>
          </a:p>
        </p:txBody>
      </p:sp>
      <p:sp>
        <p:nvSpPr>
          <p:cNvPr id="9225" name="Line 9"/>
          <p:cNvSpPr>
            <a:spLocks noChangeShapeType="1"/>
          </p:cNvSpPr>
          <p:nvPr/>
        </p:nvSpPr>
        <p:spPr bwMode="auto">
          <a:xfrm flipV="1">
            <a:off x="3995738" y="4868863"/>
            <a:ext cx="360362" cy="1223962"/>
          </a:xfrm>
          <a:prstGeom prst="line">
            <a:avLst/>
          </a:prstGeom>
          <a:noFill/>
          <a:ln w="9525">
            <a:solidFill>
              <a:schemeClr val="tx1"/>
            </a:solidFill>
            <a:round/>
            <a:headEnd/>
            <a:tailEnd type="triangle" w="med" len="med"/>
          </a:ln>
          <a:effectLst/>
        </p:spPr>
        <p:txBody>
          <a:bodyPr>
            <a:prstTxWarp prst="textNoShape">
              <a:avLst/>
            </a:prstTxWarp>
          </a:bodyPr>
          <a:lstStyle/>
          <a:p>
            <a:endParaRPr lang="en-GB"/>
          </a:p>
        </p:txBody>
      </p:sp>
      <p:sp>
        <p:nvSpPr>
          <p:cNvPr id="9226" name="Text Box 10"/>
          <p:cNvSpPr txBox="1">
            <a:spLocks noChangeArrowheads="1"/>
          </p:cNvSpPr>
          <p:nvPr/>
        </p:nvSpPr>
        <p:spPr bwMode="auto">
          <a:xfrm>
            <a:off x="2916238" y="6216650"/>
            <a:ext cx="2951162" cy="641350"/>
          </a:xfrm>
          <a:prstGeom prst="rect">
            <a:avLst/>
          </a:prstGeom>
          <a:noFill/>
          <a:ln w="9525">
            <a:noFill/>
            <a:miter lim="800000"/>
            <a:headEnd/>
            <a:tailEnd/>
          </a:ln>
          <a:effectLst/>
        </p:spPr>
        <p:txBody>
          <a:bodyPr>
            <a:prstTxWarp prst="textNoShape">
              <a:avLst/>
            </a:prstTxWarp>
            <a:spAutoFit/>
          </a:bodyPr>
          <a:lstStyle/>
          <a:p>
            <a:pPr>
              <a:spcBef>
                <a:spcPct val="50000"/>
              </a:spcBef>
            </a:pPr>
            <a:r>
              <a:rPr lang="en-GB" b="1">
                <a:solidFill>
                  <a:schemeClr val="bg1"/>
                </a:solidFill>
              </a:rPr>
              <a:t>Taller, slimmer, more decorative</a:t>
            </a:r>
            <a:endParaRPr lang="en-US" b="1">
              <a:solidFill>
                <a:schemeClr val="bg1"/>
              </a:solidFill>
            </a:endParaRPr>
          </a:p>
        </p:txBody>
      </p:sp>
      <p:sp>
        <p:nvSpPr>
          <p:cNvPr id="9227" name="Text Box 11"/>
          <p:cNvSpPr txBox="1">
            <a:spLocks noChangeArrowheads="1"/>
          </p:cNvSpPr>
          <p:nvPr/>
        </p:nvSpPr>
        <p:spPr bwMode="auto">
          <a:xfrm>
            <a:off x="7596188" y="3284538"/>
            <a:ext cx="1547812" cy="1190625"/>
          </a:xfrm>
          <a:prstGeom prst="rect">
            <a:avLst/>
          </a:prstGeom>
          <a:noFill/>
          <a:ln w="9525">
            <a:noFill/>
            <a:miter lim="800000"/>
            <a:headEnd/>
            <a:tailEnd/>
          </a:ln>
          <a:effectLst/>
        </p:spPr>
        <p:txBody>
          <a:bodyPr>
            <a:prstTxWarp prst="textNoShape">
              <a:avLst/>
            </a:prstTxWarp>
            <a:spAutoFit/>
          </a:bodyPr>
          <a:lstStyle/>
          <a:p>
            <a:pPr>
              <a:spcBef>
                <a:spcPct val="50000"/>
              </a:spcBef>
            </a:pPr>
            <a:r>
              <a:rPr lang="en-GB" b="1">
                <a:solidFill>
                  <a:schemeClr val="bg1"/>
                </a:solidFill>
              </a:rPr>
              <a:t>Most decorative, popular with the Romans</a:t>
            </a:r>
            <a:endParaRPr lang="en-US" b="1">
              <a:solidFill>
                <a:schemeClr val="bg1"/>
              </a:solidFill>
            </a:endParaRPr>
          </a:p>
        </p:txBody>
      </p:sp>
      <p:sp>
        <p:nvSpPr>
          <p:cNvPr id="9228" name="Line 12"/>
          <p:cNvSpPr>
            <a:spLocks noChangeShapeType="1"/>
          </p:cNvSpPr>
          <p:nvPr/>
        </p:nvSpPr>
        <p:spPr bwMode="auto">
          <a:xfrm flipH="1">
            <a:off x="6372225" y="3789363"/>
            <a:ext cx="1152525" cy="576262"/>
          </a:xfrm>
          <a:prstGeom prst="line">
            <a:avLst/>
          </a:prstGeom>
          <a:noFill/>
          <a:ln w="9525">
            <a:solidFill>
              <a:schemeClr val="tx1"/>
            </a:solidFill>
            <a:round/>
            <a:headEnd/>
            <a:tailEnd type="triangle" w="med" len="med"/>
          </a:ln>
          <a:effectLst/>
        </p:spPr>
        <p:txBody>
          <a:bodyPr>
            <a:prstTxWarp prst="textNoShape">
              <a:avLst/>
            </a:prstTxWarp>
          </a:bodyPr>
          <a:lstStyle/>
          <a:p>
            <a:endParaRPr lang="en-GB"/>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GB">
                <a:solidFill>
                  <a:srgbClr val="FFFF00"/>
                </a:solidFill>
              </a:rPr>
              <a:t>Inside the temple</a:t>
            </a:r>
            <a:endParaRPr lang="en-US">
              <a:solidFill>
                <a:srgbClr val="FFFF00"/>
              </a:solidFill>
            </a:endParaRPr>
          </a:p>
        </p:txBody>
      </p:sp>
      <p:sp>
        <p:nvSpPr>
          <p:cNvPr id="13315" name="Rectangle 3"/>
          <p:cNvSpPr>
            <a:spLocks noGrp="1" noChangeArrowheads="1"/>
          </p:cNvSpPr>
          <p:nvPr>
            <p:ph type="body" idx="1"/>
          </p:nvPr>
        </p:nvSpPr>
        <p:spPr/>
        <p:txBody>
          <a:bodyPr/>
          <a:lstStyle/>
          <a:p>
            <a:r>
              <a:rPr lang="en-GB" dirty="0">
                <a:solidFill>
                  <a:srgbClr val="000000"/>
                </a:solidFill>
              </a:rPr>
              <a:t>Large statue of the God or Goddess in a strong room or </a:t>
            </a:r>
            <a:r>
              <a:rPr lang="en-GB" dirty="0" err="1">
                <a:solidFill>
                  <a:srgbClr val="000000"/>
                </a:solidFill>
              </a:rPr>
              <a:t>cella</a:t>
            </a:r>
            <a:endParaRPr lang="en-GB" dirty="0">
              <a:solidFill>
                <a:srgbClr val="000000"/>
              </a:solidFill>
            </a:endParaRPr>
          </a:p>
          <a:p>
            <a:r>
              <a:rPr lang="en-GB" dirty="0">
                <a:solidFill>
                  <a:srgbClr val="000000"/>
                </a:solidFill>
              </a:rPr>
              <a:t>In this room expensive offerings would be placed</a:t>
            </a:r>
          </a:p>
          <a:p>
            <a:r>
              <a:rPr lang="en-GB" dirty="0">
                <a:solidFill>
                  <a:srgbClr val="000000"/>
                </a:solidFill>
              </a:rPr>
              <a:t>Elaborate mosaics and decorations</a:t>
            </a:r>
          </a:p>
          <a:p>
            <a:r>
              <a:rPr lang="en-GB" dirty="0">
                <a:solidFill>
                  <a:srgbClr val="000000"/>
                </a:solidFill>
              </a:rPr>
              <a:t>Different colours and patterns</a:t>
            </a:r>
          </a:p>
          <a:p>
            <a:r>
              <a:rPr lang="en-GB" dirty="0">
                <a:solidFill>
                  <a:srgbClr val="000000"/>
                </a:solidFill>
              </a:rPr>
              <a:t>Shows the wealth of the Ancient Greeks</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4581" name="Picture 5" descr="statue-of-the-goddess-athena-inside-the-parthenon-ancient-athens"/>
          <p:cNvPicPr>
            <a:picLocks noChangeAspect="1" noChangeArrowheads="1"/>
          </p:cNvPicPr>
          <p:nvPr/>
        </p:nvPicPr>
        <p:blipFill>
          <a:blip r:embed="rId2"/>
          <a:srcRect/>
          <a:stretch>
            <a:fillRect/>
          </a:stretch>
        </p:blipFill>
        <p:spPr bwMode="auto">
          <a:xfrm>
            <a:off x="1692275" y="-254000"/>
            <a:ext cx="5340350" cy="7112000"/>
          </a:xfrm>
          <a:prstGeom prst="rect">
            <a:avLst/>
          </a:prstGeom>
          <a:noFill/>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10245" name="Picture 5" descr="BritishMuseumFront"/>
          <p:cNvPicPr>
            <a:picLocks noChangeAspect="1" noChangeArrowheads="1"/>
          </p:cNvPicPr>
          <p:nvPr/>
        </p:nvPicPr>
        <p:blipFill>
          <a:blip r:embed="rId2"/>
          <a:srcRect/>
          <a:stretch>
            <a:fillRect/>
          </a:stretch>
        </p:blipFill>
        <p:spPr bwMode="auto">
          <a:xfrm>
            <a:off x="827088" y="1125538"/>
            <a:ext cx="7419975" cy="5565775"/>
          </a:xfrm>
          <a:prstGeom prst="rect">
            <a:avLst/>
          </a:prstGeom>
          <a:noFill/>
        </p:spPr>
      </p:pic>
      <p:sp>
        <p:nvSpPr>
          <p:cNvPr id="10246" name="Text Box 6"/>
          <p:cNvSpPr txBox="1">
            <a:spLocks noChangeArrowheads="1"/>
          </p:cNvSpPr>
          <p:nvPr/>
        </p:nvSpPr>
        <p:spPr bwMode="auto">
          <a:xfrm>
            <a:off x="1403350" y="188913"/>
            <a:ext cx="6481763" cy="762000"/>
          </a:xfrm>
          <a:prstGeom prst="rect">
            <a:avLst/>
          </a:prstGeom>
          <a:noFill/>
          <a:ln w="9525">
            <a:noFill/>
            <a:miter lim="800000"/>
            <a:headEnd/>
            <a:tailEnd/>
          </a:ln>
          <a:effectLst/>
        </p:spPr>
        <p:txBody>
          <a:bodyPr>
            <a:prstTxWarp prst="textNoShape">
              <a:avLst/>
            </a:prstTxWarp>
            <a:spAutoFit/>
          </a:bodyPr>
          <a:lstStyle/>
          <a:p>
            <a:pPr algn="ctr">
              <a:spcBef>
                <a:spcPct val="50000"/>
              </a:spcBef>
            </a:pPr>
            <a:r>
              <a:rPr lang="en-GB" sz="4400">
                <a:solidFill>
                  <a:srgbClr val="FFFF00"/>
                </a:solidFill>
              </a:rPr>
              <a:t>British Museum (London)</a:t>
            </a:r>
            <a:endParaRPr lang="en-US" sz="4400">
              <a:solidFill>
                <a:srgbClr val="FFFF00"/>
              </a:solidFill>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GB">
                <a:solidFill>
                  <a:srgbClr val="FFFF00"/>
                </a:solidFill>
              </a:rPr>
              <a:t>Blenheim Palace (Oxfordshire)</a:t>
            </a:r>
            <a:endParaRPr lang="en-US">
              <a:solidFill>
                <a:srgbClr val="FFFF00"/>
              </a:solidFill>
            </a:endParaRPr>
          </a:p>
        </p:txBody>
      </p:sp>
      <p:pic>
        <p:nvPicPr>
          <p:cNvPr id="11269" name="Picture 5" descr="00058_1"/>
          <p:cNvPicPr>
            <a:picLocks noChangeAspect="1" noChangeArrowheads="1"/>
          </p:cNvPicPr>
          <p:nvPr/>
        </p:nvPicPr>
        <p:blipFill>
          <a:blip r:embed="rId2"/>
          <a:srcRect/>
          <a:stretch>
            <a:fillRect/>
          </a:stretch>
        </p:blipFill>
        <p:spPr bwMode="auto">
          <a:xfrm>
            <a:off x="1042988" y="1412875"/>
            <a:ext cx="7191375" cy="4803775"/>
          </a:xfrm>
          <a:prstGeom prst="rect">
            <a:avLst/>
          </a:prstGeom>
          <a:noFill/>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GB">
                <a:solidFill>
                  <a:srgbClr val="FFFF00"/>
                </a:solidFill>
              </a:rPr>
              <a:t>Edinburgh University</a:t>
            </a:r>
            <a:endParaRPr lang="en-US">
              <a:solidFill>
                <a:srgbClr val="FFFF00"/>
              </a:solidFill>
            </a:endParaRPr>
          </a:p>
        </p:txBody>
      </p:sp>
      <p:pic>
        <p:nvPicPr>
          <p:cNvPr id="12293" name="Picture 5" descr="Images-of-Scotland---Edinburgh-University-Law-School"/>
          <p:cNvPicPr>
            <a:picLocks noChangeAspect="1" noChangeArrowheads="1"/>
          </p:cNvPicPr>
          <p:nvPr/>
        </p:nvPicPr>
        <p:blipFill>
          <a:blip r:embed="rId2"/>
          <a:srcRect/>
          <a:stretch>
            <a:fillRect/>
          </a:stretch>
        </p:blipFill>
        <p:spPr bwMode="auto">
          <a:xfrm>
            <a:off x="684213" y="1268413"/>
            <a:ext cx="8010525" cy="5330825"/>
          </a:xfrm>
          <a:prstGeom prst="rect">
            <a:avLst/>
          </a:prstGeom>
          <a:noFill/>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GB" dirty="0" smtClean="0">
                <a:solidFill>
                  <a:srgbClr val="FFFF00"/>
                </a:solidFill>
              </a:rPr>
              <a:t>You may wish to</a:t>
            </a:r>
            <a:endParaRPr lang="en-US" dirty="0">
              <a:solidFill>
                <a:srgbClr val="FFFF00"/>
              </a:solidFill>
            </a:endParaRPr>
          </a:p>
        </p:txBody>
      </p:sp>
      <p:sp>
        <p:nvSpPr>
          <p:cNvPr id="18435" name="Rectangle 3"/>
          <p:cNvSpPr>
            <a:spLocks noGrp="1" noChangeArrowheads="1"/>
          </p:cNvSpPr>
          <p:nvPr>
            <p:ph type="body" idx="1"/>
          </p:nvPr>
        </p:nvSpPr>
        <p:spPr/>
        <p:txBody>
          <a:bodyPr/>
          <a:lstStyle/>
          <a:p>
            <a:pPr>
              <a:buNone/>
            </a:pPr>
            <a:r>
              <a:rPr lang="en-GB" dirty="0" smtClean="0">
                <a:solidFill>
                  <a:srgbClr val="000000"/>
                </a:solidFill>
              </a:rPr>
              <a:t>   Design </a:t>
            </a:r>
            <a:r>
              <a:rPr lang="en-GB" dirty="0">
                <a:solidFill>
                  <a:srgbClr val="000000"/>
                </a:solidFill>
              </a:rPr>
              <a:t>your own Greek temple for a particular God or Goddess. Think about which symbols you might use.</a:t>
            </a:r>
            <a:endParaRPr lang="en-US" dirty="0">
              <a:solidFill>
                <a:srgbClr val="000000"/>
              </a:solidFill>
            </a:endParaRPr>
          </a:p>
        </p:txBody>
      </p: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Rectangle 1"/>
          <p:cNvSpPr/>
          <p:nvPr/>
        </p:nvSpPr>
        <p:spPr>
          <a:xfrm>
            <a:off x="228600" y="177799"/>
            <a:ext cx="8458200" cy="3108543"/>
          </a:xfrm>
          <a:prstGeom prst="rect">
            <a:avLst/>
          </a:prstGeom>
        </p:spPr>
        <p:txBody>
          <a:bodyPr wrap="square">
            <a:spAutoFit/>
          </a:bodyPr>
          <a:lstStyle/>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p:txBody>
      </p:sp>
      <p:sp>
        <p:nvSpPr>
          <p:cNvPr id="9" name="Rectangle 8"/>
          <p:cNvSpPr/>
          <p:nvPr/>
        </p:nvSpPr>
        <p:spPr>
          <a:xfrm>
            <a:off x="609600" y="381000"/>
            <a:ext cx="6172200" cy="1200329"/>
          </a:xfrm>
          <a:prstGeom prst="rect">
            <a:avLst/>
          </a:prstGeom>
        </p:spPr>
        <p:txBody>
          <a:bodyPr wrap="square">
            <a:spAutoFit/>
          </a:bodyPr>
          <a:lstStyle/>
          <a:p>
            <a:r>
              <a:rPr lang="en-US" u="sng" dirty="0" smtClean="0">
                <a:latin typeface="Comic Sans MS" panose="030F0702030302020204" pitchFamily="66" charset="0"/>
              </a:rPr>
              <a:t>Friday 6</a:t>
            </a:r>
            <a:r>
              <a:rPr lang="en-US" u="sng" baseline="30000" dirty="0" smtClean="0">
                <a:latin typeface="Comic Sans MS" panose="030F0702030302020204" pitchFamily="66" charset="0"/>
              </a:rPr>
              <a:t>th</a:t>
            </a:r>
            <a:r>
              <a:rPr lang="en-US" u="sng" dirty="0" smtClean="0">
                <a:latin typeface="Comic Sans MS" panose="030F0702030302020204" pitchFamily="66" charset="0"/>
              </a:rPr>
              <a:t> November 2020</a:t>
            </a:r>
          </a:p>
          <a:p>
            <a:r>
              <a:rPr lang="en-US" u="sng" dirty="0" smtClean="0">
                <a:latin typeface="Comic Sans MS" panose="030F0702030302020204" pitchFamily="66" charset="0"/>
              </a:rPr>
              <a:t>LO to write and punctuate direct speech. </a:t>
            </a:r>
          </a:p>
          <a:p>
            <a:endParaRPr lang="en-US" u="sng" dirty="0">
              <a:latin typeface="Comic Sans MS" panose="030F0702030302020204" pitchFamily="66" charset="0"/>
            </a:endParaRPr>
          </a:p>
          <a:p>
            <a:endParaRPr lang="en-US" u="sng" dirty="0">
              <a:latin typeface="Comic Sans MS" panose="030F0702030302020204" pitchFamily="66" charset="0"/>
            </a:endParaRPr>
          </a:p>
        </p:txBody>
      </p:sp>
      <p:sp>
        <p:nvSpPr>
          <p:cNvPr id="11" name="Rectangle 10"/>
          <p:cNvSpPr/>
          <p:nvPr/>
        </p:nvSpPr>
        <p:spPr>
          <a:xfrm>
            <a:off x="624781" y="1718366"/>
            <a:ext cx="8117928" cy="3538405"/>
          </a:xfrm>
          <a:prstGeom prst="rect">
            <a:avLst/>
          </a:prstGeom>
        </p:spPr>
        <p:txBody>
          <a:bodyPr wrap="none">
            <a:spAutoFit/>
          </a:bodyPr>
          <a:lstStyle/>
          <a:p>
            <a:pPr>
              <a:lnSpc>
                <a:spcPct val="115000"/>
              </a:lnSpc>
              <a:spcAft>
                <a:spcPts val="1000"/>
              </a:spcAft>
            </a:pPr>
            <a:r>
              <a:rPr lang="en-GB" b="1" i="1" u="sng" dirty="0" smtClean="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rPr>
              <a:t>Word of the day- irresistible.</a:t>
            </a:r>
          </a:p>
          <a:p>
            <a:pPr>
              <a:lnSpc>
                <a:spcPct val="115000"/>
              </a:lnSpc>
              <a:spcAft>
                <a:spcPts val="1000"/>
              </a:spcAft>
            </a:pPr>
            <a:endParaRPr lang="en-US" i="1" u="sng" dirty="0" smtClean="0">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endParaRPr lang="en-US" b="1" i="1" u="sng" dirty="0" smtClean="0">
              <a:solidFill>
                <a:schemeClr val="accent2">
                  <a:lumMod val="75000"/>
                </a:schemeClr>
              </a:solidFill>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endParaRPr lang="en-US" b="1" i="1" u="sng" dirty="0" smtClean="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a:p>
            <a:pPr>
              <a:lnSpc>
                <a:spcPct val="115000"/>
              </a:lnSpc>
              <a:spcAft>
                <a:spcPts val="1000"/>
              </a:spcAft>
            </a:pPr>
            <a:r>
              <a:rPr lang="en-US" b="1" i="1" u="sng" dirty="0" smtClean="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rPr>
              <a:t>Look at the resource for Friday. Can you add inverted commas </a:t>
            </a:r>
          </a:p>
          <a:p>
            <a:pPr>
              <a:lnSpc>
                <a:spcPct val="115000"/>
              </a:lnSpc>
              <a:spcAft>
                <a:spcPts val="1000"/>
              </a:spcAft>
            </a:pPr>
            <a:r>
              <a:rPr lang="en-US" b="1" i="1" u="sng" dirty="0" smtClean="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rPr>
              <a:t>To the direct speech? </a:t>
            </a:r>
          </a:p>
          <a:p>
            <a:pPr>
              <a:lnSpc>
                <a:spcPct val="115000"/>
              </a:lnSpc>
              <a:spcAft>
                <a:spcPts val="1000"/>
              </a:spcAft>
            </a:pPr>
            <a:r>
              <a:rPr lang="en-US" b="1" i="1" u="sng" dirty="0" smtClean="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rPr>
              <a:t>Maybe you could write your own conversation between Baba </a:t>
            </a:r>
            <a:r>
              <a:rPr lang="en-US" b="1" i="1" u="sng" dirty="0" err="1" smtClean="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rPr>
              <a:t>Yaga</a:t>
            </a:r>
            <a:r>
              <a:rPr lang="en-US" b="1" i="1" u="sng" dirty="0" smtClean="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rPr>
              <a:t> and </a:t>
            </a:r>
          </a:p>
          <a:p>
            <a:pPr>
              <a:lnSpc>
                <a:spcPct val="115000"/>
              </a:lnSpc>
              <a:spcAft>
                <a:spcPts val="1000"/>
              </a:spcAft>
            </a:pPr>
            <a:r>
              <a:rPr lang="en-US" b="1" i="1" u="sng" dirty="0" smtClean="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rPr>
              <a:t>Her doll. </a:t>
            </a:r>
            <a:endParaRPr lang="en-GB" b="1" i="1" u="sng" dirty="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endParaRPr>
          </a:p>
        </p:txBody>
      </p:sp>
      <p:sp>
        <p:nvSpPr>
          <p:cNvPr id="3" name="AutoShape 2" descr="Story Map for Clara and the Armadillo | Teaching Resourc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1255934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a="http://schemas.openxmlformats.org/drawingml/2006/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630</TotalTime>
  <Words>1321</Words>
  <Application>Microsoft Macintosh PowerPoint</Application>
  <PresentationFormat>On-screen Show (4:3)</PresentationFormat>
  <Paragraphs>187</Paragraphs>
  <Slides>59</Slides>
  <Notes>0</Notes>
  <HiddenSlides>0</HiddenSlides>
  <MMClips>0</MMClips>
  <ScaleCrop>false</ScaleCrop>
  <HeadingPairs>
    <vt:vector size="4" baseType="variant">
      <vt:variant>
        <vt:lpstr>Design Template</vt:lpstr>
      </vt:variant>
      <vt:variant>
        <vt:i4>1</vt:i4>
      </vt:variant>
      <vt:variant>
        <vt:lpstr>Slide Titles</vt:lpstr>
      </vt:variant>
      <vt:variant>
        <vt:i4>59</vt:i4>
      </vt:variant>
    </vt:vector>
  </HeadingPairs>
  <TitlesOfParts>
    <vt:vector size="60" baseType="lpstr">
      <vt:lpstr>Office Theme</vt:lpstr>
      <vt:lpstr>Week 1</vt:lpstr>
      <vt:lpstr>Slide 2</vt:lpstr>
      <vt:lpstr>Slide 3</vt:lpstr>
      <vt:lpstr>Monday 2nd November 2020 LO – to know the story of Zacchaeus.</vt:lpstr>
      <vt:lpstr>Starter:  </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Europe is one of the world’s seven continents.   The others are Africa North and South America, Antarctica, Asia and Australia.</vt:lpstr>
      <vt:lpstr>Where is Europe?</vt:lpstr>
      <vt:lpstr>Slide 33</vt:lpstr>
      <vt:lpstr>Countries in Europe</vt:lpstr>
      <vt:lpstr>France</vt:lpstr>
      <vt:lpstr>Germany</vt:lpstr>
      <vt:lpstr>And all the rest…</vt:lpstr>
      <vt:lpstr>What do I know about Europe?</vt:lpstr>
      <vt:lpstr>Slide 39</vt:lpstr>
      <vt:lpstr>Slide 40</vt:lpstr>
      <vt:lpstr>Slide 41</vt:lpstr>
      <vt:lpstr>Slide 42</vt:lpstr>
      <vt:lpstr>Slide 43</vt:lpstr>
      <vt:lpstr>Slide 44</vt:lpstr>
      <vt:lpstr>Slide 45</vt:lpstr>
      <vt:lpstr>Why did the Ancient Greeks go to the temples?</vt:lpstr>
      <vt:lpstr>Temple of Hephaestus</vt:lpstr>
      <vt:lpstr>Temple of Hera</vt:lpstr>
      <vt:lpstr>Temple of Poseidon in Western Greece</vt:lpstr>
      <vt:lpstr>Features of the Temples</vt:lpstr>
      <vt:lpstr>Features of the temples</vt:lpstr>
      <vt:lpstr>Features of the Temples</vt:lpstr>
      <vt:lpstr>Inside the temple</vt:lpstr>
      <vt:lpstr>Slide 54</vt:lpstr>
      <vt:lpstr>Slide 55</vt:lpstr>
      <vt:lpstr>Blenheim Palace (Oxfordshire)</vt:lpstr>
      <vt:lpstr>Edinburgh University</vt:lpstr>
      <vt:lpstr>You may wish to</vt:lpstr>
      <vt:lpstr>Slide 59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2</dc:title>
  <dc:creator>delaney</dc:creator>
  <cp:lastModifiedBy>alicia clarke-shiels</cp:lastModifiedBy>
  <cp:revision>104</cp:revision>
  <cp:lastPrinted>2020-10-08T15:46:07Z</cp:lastPrinted>
  <dcterms:created xsi:type="dcterms:W3CDTF">2020-11-01T19:05:52Z</dcterms:created>
  <dcterms:modified xsi:type="dcterms:W3CDTF">2020-11-01T19:27:21Z</dcterms:modified>
</cp:coreProperties>
</file>