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8" r:id="rId3"/>
    <p:sldId id="256" r:id="rId4"/>
    <p:sldId id="273" r:id="rId5"/>
    <p:sldId id="258" r:id="rId6"/>
    <p:sldId id="267" r:id="rId7"/>
    <p:sldId id="260" r:id="rId8"/>
    <p:sldId id="300" r:id="rId9"/>
    <p:sldId id="276" r:id="rId10"/>
    <p:sldId id="277" r:id="rId11"/>
    <p:sldId id="261" r:id="rId12"/>
    <p:sldId id="271" r:id="rId13"/>
    <p:sldId id="263" r:id="rId14"/>
    <p:sldId id="266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13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788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882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303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310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87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326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324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574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121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11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6604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9C8CF-5967-F549-A8E6-B954CC125F28}" type="datetimeFigureOut">
              <a:rPr lang="en-US" smtClean="0"/>
              <a:t>12/15/2020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F8060-434C-3C41-86CB-E7ECB5C414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4187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9C8CF-5967-F549-A8E6-B954CC125F28}" type="datetimeFigureOut">
              <a:rPr lang="en-US" smtClean="0"/>
              <a:t>12/15/2020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F8060-434C-3C41-86CB-E7ECB5C414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084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9C8CF-5967-F549-A8E6-B954CC125F28}" type="datetimeFigureOut">
              <a:rPr lang="en-US" smtClean="0"/>
              <a:t>12/15/2020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F8060-434C-3C41-86CB-E7ECB5C414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520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9C8CF-5967-F549-A8E6-B954CC125F28}" type="datetimeFigureOut">
              <a:rPr lang="en-US" smtClean="0"/>
              <a:t>12/15/2020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F8060-434C-3C41-86CB-E7ECB5C414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45285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9C8CF-5967-F549-A8E6-B954CC125F28}" type="datetimeFigureOut">
              <a:rPr lang="en-US" smtClean="0"/>
              <a:t>12/15/2020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F8060-434C-3C41-86CB-E7ECB5C414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42249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9C8CF-5967-F549-A8E6-B954CC125F28}" type="datetimeFigureOut">
              <a:rPr lang="en-US" smtClean="0"/>
              <a:t>12/15/2020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F8060-434C-3C41-86CB-E7ECB5C414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1765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9C8CF-5967-F549-A8E6-B954CC125F28}" type="datetimeFigureOut">
              <a:rPr lang="en-US" smtClean="0"/>
              <a:t>12/15/2020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F8060-434C-3C41-86CB-E7ECB5C414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5768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9C8CF-5967-F549-A8E6-B954CC125F28}" type="datetimeFigureOut">
              <a:rPr lang="en-US" smtClean="0"/>
              <a:t>12/15/2020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F8060-434C-3C41-86CB-E7ECB5C414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4379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9C8CF-5967-F549-A8E6-B954CC125F28}" type="datetimeFigureOut">
              <a:rPr lang="en-US" smtClean="0"/>
              <a:t>12/15/2020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F8060-434C-3C41-86CB-E7ECB5C414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9626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9C8CF-5967-F549-A8E6-B954CC125F28}" type="datetimeFigureOut">
              <a:rPr lang="en-US" smtClean="0"/>
              <a:t>12/15/2020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F8060-434C-3C41-86CB-E7ECB5C414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4198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9C8CF-5967-F549-A8E6-B954CC125F28}" type="datetimeFigureOut">
              <a:rPr lang="en-US" smtClean="0"/>
              <a:t>12/15/2020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F8060-434C-3C41-86CB-E7ECB5C414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815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A0107-9595-4622-BB79-2E4901C08915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00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F9C8CF-5967-F549-A8E6-B954CC125F28}" type="datetimeFigureOut">
              <a:rPr lang="en-US" smtClean="0"/>
              <a:t>12/15/2020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F8060-434C-3C41-86CB-E7ECB5C414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413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nq3ZW6OyTI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1.png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Lesson 1: Families of Instruments, a closer look.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49A6D57-A315-4A95-B12D-452FE10C43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6529" y="808383"/>
            <a:ext cx="6457911" cy="4969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699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783080" cy="6858000"/>
          </a:xfrm>
          <a:prstGeom prst="rect">
            <a:avLst/>
          </a:prstGeom>
          <a:solidFill>
            <a:srgbClr val="7030A0"/>
          </a:solidFill>
          <a:ln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0" y="135791"/>
            <a:ext cx="17830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solidFill>
                  <a:schemeClr val="bg1"/>
                </a:solidFill>
                <a:latin typeface="Comic Sans MS" panose="030F0702030302020204" pitchFamily="66" charset="0"/>
              </a:rPr>
              <a:t>Year 3</a:t>
            </a:r>
          </a:p>
          <a:p>
            <a:r>
              <a:rPr lang="en-GB" sz="2400" i="1" dirty="0">
                <a:solidFill>
                  <a:schemeClr val="bg1"/>
                </a:solidFill>
                <a:latin typeface="Comic Sans MS" panose="030F0702030302020204" pitchFamily="66" charset="0"/>
              </a:rPr>
              <a:t>Spring 1</a:t>
            </a:r>
          </a:p>
          <a:p>
            <a:r>
              <a:rPr lang="en-GB" sz="2400" i="1" dirty="0">
                <a:solidFill>
                  <a:schemeClr val="bg1"/>
                </a:solidFill>
                <a:latin typeface="Comic Sans MS" panose="030F0702030302020204" pitchFamily="66" charset="0"/>
              </a:rPr>
              <a:t>Lesson 1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00" y="5980810"/>
            <a:ext cx="1486253" cy="69345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B8164D2-E43E-483E-A0EC-D4A2AE43FB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2393" y="1336120"/>
            <a:ext cx="4572396" cy="3429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365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Let’s Listen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707BFCA-F191-45BE-8B1D-10FDC36395B6}"/>
              </a:ext>
            </a:extLst>
          </p:cNvPr>
          <p:cNvSpPr/>
          <p:nvPr/>
        </p:nvSpPr>
        <p:spPr>
          <a:xfrm>
            <a:off x="735494" y="677108"/>
            <a:ext cx="793142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  <a:r>
              <a:rPr lang="en-GB" dirty="0">
                <a:hlinkClick r:id="rId3"/>
              </a:rPr>
              <a:t>https://www.youtube.com/watch?v=nnq3ZW6OyTI</a:t>
            </a:r>
            <a:endParaRPr lang="en-GB" dirty="0"/>
          </a:p>
          <a:p>
            <a:endParaRPr lang="en-GB" dirty="0"/>
          </a:p>
          <a:p>
            <a:r>
              <a:rPr lang="en-GB" dirty="0">
                <a:latin typeface="Comic Sans MS" panose="030F0702030302020204" pitchFamily="66" charset="0"/>
              </a:rPr>
              <a:t>What do you think of the bass guitar? </a:t>
            </a:r>
          </a:p>
          <a:p>
            <a:r>
              <a:rPr lang="en-GB" dirty="0">
                <a:latin typeface="Comic Sans MS" panose="030F0702030302020204" pitchFamily="66" charset="0"/>
              </a:rPr>
              <a:t>Do you like the sound it makes?</a:t>
            </a:r>
          </a:p>
          <a:p>
            <a:r>
              <a:rPr lang="en-GB" dirty="0">
                <a:latin typeface="Comic Sans MS" panose="030F0702030302020204" pitchFamily="66" charset="0"/>
              </a:rPr>
              <a:t> Does it sound  okay when played on its own? </a:t>
            </a:r>
          </a:p>
          <a:p>
            <a:r>
              <a:rPr lang="en-GB" dirty="0">
                <a:latin typeface="Comic Sans MS" panose="030F0702030302020204" pitchFamily="66" charset="0"/>
              </a:rPr>
              <a:t>What sort of sound does it make?</a:t>
            </a:r>
          </a:p>
          <a:p>
            <a:r>
              <a:rPr lang="en-GB" dirty="0">
                <a:latin typeface="Comic Sans MS" panose="030F0702030302020204" pitchFamily="66" charset="0"/>
              </a:rPr>
              <a:t> Does it ok easy to play? </a:t>
            </a:r>
          </a:p>
          <a:p>
            <a:r>
              <a:rPr lang="en-GB" dirty="0">
                <a:latin typeface="Comic Sans MS" panose="030F0702030302020204" pitchFamily="66" charset="0"/>
              </a:rPr>
              <a:t>How does it differ to the sound of a guitar?</a:t>
            </a:r>
          </a:p>
        </p:txBody>
      </p:sp>
    </p:spTree>
    <p:extLst>
      <p:ext uri="{BB962C8B-B14F-4D97-AF65-F5344CB8AC3E}">
        <p14:creationId xmlns:p14="http://schemas.microsoft.com/office/powerpoint/2010/main" val="4243941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Prior Learning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4727867-C4F2-4149-94BD-C4753AE88D62}"/>
              </a:ext>
            </a:extLst>
          </p:cNvPr>
          <p:cNvSpPr txBox="1"/>
          <p:nvPr/>
        </p:nvSpPr>
        <p:spPr>
          <a:xfrm>
            <a:off x="185529" y="1232452"/>
            <a:ext cx="842838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In Year 2, you learnt about a </a:t>
            </a:r>
            <a:r>
              <a:rPr lang="en-GB" sz="2400" b="1" dirty="0">
                <a:latin typeface="Comic Sans MS" panose="030F0702030302020204" pitchFamily="66" charset="0"/>
              </a:rPr>
              <a:t>the families in the orchestra. Can you name an instrument in the brass family? </a:t>
            </a:r>
          </a:p>
          <a:p>
            <a:r>
              <a:rPr lang="en-GB" sz="2400" b="1" dirty="0">
                <a:latin typeface="Comic Sans MS" panose="030F0702030302020204" pitchFamily="66" charset="0"/>
              </a:rPr>
              <a:t>How about an instrument in the woodwind family?</a:t>
            </a:r>
          </a:p>
          <a:p>
            <a:r>
              <a:rPr lang="en-GB" sz="2400" b="1" dirty="0">
                <a:latin typeface="Comic Sans MS" panose="030F0702030302020204" pitchFamily="66" charset="0"/>
              </a:rPr>
              <a:t>Percussion or string family?</a:t>
            </a:r>
          </a:p>
          <a:p>
            <a:r>
              <a:rPr lang="en-GB" sz="2400" b="1" dirty="0">
                <a:latin typeface="Comic Sans MS" panose="030F0702030302020204" pitchFamily="66" charset="0"/>
              </a:rPr>
              <a:t>today we will be taking a closer look at the string family and in particular the guitar and bass guitar and how they have been used to identify the genre of rock music. </a:t>
            </a:r>
          </a:p>
        </p:txBody>
      </p:sp>
    </p:spTree>
    <p:extLst>
      <p:ext uri="{BB962C8B-B14F-4D97-AF65-F5344CB8AC3E}">
        <p14:creationId xmlns:p14="http://schemas.microsoft.com/office/powerpoint/2010/main" val="678788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3460686"/>
              </p:ext>
            </p:extLst>
          </p:nvPr>
        </p:nvGraphicFramePr>
        <p:xfrm>
          <a:off x="4763" y="0"/>
          <a:ext cx="9139237" cy="6973510"/>
        </p:xfrm>
        <a:graphic>
          <a:graphicData uri="http://schemas.openxmlformats.org/drawingml/2006/table">
            <a:tbl>
              <a:tblPr/>
              <a:tblGrid>
                <a:gridCol w="91392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505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0" kern="1200" baseline="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L.O: to listen to and understand the bass guitar.</a:t>
                      </a:r>
                      <a:endParaRPr lang="en-GB" sz="1800" b="1" i="0" kern="120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9902">
                <a:tc>
                  <a:txBody>
                    <a:bodyPr/>
                    <a:lstStyle/>
                    <a:p>
                      <a:pPr marL="174625" indent="-174625">
                        <a:buFont typeface="Arial" pitchFamily="34" charset="0"/>
                        <a:buNone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Success Criteria:</a:t>
                      </a:r>
                    </a:p>
                    <a:p>
                      <a:pPr marL="174625" indent="-174625">
                        <a:buFont typeface="Arial" pitchFamily="34" charset="0"/>
                        <a:buNone/>
                      </a:pPr>
                      <a:r>
                        <a:rPr kumimoji="0" lang="en-GB" sz="11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itchFamily="18" charset="0"/>
                        </a:rPr>
                        <a:t>I </a:t>
                      </a:r>
                      <a:r>
                        <a:rPr kumimoji="0" lang="en-GB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itchFamily="18" charset="0"/>
                        </a:rPr>
                        <a:t>can recall instruments in the string family. </a:t>
                      </a:r>
                    </a:p>
                    <a:p>
                      <a:pPr marL="174625" indent="-174625">
                        <a:buFont typeface="Arial" pitchFamily="34" charset="0"/>
                        <a:buNone/>
                      </a:pPr>
                      <a:r>
                        <a:rPr kumimoji="0" lang="en-GB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itchFamily="18" charset="0"/>
                        </a:rPr>
                        <a:t>I can hear the bass line in a song.</a:t>
                      </a:r>
                    </a:p>
                    <a:p>
                      <a:pPr marL="174625" indent="-174625">
                        <a:buFont typeface="Arial" pitchFamily="34" charset="0"/>
                        <a:buNone/>
                      </a:pPr>
                      <a:r>
                        <a:rPr kumimoji="0" lang="en-GB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itchFamily="18" charset="0"/>
                        </a:rPr>
                        <a:t>I know that bass and guitars are popular within Rock music.</a:t>
                      </a:r>
                    </a:p>
                    <a:p>
                      <a:pPr marL="174625" indent="-174625">
                        <a:buFont typeface="Arial" pitchFamily="34" charset="0"/>
                        <a:buNone/>
                      </a:pPr>
                      <a:r>
                        <a:rPr kumimoji="0" lang="en-GB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itchFamily="18" charset="0"/>
                        </a:rPr>
                        <a:t>I can sing or play a bass line riff</a:t>
                      </a:r>
                    </a:p>
                    <a:p>
                      <a:pPr marL="174625" indent="-174625">
                        <a:buFont typeface="Arial" pitchFamily="34" charset="0"/>
                        <a:buNone/>
                      </a:pPr>
                      <a:endParaRPr kumimoji="0" lang="en-GB" sz="11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656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GB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cs typeface="Times New Roman" pitchFamily="18" charset="0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en-GB" sz="2800" dirty="0">
                        <a:latin typeface="Comic Sans MS" panose="030F0702030302020204" pitchFamily="66" charset="0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>
                          <a:latin typeface="Comic Sans MS" panose="030F0702030302020204" pitchFamily="66" charset="0"/>
                        </a:rPr>
                        <a:t>Bass guitar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>
                          <a:latin typeface="Comic Sans MS" panose="030F0702030302020204" pitchFamily="66" charset="0"/>
                        </a:rPr>
                        <a:t>Lead guitar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>
                          <a:latin typeface="Comic Sans MS" panose="030F0702030302020204" pitchFamily="66" charset="0"/>
                        </a:rPr>
                        <a:t>Electric guitar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>
                          <a:latin typeface="Comic Sans MS" panose="030F0702030302020204" pitchFamily="66" charset="0"/>
                        </a:rPr>
                        <a:t>Ostinato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>
                          <a:latin typeface="Comic Sans MS" panose="030F0702030302020204" pitchFamily="66" charset="0"/>
                        </a:rPr>
                        <a:t>Riff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>
                          <a:latin typeface="Comic Sans MS" panose="030F0702030302020204" pitchFamily="66" charset="0"/>
                        </a:rPr>
                        <a:t>Chords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>
                          <a:latin typeface="Comic Sans MS" panose="030F0702030302020204" pitchFamily="66" charset="0"/>
                        </a:rPr>
                        <a:t>Bass note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GB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imes New Roman" pitchFamily="18" charset="0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4311" y="343384"/>
            <a:ext cx="1172214" cy="5469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E945710-0D2B-4996-A69F-5498A06E6230}"/>
              </a:ext>
            </a:extLst>
          </p:cNvPr>
          <p:cNvSpPr txBox="1"/>
          <p:nvPr/>
        </p:nvSpPr>
        <p:spPr>
          <a:xfrm>
            <a:off x="-13252" y="2001078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Key Vocabulary</a:t>
            </a:r>
          </a:p>
        </p:txBody>
      </p:sp>
    </p:spTree>
    <p:extLst>
      <p:ext uri="{BB962C8B-B14F-4D97-AF65-F5344CB8AC3E}">
        <p14:creationId xmlns:p14="http://schemas.microsoft.com/office/powerpoint/2010/main" val="30753963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6B64577-1A90-486D-BFB9-E8D2BE98BD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104" y="742196"/>
            <a:ext cx="7871791" cy="5903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2297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333" y1="32795" x2="3333" y2="32795"/>
                        <a14:foregroundMark x1="8556" y1="37803" x2="8556" y2="37803"/>
                        <a14:foregroundMark x1="16333" y1="42488" x2="16333" y2="42488"/>
                        <a14:foregroundMark x1="28056" y1="51696" x2="28056" y2="51696"/>
                        <a14:foregroundMark x1="30222" y1="70598" x2="30222" y2="70598"/>
                        <a14:foregroundMark x1="41833" y1="49596" x2="41833" y2="49596"/>
                        <a14:foregroundMark x1="50056" y1="43296" x2="50056" y2="43296"/>
                        <a14:foregroundMark x1="61167" y1="37318" x2="61167" y2="37318"/>
                        <a14:foregroundMark x1="70889" y1="38611" x2="70889" y2="38611"/>
                        <a14:foregroundMark x1="79444" y1="42811" x2="79444" y2="42811"/>
                        <a14:foregroundMark x1="85333" y1="39903" x2="85333" y2="3990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67479" y="4881578"/>
            <a:ext cx="4265744" cy="146694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4D93B8D-3F6A-4CC3-9200-EF232986C3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307" y="509480"/>
            <a:ext cx="7785386" cy="5839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34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FF5ECB2-A14C-4C04-87F2-F28E2BEB0D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189" y="636104"/>
            <a:ext cx="8145671" cy="6109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2312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8415D18-8F20-451B-B969-006831CAD0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3783"/>
          <a:stretch/>
        </p:blipFill>
        <p:spPr>
          <a:xfrm>
            <a:off x="538190" y="742197"/>
            <a:ext cx="8067620" cy="461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9308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>
                <a:ln w="19050" cmpd="sng">
                  <a:solidFill>
                    <a:srgbClr val="FFFFFF"/>
                  </a:solidFill>
                </a:ln>
                <a:solidFill>
                  <a:srgbClr val="FF0000"/>
                </a:solidFill>
              </a:rPr>
              <a:t>Bass Guitar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702759"/>
            <a:ext cx="4113181" cy="2349402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endParaRPr lang="en-US" sz="2400" dirty="0">
              <a:solidFill>
                <a:srgbClr val="F2F2F2"/>
              </a:solidFill>
            </a:endParaRPr>
          </a:p>
          <a:p>
            <a:pPr marL="0" indent="0" algn="r">
              <a:buNone/>
            </a:pPr>
            <a:r>
              <a:rPr lang="en-US" sz="2400" dirty="0">
                <a:solidFill>
                  <a:srgbClr val="F2F2F2"/>
                </a:solidFill>
              </a:rPr>
              <a:t>Another One Bites The Dust</a:t>
            </a:r>
            <a:endParaRPr lang="en-US" sz="24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pPr marL="0" indent="0" algn="r">
              <a:buNone/>
            </a:pPr>
            <a:endParaRPr lang="en-US" sz="24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500" b="90000" l="505" r="98687">
                        <a14:backgroundMark x1="86162" y1="39250" x2="86162" y2="39250"/>
                        <a14:backgroundMark x1="88586" y1="40250" x2="88586" y2="40250"/>
                        <a14:backgroundMark x1="91313" y1="42250" x2="91313" y2="4225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59113" y="4594020"/>
            <a:ext cx="5161550" cy="208547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076637" y="1702759"/>
            <a:ext cx="30792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4BACC6">
                  <a:lumMod val="60000"/>
                  <a:lumOff val="40000"/>
                </a:srgbClr>
              </a:solidFill>
              <a:effectLst/>
              <a:uLnTx/>
              <a:uFillTx/>
              <a:latin typeface="Rockwell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BACC6">
                    <a:lumMod val="60000"/>
                    <a:lumOff val="40000"/>
                  </a:srgbClr>
                </a:solidFill>
                <a:effectLst/>
                <a:uLnTx/>
                <a:uFillTx/>
                <a:latin typeface="Rockwell"/>
                <a:ea typeface="+mn-ea"/>
                <a:cs typeface="+mn-cs"/>
              </a:rPr>
              <a:t>Queen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9BBB59">
                  <a:lumMod val="60000"/>
                  <a:lumOff val="40000"/>
                </a:srgbClr>
              </a:solidFill>
              <a:effectLst/>
              <a:uLnTx/>
              <a:uFillTx/>
              <a:latin typeface="Rockwell"/>
              <a:ea typeface="+mn-ea"/>
              <a:cs typeface="+mn-cs"/>
            </a:endParaRPr>
          </a:p>
        </p:txBody>
      </p:sp>
      <p:pic>
        <p:nvPicPr>
          <p:cNvPr id="7" name="Queen - Another One Bites the Dust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14175" y="2225319"/>
            <a:ext cx="417095" cy="41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23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303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Talk Task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97AAE73-039C-488B-A98D-09F74F0C9D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835" y="675860"/>
            <a:ext cx="8388625" cy="6291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8625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Task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B802E07-AC22-4892-8ED7-1E552CFC9C1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8302"/>
          <a:stretch/>
        </p:blipFill>
        <p:spPr>
          <a:xfrm>
            <a:off x="172278" y="3205067"/>
            <a:ext cx="6824869" cy="162249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C0A86FF-E4CF-47EA-B5E2-1DF90FE9CE0F}"/>
              </a:ext>
            </a:extLst>
          </p:cNvPr>
          <p:cNvSpPr txBox="1"/>
          <p:nvPr/>
        </p:nvSpPr>
        <p:spPr>
          <a:xfrm>
            <a:off x="6997148" y="1126434"/>
            <a:ext cx="192156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Chose a riff, </a:t>
            </a:r>
          </a:p>
          <a:p>
            <a:r>
              <a:rPr lang="en-GB" dirty="0">
                <a:latin typeface="Comic Sans MS" panose="030F0702030302020204" pitchFamily="66" charset="0"/>
              </a:rPr>
              <a:t>See if you can hum it or if you can, tap the rhythm on your lap. </a:t>
            </a:r>
          </a:p>
          <a:p>
            <a:r>
              <a:rPr lang="en-GB" dirty="0">
                <a:latin typeface="Comic Sans MS" panose="030F0702030302020204" pitchFamily="66" charset="0"/>
              </a:rPr>
              <a:t>You could improvise, try different things to tap the bass rhythm on.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Keep it steady, </a:t>
            </a:r>
          </a:p>
          <a:p>
            <a:r>
              <a:rPr lang="en-GB" dirty="0">
                <a:latin typeface="Comic Sans MS" panose="030F0702030302020204" pitchFamily="66" charset="0"/>
              </a:rPr>
              <a:t>You must stay with the beat!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96677CF-6248-4C12-AFB6-11A428BCC2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8494"/>
          <a:stretch/>
        </p:blipFill>
        <p:spPr>
          <a:xfrm>
            <a:off x="172279" y="837621"/>
            <a:ext cx="6824869" cy="2124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4145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And finally…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40528FD-CA4F-41FF-ABC5-1157D43B78F7}"/>
              </a:ext>
            </a:extLst>
          </p:cNvPr>
          <p:cNvSpPr txBox="1"/>
          <p:nvPr/>
        </p:nvSpPr>
        <p:spPr>
          <a:xfrm>
            <a:off x="106017" y="874643"/>
            <a:ext cx="881269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Practise humming your bass riff your voice while your partner keeps the steady beat.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Perform to a member of your family. Can we spot the riff you are playing?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Make a note of any bass riffs you prefer and why. You could talk about how the drums combine to support the bass player.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         Step for depth- write your bass riff in your journals, using dots                              		for rhythm and dash for rests.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" name="Cloud 2">
            <a:extLst>
              <a:ext uri="{FF2B5EF4-FFF2-40B4-BE49-F238E27FC236}">
                <a16:creationId xmlns:a16="http://schemas.microsoft.com/office/drawing/2014/main" id="{6E79629C-0485-4B46-888C-5D47B98AD109}"/>
              </a:ext>
            </a:extLst>
          </p:cNvPr>
          <p:cNvSpPr/>
          <p:nvPr/>
        </p:nvSpPr>
        <p:spPr>
          <a:xfrm>
            <a:off x="0" y="3644349"/>
            <a:ext cx="8719931" cy="1802296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032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ＭＳ 明朝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ＭＳ 明朝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394</TotalTime>
  <Words>355</Words>
  <Application>Microsoft Office PowerPoint</Application>
  <PresentationFormat>On-screen Show (4:3)</PresentationFormat>
  <Paragraphs>60</Paragraphs>
  <Slides>13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Rockwell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Bass Guitar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Neville</dc:creator>
  <cp:lastModifiedBy>Martin Breslin</cp:lastModifiedBy>
  <cp:revision>61</cp:revision>
  <dcterms:created xsi:type="dcterms:W3CDTF">2019-05-01T12:59:06Z</dcterms:created>
  <dcterms:modified xsi:type="dcterms:W3CDTF">2020-12-15T12:21:46Z</dcterms:modified>
</cp:coreProperties>
</file>