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6" r:id="rId4"/>
    <p:sldId id="278" r:id="rId5"/>
    <p:sldId id="261" r:id="rId6"/>
    <p:sldId id="277" r:id="rId7"/>
    <p:sldId id="285" r:id="rId8"/>
    <p:sldId id="286" r:id="rId9"/>
    <p:sldId id="287" r:id="rId10"/>
    <p:sldId id="264" r:id="rId11"/>
    <p:sldId id="265" r:id="rId12"/>
    <p:sldId id="266" r:id="rId13"/>
    <p:sldId id="279" r:id="rId14"/>
    <p:sldId id="288" r:id="rId15"/>
    <p:sldId id="289" r:id="rId16"/>
    <p:sldId id="267" r:id="rId17"/>
    <p:sldId id="280" r:id="rId18"/>
    <p:sldId id="281" r:id="rId19"/>
    <p:sldId id="282" r:id="rId20"/>
    <p:sldId id="283" r:id="rId21"/>
    <p:sldId id="284" r:id="rId22"/>
    <p:sldId id="274" r:id="rId23"/>
    <p:sldId id="275"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borah Delaney" initials="DD" lastIdx="1" clrIdx="0">
    <p:extLst>
      <p:ext uri="{19B8F6BF-5375-455C-9EA6-DF929625EA0E}">
        <p15:presenceInfo xmlns:p15="http://schemas.microsoft.com/office/powerpoint/2012/main" userId="e9ec57d0e9d5740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7" autoAdjust="0"/>
    <p:restoredTop sz="94660"/>
  </p:normalViewPr>
  <p:slideViewPr>
    <p:cSldViewPr snapToGrid="0">
      <p:cViewPr varScale="1">
        <p:scale>
          <a:sx n="80" d="100"/>
          <a:sy n="80" d="100"/>
        </p:scale>
        <p:origin x="25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4F77A-7985-474D-8470-3433B197C7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19D9CE3-75A9-471A-B6EB-4592799DBA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2E04B8-66BC-4B5E-ACE1-044F9DB49741}"/>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5" name="Footer Placeholder 4">
            <a:extLst>
              <a:ext uri="{FF2B5EF4-FFF2-40B4-BE49-F238E27FC236}">
                <a16:creationId xmlns:a16="http://schemas.microsoft.com/office/drawing/2014/main" id="{9FA7F365-9C47-4990-88AA-C5A770B30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568452-586B-48C2-831E-6E6170947F80}"/>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787758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11486-966B-4647-A457-B5C454E94C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B28D04-8818-471F-B07D-7999AAB1F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5CB6DB-6165-4DAF-A7CE-BB45673AB462}"/>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5" name="Footer Placeholder 4">
            <a:extLst>
              <a:ext uri="{FF2B5EF4-FFF2-40B4-BE49-F238E27FC236}">
                <a16:creationId xmlns:a16="http://schemas.microsoft.com/office/drawing/2014/main" id="{A0196AAA-D9AF-40F8-9DFD-AB21D0159D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085376-C3DF-4B23-B7E3-BED7028A746F}"/>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606982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99071-011A-4AFD-8594-AF31A7B63E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A93676-70F1-40E1-9B50-81AE93409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32796E-721B-49A7-B3D8-15EEEE089E37}"/>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5" name="Footer Placeholder 4">
            <a:extLst>
              <a:ext uri="{FF2B5EF4-FFF2-40B4-BE49-F238E27FC236}">
                <a16:creationId xmlns:a16="http://schemas.microsoft.com/office/drawing/2014/main" id="{924B7274-7373-48E0-B4D2-EA27CBBB4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B68FE-40FE-40EE-A15B-B6A1E942F036}"/>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5404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C8B2E-1B5A-41F7-898E-92F32417C9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57B34F-F2CF-44EB-B4DB-3638E1FCDD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58C1DE-FA4A-4984-BEF4-CFAB8FC30E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42472FF-5382-477E-BACD-FE6F9FB3A284}"/>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6" name="Footer Placeholder 5">
            <a:extLst>
              <a:ext uri="{FF2B5EF4-FFF2-40B4-BE49-F238E27FC236}">
                <a16:creationId xmlns:a16="http://schemas.microsoft.com/office/drawing/2014/main" id="{4EAB5EBC-881F-44D2-8BCD-26367A4450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D59E69-E3BC-42F7-86FB-F573BD08AE7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205501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97005-5636-43E1-A3F4-834E9CD342A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F01B4F-ED87-4D4D-8F83-6071A2C7B7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5820F2-29FE-40E1-97EA-3369C032A0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A8A015-BB9C-4D90-A4D5-B622767F36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D8F5B2-47E4-4E35-A88B-8D143F02FA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9FA651-DAF2-4C04-BA63-BC72C3217A01}"/>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8" name="Footer Placeholder 7">
            <a:extLst>
              <a:ext uri="{FF2B5EF4-FFF2-40B4-BE49-F238E27FC236}">
                <a16:creationId xmlns:a16="http://schemas.microsoft.com/office/drawing/2014/main" id="{C24095D2-9E76-444B-9E8D-64EF341F31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5FA93B-EDCD-459B-91E8-688B3ECF59CE}"/>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83467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65AF-6260-4DDC-999B-7A5E78667E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DD2FB3-02D5-4F97-BB94-B75BF6937571}"/>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4" name="Footer Placeholder 3">
            <a:extLst>
              <a:ext uri="{FF2B5EF4-FFF2-40B4-BE49-F238E27FC236}">
                <a16:creationId xmlns:a16="http://schemas.microsoft.com/office/drawing/2014/main" id="{D6E2FAC5-1CF8-4DDE-AF38-E8A7AAD421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80827A4-90AA-4F94-B395-C5025AFB7D2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788695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F787BD-7E8D-4B6E-B87D-508A6E169164}"/>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3" name="Footer Placeholder 2">
            <a:extLst>
              <a:ext uri="{FF2B5EF4-FFF2-40B4-BE49-F238E27FC236}">
                <a16:creationId xmlns:a16="http://schemas.microsoft.com/office/drawing/2014/main" id="{B3A75E64-E13A-4FEC-96B4-61924AE506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700B6A-9826-48B4-A0B7-E05F781B862B}"/>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586187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E44C6-5A61-45C3-B3B4-DE2601D6E6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DADA84-D36F-4D78-8617-53B384AF3E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9CF338-9A57-42D2-A057-950C1B1D70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0A89D8-D942-4967-AE83-30C780ED2896}"/>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6" name="Footer Placeholder 5">
            <a:extLst>
              <a:ext uri="{FF2B5EF4-FFF2-40B4-BE49-F238E27FC236}">
                <a16:creationId xmlns:a16="http://schemas.microsoft.com/office/drawing/2014/main" id="{69D3048C-89D5-4113-BA4E-9B40E6910C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FC7C74-A9F1-49F4-A298-025EB4738634}"/>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56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0CE81-5A81-477C-992F-18B913438E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175A36-E0D3-4976-91E8-071B0E1795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66B5A-99A3-44DD-A604-D3388041E9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1EA949-BB85-4D2C-9A4F-49E0D12B3361}"/>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6" name="Footer Placeholder 5">
            <a:extLst>
              <a:ext uri="{FF2B5EF4-FFF2-40B4-BE49-F238E27FC236}">
                <a16:creationId xmlns:a16="http://schemas.microsoft.com/office/drawing/2014/main" id="{5E2AC446-8210-448F-B74D-6DB4092545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7B7FE5-82A4-450A-B710-1EE29867D551}"/>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017654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372C0-70C2-46B8-8CAD-A02BA13267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4AE12A-933F-470E-9EAD-A92526F475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368C7C-2392-4746-8306-A18A4B208134}"/>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5" name="Footer Placeholder 4">
            <a:extLst>
              <a:ext uri="{FF2B5EF4-FFF2-40B4-BE49-F238E27FC236}">
                <a16:creationId xmlns:a16="http://schemas.microsoft.com/office/drawing/2014/main" id="{D182E20B-565A-499C-84EF-82F9560410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982A5F-0660-48C8-B816-CCF4CBC0446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010729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910AAD-F140-46D3-8407-0B504B0499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81F4DE-5A83-4B6F-9A33-99CD82341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5D9804-9B58-4423-B808-DA4FE14F6766}"/>
              </a:ext>
            </a:extLst>
          </p:cNvPr>
          <p:cNvSpPr>
            <a:spLocks noGrp="1"/>
          </p:cNvSpPr>
          <p:nvPr>
            <p:ph type="dt" sz="half" idx="10"/>
          </p:nvPr>
        </p:nvSpPr>
        <p:spPr/>
        <p:txBody>
          <a:bodyPr/>
          <a:lstStyle/>
          <a:p>
            <a:fld id="{8AC6CE20-2A48-4829-AB91-8C5ACA1C6C34}" type="datetimeFigureOut">
              <a:rPr lang="en-GB" smtClean="0"/>
              <a:t>02/10/2020</a:t>
            </a:fld>
            <a:endParaRPr lang="en-GB"/>
          </a:p>
        </p:txBody>
      </p:sp>
      <p:sp>
        <p:nvSpPr>
          <p:cNvPr id="5" name="Footer Placeholder 4">
            <a:extLst>
              <a:ext uri="{FF2B5EF4-FFF2-40B4-BE49-F238E27FC236}">
                <a16:creationId xmlns:a16="http://schemas.microsoft.com/office/drawing/2014/main" id="{F1897EE0-A45A-4A78-AFC4-58721954C4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1DA968-17E6-4871-B1A8-1082CEB1FF5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85870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832C3D-5AF2-402B-B1DF-5C5AFC0ED5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3F2536-1368-41F0-87BC-7DD0CC11F8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B2E7F-A0CE-47BF-BAB3-BC984A4211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C6CE20-2A48-4829-AB91-8C5ACA1C6C34}" type="datetimeFigureOut">
              <a:rPr lang="en-GB" smtClean="0"/>
              <a:t>02/10/2020</a:t>
            </a:fld>
            <a:endParaRPr lang="en-GB"/>
          </a:p>
        </p:txBody>
      </p:sp>
      <p:sp>
        <p:nvSpPr>
          <p:cNvPr id="5" name="Footer Placeholder 4">
            <a:extLst>
              <a:ext uri="{FF2B5EF4-FFF2-40B4-BE49-F238E27FC236}">
                <a16:creationId xmlns:a16="http://schemas.microsoft.com/office/drawing/2014/main" id="{E89C6A32-B590-41DE-8C01-0321003350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2B507D5-15BB-4A90-950A-6BEA954684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F451E4-01DB-4C3B-A324-E98C943CF26A}" type="slidenum">
              <a:rPr lang="en-GB" smtClean="0"/>
              <a:t>‹#›</a:t>
            </a:fld>
            <a:endParaRPr lang="en-GB"/>
          </a:p>
        </p:txBody>
      </p:sp>
    </p:spTree>
    <p:extLst>
      <p:ext uri="{BB962C8B-B14F-4D97-AF65-F5344CB8AC3E}">
        <p14:creationId xmlns:p14="http://schemas.microsoft.com/office/powerpoint/2010/main" val="3463790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84E2606-4F39-4171-9B6F-AB906902A9E1}"/>
              </a:ext>
            </a:extLst>
          </p:cNvPr>
          <p:cNvSpPr txBox="1"/>
          <p:nvPr/>
        </p:nvSpPr>
        <p:spPr>
          <a:xfrm>
            <a:off x="1009403" y="3242346"/>
            <a:ext cx="10130374" cy="3170099"/>
          </a:xfrm>
          <a:prstGeom prst="rect">
            <a:avLst/>
          </a:prstGeom>
          <a:noFill/>
        </p:spPr>
        <p:txBody>
          <a:bodyPr wrap="square">
            <a:spAutoFit/>
          </a:bodyPr>
          <a:lstStyle/>
          <a:p>
            <a:pPr algn="ctr"/>
            <a:r>
              <a:rPr lang="en-GB" sz="4000" dirty="0">
                <a:latin typeface="Comic Sans MS" panose="030F0702030302020204" pitchFamily="66" charset="0"/>
              </a:rPr>
              <a:t>OUTCOME: to write a persuasive argument</a:t>
            </a:r>
          </a:p>
          <a:p>
            <a:pPr algn="ctr"/>
            <a:endParaRPr lang="en-GB" sz="4000" dirty="0">
              <a:latin typeface="Comic Sans MS" panose="030F0702030302020204" pitchFamily="66" charset="0"/>
            </a:endParaRPr>
          </a:p>
          <a:p>
            <a:pPr algn="ctr"/>
            <a:r>
              <a:rPr lang="en-GB" sz="4000" dirty="0">
                <a:latin typeface="Comic Sans MS" panose="030F0702030302020204" pitchFamily="66" charset="0"/>
              </a:rPr>
              <a:t>Theme: animals used in entertainment</a:t>
            </a:r>
          </a:p>
          <a:p>
            <a:pPr algn="ctr"/>
            <a:r>
              <a:rPr lang="en-GB" sz="4000" dirty="0">
                <a:latin typeface="Comic Sans MS" panose="030F0702030302020204" pitchFamily="66" charset="0"/>
              </a:rPr>
              <a:t>Audience WWF, Born Free Foundation</a:t>
            </a:r>
          </a:p>
        </p:txBody>
      </p:sp>
      <p:sp>
        <p:nvSpPr>
          <p:cNvPr id="6" name="TextBox 5">
            <a:extLst>
              <a:ext uri="{FF2B5EF4-FFF2-40B4-BE49-F238E27FC236}">
                <a16:creationId xmlns:a16="http://schemas.microsoft.com/office/drawing/2014/main" id="{46A08E67-6806-41C0-BA64-E49F6B5A01DF}"/>
              </a:ext>
            </a:extLst>
          </p:cNvPr>
          <p:cNvSpPr txBox="1"/>
          <p:nvPr/>
        </p:nvSpPr>
        <p:spPr>
          <a:xfrm>
            <a:off x="1828800" y="1144988"/>
            <a:ext cx="6702949" cy="923330"/>
          </a:xfrm>
          <a:prstGeom prst="rect">
            <a:avLst/>
          </a:prstGeom>
          <a:noFill/>
        </p:spPr>
        <p:txBody>
          <a:bodyPr wrap="square" rtlCol="0">
            <a:spAutoFit/>
          </a:bodyPr>
          <a:lstStyle/>
          <a:p>
            <a:pPr algn="ctr"/>
            <a:r>
              <a:rPr lang="en-GB" sz="5400" dirty="0">
                <a:latin typeface="Comic Sans MS" panose="030F0702030302020204" pitchFamily="66" charset="0"/>
              </a:rPr>
              <a:t>Week 6</a:t>
            </a:r>
          </a:p>
        </p:txBody>
      </p:sp>
    </p:spTree>
    <p:extLst>
      <p:ext uri="{BB962C8B-B14F-4D97-AF65-F5344CB8AC3E}">
        <p14:creationId xmlns:p14="http://schemas.microsoft.com/office/powerpoint/2010/main" val="676842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983651-03B1-4548-83C9-9FC4B1C6B913}"/>
              </a:ext>
            </a:extLst>
          </p:cNvPr>
          <p:cNvSpPr txBox="1"/>
          <p:nvPr/>
        </p:nvSpPr>
        <p:spPr>
          <a:xfrm>
            <a:off x="916388" y="515049"/>
            <a:ext cx="10907201" cy="369332"/>
          </a:xfrm>
          <a:prstGeom prst="rect">
            <a:avLst/>
          </a:prstGeom>
          <a:noFill/>
        </p:spPr>
        <p:txBody>
          <a:bodyPr wrap="square">
            <a:spAutoFit/>
          </a:bodyPr>
          <a:lstStyle/>
          <a:p>
            <a:endParaRPr lang="en-GB" dirty="0"/>
          </a:p>
        </p:txBody>
      </p:sp>
      <p:graphicFrame>
        <p:nvGraphicFramePr>
          <p:cNvPr id="6" name="Table 5">
            <a:extLst>
              <a:ext uri="{FF2B5EF4-FFF2-40B4-BE49-F238E27FC236}">
                <a16:creationId xmlns:a16="http://schemas.microsoft.com/office/drawing/2014/main" id="{E57D4B7E-CDE2-4FEE-B6AF-AACCFA90B757}"/>
              </a:ext>
            </a:extLst>
          </p:cNvPr>
          <p:cNvGraphicFramePr>
            <a:graphicFrameLocks noGrp="1"/>
          </p:cNvGraphicFramePr>
          <p:nvPr>
            <p:extLst>
              <p:ext uri="{D42A27DB-BD31-4B8C-83A1-F6EECF244321}">
                <p14:modId xmlns:p14="http://schemas.microsoft.com/office/powerpoint/2010/main" val="3904916403"/>
              </p:ext>
            </p:extLst>
          </p:nvPr>
        </p:nvGraphicFramePr>
        <p:xfrm>
          <a:off x="334870" y="1346046"/>
          <a:ext cx="11106150" cy="6845427"/>
        </p:xfrm>
        <a:graphic>
          <a:graphicData uri="http://schemas.openxmlformats.org/drawingml/2006/table">
            <a:tbl>
              <a:tblPr/>
              <a:tblGrid>
                <a:gridCol w="11106150">
                  <a:extLst>
                    <a:ext uri="{9D8B030D-6E8A-4147-A177-3AD203B41FA5}">
                      <a16:colId xmlns:a16="http://schemas.microsoft.com/office/drawing/2014/main" val="1626624993"/>
                    </a:ext>
                  </a:extLst>
                </a:gridCol>
              </a:tblGrid>
              <a:tr h="0">
                <a:tc>
                  <a:txBody>
                    <a:bodyPr/>
                    <a:lstStyle/>
                    <a:p>
                      <a:pPr algn="ctr">
                        <a:lnSpc>
                          <a:spcPct val="115000"/>
                        </a:lnSpc>
                        <a:spcAft>
                          <a:spcPts val="1000"/>
                        </a:spcAft>
                      </a:pPr>
                      <a:r>
                        <a:rPr lang="en-GB" sz="32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day-fury</a:t>
                      </a:r>
                    </a:p>
                    <a:p>
                      <a:pPr algn="ctr">
                        <a:lnSpc>
                          <a:spcPct val="115000"/>
                        </a:lnSpc>
                        <a:spcAft>
                          <a:spcPts val="1000"/>
                        </a:spcAft>
                      </a:pPr>
                      <a:r>
                        <a:rPr lang="en-GB" sz="2400" i="1" dirty="0">
                          <a:latin typeface="Comic Sans MS" panose="030F0702030302020204" pitchFamily="66" charset="0"/>
                        </a:rPr>
                        <a:t>Day after day his father went out looking for the white lion, but each evening he came back empty-handed and blazing with </a:t>
                      </a:r>
                      <a:r>
                        <a:rPr lang="en-GB" sz="2400" b="1" i="1" u="sng" dirty="0">
                          <a:solidFill>
                            <a:srgbClr val="FF0000"/>
                          </a:solidFill>
                          <a:latin typeface="Comic Sans MS" panose="030F0702030302020204" pitchFamily="66" charset="0"/>
                        </a:rPr>
                        <a:t>fury</a:t>
                      </a:r>
                      <a:r>
                        <a:rPr lang="en-GB" sz="2400" i="1" dirty="0">
                          <a:latin typeface="Comic Sans MS" panose="030F0702030302020204" pitchFamily="66" charset="0"/>
                        </a:rPr>
                        <a:t>. </a:t>
                      </a:r>
                      <a:endParaRPr lang="en-GB" sz="2400" b="1" i="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does the word mean?</a:t>
                      </a:r>
                    </a:p>
                    <a:p>
                      <a:pPr algn="l">
                        <a:lnSpc>
                          <a:spcPct val="115000"/>
                        </a:lnSpc>
                        <a:spcAft>
                          <a:spcPts val="1000"/>
                        </a:spcAft>
                      </a:pPr>
                      <a:r>
                        <a:rPr lang="en-GB" sz="2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If you are not sure, is there any way to find out? </a:t>
                      </a:r>
                    </a:p>
                    <a:p>
                      <a:pPr algn="l">
                        <a:lnSpc>
                          <a:spcPct val="115000"/>
                        </a:lnSpc>
                        <a:spcAft>
                          <a:spcPts val="1000"/>
                        </a:spcAft>
                      </a:pPr>
                      <a:r>
                        <a:rPr lang="en-GB" sz="2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is the verb used to describe this feeling?</a:t>
                      </a:r>
                    </a:p>
                    <a:p>
                      <a:pPr algn="l">
                        <a:lnSpc>
                          <a:spcPct val="115000"/>
                        </a:lnSpc>
                        <a:spcAft>
                          <a:spcPts val="1000"/>
                        </a:spcAft>
                      </a:pPr>
                      <a:r>
                        <a:rPr lang="en-GB" sz="2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Is it effective?</a:t>
                      </a:r>
                    </a:p>
                    <a:p>
                      <a:pPr algn="l">
                        <a:lnSpc>
                          <a:spcPct val="115000"/>
                        </a:lnSpc>
                        <a:spcAft>
                          <a:spcPts val="1000"/>
                        </a:spcAft>
                      </a:pPr>
                      <a:r>
                        <a:rPr lang="en-GB" sz="24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Consider the emotions in the book so far.</a:t>
                      </a:r>
                    </a:p>
                    <a:p>
                      <a:pPr algn="l">
                        <a:lnSpc>
                          <a:spcPct val="115000"/>
                        </a:lnSpc>
                        <a:spcAft>
                          <a:spcPts val="1000"/>
                        </a:spcAft>
                      </a:pPr>
                      <a:endPar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665707768"/>
                  </a:ext>
                </a:extLst>
              </a:tr>
            </a:tbl>
          </a:graphicData>
        </a:graphic>
      </p:graphicFrame>
      <p:sp>
        <p:nvSpPr>
          <p:cNvPr id="7" name="TextBox 6">
            <a:extLst>
              <a:ext uri="{FF2B5EF4-FFF2-40B4-BE49-F238E27FC236}">
                <a16:creationId xmlns:a16="http://schemas.microsoft.com/office/drawing/2014/main" id="{8A9A7028-83C8-43A5-B1CA-633FD9C34B6A}"/>
              </a:ext>
            </a:extLst>
          </p:cNvPr>
          <p:cNvSpPr txBox="1"/>
          <p:nvPr/>
        </p:nvSpPr>
        <p:spPr>
          <a:xfrm>
            <a:off x="1481447" y="699715"/>
            <a:ext cx="6097978" cy="461665"/>
          </a:xfrm>
          <a:prstGeom prst="rect">
            <a:avLst/>
          </a:prstGeom>
          <a:noFill/>
        </p:spPr>
        <p:txBody>
          <a:bodyPr wrap="square">
            <a:spAutoFit/>
          </a:bodyPr>
          <a:lstStyle/>
          <a:p>
            <a:r>
              <a:rPr lang="en-GB" sz="2400" u="sng" dirty="0" err="1">
                <a:latin typeface="Comic Sans MS" panose="030F0702030302020204" pitchFamily="66" charset="0"/>
              </a:rPr>
              <a:t>LO:to</a:t>
            </a:r>
            <a:r>
              <a:rPr lang="en-GB" sz="2400" u="sng" dirty="0">
                <a:latin typeface="Comic Sans MS" panose="030F0702030302020204" pitchFamily="66" charset="0"/>
              </a:rPr>
              <a:t> read, sort and present information</a:t>
            </a:r>
          </a:p>
        </p:txBody>
      </p:sp>
    </p:spTree>
    <p:extLst>
      <p:ext uri="{BB962C8B-B14F-4D97-AF65-F5344CB8AC3E}">
        <p14:creationId xmlns:p14="http://schemas.microsoft.com/office/powerpoint/2010/main" val="2383942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9EE02CA-F0D1-453A-8B2D-E8655200D3CC}"/>
              </a:ext>
            </a:extLst>
          </p:cNvPr>
          <p:cNvPicPr>
            <a:picLocks noChangeAspect="1"/>
          </p:cNvPicPr>
          <p:nvPr/>
        </p:nvPicPr>
        <p:blipFill rotWithShape="1">
          <a:blip r:embed="rId2">
            <a:duotone>
              <a:schemeClr val="bg2">
                <a:shade val="45000"/>
                <a:satMod val="135000"/>
              </a:schemeClr>
              <a:prstClr val="white"/>
            </a:duotone>
          </a:blip>
          <a:srcRect l="33619" t="27433" r="35605" b="31954"/>
          <a:stretch/>
        </p:blipFill>
        <p:spPr>
          <a:xfrm>
            <a:off x="2942897" y="1828800"/>
            <a:ext cx="5686096" cy="4220770"/>
          </a:xfrm>
          <a:prstGeom prst="rect">
            <a:avLst/>
          </a:prstGeom>
        </p:spPr>
      </p:pic>
      <p:sp>
        <p:nvSpPr>
          <p:cNvPr id="6" name="TextBox 5">
            <a:extLst>
              <a:ext uri="{FF2B5EF4-FFF2-40B4-BE49-F238E27FC236}">
                <a16:creationId xmlns:a16="http://schemas.microsoft.com/office/drawing/2014/main" id="{F5BB594D-FCD3-4055-81D4-936C80D7D98C}"/>
              </a:ext>
            </a:extLst>
          </p:cNvPr>
          <p:cNvSpPr txBox="1"/>
          <p:nvPr/>
        </p:nvSpPr>
        <p:spPr>
          <a:xfrm>
            <a:off x="451945" y="1437143"/>
            <a:ext cx="11603420" cy="3816429"/>
          </a:xfrm>
          <a:prstGeom prst="rect">
            <a:avLst/>
          </a:prstGeom>
          <a:noFill/>
        </p:spPr>
        <p:txBody>
          <a:bodyPr wrap="square">
            <a:spAutoFit/>
          </a:bodyPr>
          <a:lstStyle/>
          <a:p>
            <a:r>
              <a:rPr lang="en-GB" sz="2800" dirty="0">
                <a:latin typeface="Comic Sans MS" panose="030F0702030302020204" pitchFamily="66" charset="0"/>
              </a:rPr>
              <a:t>They were there waiting on the veranda, his mother in her nightgown, his father in his hat, his horse saddled, ready to come after him. “I’ve set him free,” Bertie cried. “I’ve set him free, so he won’t ever have to live behind bars.” He was sent to his room at once, where he threw himself on his bed and buried his face in his pillow. </a:t>
            </a:r>
          </a:p>
          <a:p>
            <a:r>
              <a:rPr lang="en-GB" sz="2800" dirty="0">
                <a:latin typeface="Comic Sans MS" panose="030F0702030302020204" pitchFamily="66" charset="0"/>
              </a:rPr>
              <a:t>Day after day his father went out looking for the white lion, but each evening he came back empty-handed and blazing with fury.</a:t>
            </a:r>
          </a:p>
          <a:p>
            <a:r>
              <a:rPr lang="en-GB" dirty="0"/>
              <a:t> </a:t>
            </a:r>
          </a:p>
        </p:txBody>
      </p:sp>
      <p:sp>
        <p:nvSpPr>
          <p:cNvPr id="3" name="TextBox 2">
            <a:extLst>
              <a:ext uri="{FF2B5EF4-FFF2-40B4-BE49-F238E27FC236}">
                <a16:creationId xmlns:a16="http://schemas.microsoft.com/office/drawing/2014/main" id="{D3A51581-A780-4349-AF0C-6F2B062CDB3F}"/>
              </a:ext>
            </a:extLst>
          </p:cNvPr>
          <p:cNvSpPr txBox="1"/>
          <p:nvPr/>
        </p:nvSpPr>
        <p:spPr>
          <a:xfrm>
            <a:off x="567559" y="546537"/>
            <a:ext cx="9038897" cy="584775"/>
          </a:xfrm>
          <a:prstGeom prst="rect">
            <a:avLst/>
          </a:prstGeom>
          <a:noFill/>
        </p:spPr>
        <p:txBody>
          <a:bodyPr wrap="square" rtlCol="0">
            <a:spAutoFit/>
          </a:bodyPr>
          <a:lstStyle/>
          <a:p>
            <a:pPr algn="ctr"/>
            <a:r>
              <a:rPr lang="en-GB" sz="3200" u="sng" dirty="0">
                <a:latin typeface="Comic Sans MS" panose="030F0702030302020204" pitchFamily="66" charset="0"/>
              </a:rPr>
              <a:t>The Frenchman</a:t>
            </a:r>
          </a:p>
        </p:txBody>
      </p:sp>
    </p:spTree>
    <p:extLst>
      <p:ext uri="{BB962C8B-B14F-4D97-AF65-F5344CB8AC3E}">
        <p14:creationId xmlns:p14="http://schemas.microsoft.com/office/powerpoint/2010/main" val="2317035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4B1F108-FAC3-4203-9CFB-CA16BF0166ED}"/>
              </a:ext>
            </a:extLst>
          </p:cNvPr>
          <p:cNvSpPr txBox="1"/>
          <p:nvPr/>
        </p:nvSpPr>
        <p:spPr>
          <a:xfrm>
            <a:off x="558580" y="938009"/>
            <a:ext cx="10438074" cy="1384995"/>
          </a:xfrm>
          <a:prstGeom prst="rect">
            <a:avLst/>
          </a:prstGeom>
          <a:noFill/>
        </p:spPr>
        <p:txBody>
          <a:bodyPr wrap="square">
            <a:spAutoFit/>
          </a:bodyPr>
          <a:lstStyle/>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Spot the verbs in the passage. Which do you find most effective? Why? </a:t>
            </a: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Can you find a </a:t>
            </a:r>
            <a:r>
              <a:rPr lang="en-GB" sz="2800" b="1" dirty="0">
                <a:solidFill>
                  <a:srgbClr val="E36C0A"/>
                </a:solidFill>
                <a:effectLst/>
                <a:latin typeface="Comic Sans MS" panose="030F0702030302020204" pitchFamily="66" charset="0"/>
                <a:ea typeface="Calibri" panose="020F0502020204030204" pitchFamily="34" charset="0"/>
                <a:cs typeface="Times New Roman" panose="02020603050405020304" pitchFamily="18" charset="0"/>
              </a:rPr>
              <a:t>synonym</a:t>
            </a:r>
            <a:r>
              <a:rPr lang="en-GB" sz="2800" dirty="0">
                <a:effectLst/>
                <a:latin typeface="Comic Sans MS" panose="030F0702030302020204" pitchFamily="66" charset="0"/>
                <a:ea typeface="Calibri" panose="020F0502020204030204" pitchFamily="34" charset="0"/>
                <a:cs typeface="Times New Roman" panose="02020603050405020304" pitchFamily="18" charset="0"/>
              </a:rPr>
              <a:t> for this? </a:t>
            </a:r>
            <a:endParaRPr lang="en-GB" sz="2800" dirty="0"/>
          </a:p>
        </p:txBody>
      </p:sp>
      <p:sp>
        <p:nvSpPr>
          <p:cNvPr id="11" name="TextBox 10">
            <a:extLst>
              <a:ext uri="{FF2B5EF4-FFF2-40B4-BE49-F238E27FC236}">
                <a16:creationId xmlns:a16="http://schemas.microsoft.com/office/drawing/2014/main" id="{EAA9518C-44F2-4549-95B9-D2CC8A551F79}"/>
              </a:ext>
            </a:extLst>
          </p:cNvPr>
          <p:cNvSpPr txBox="1"/>
          <p:nvPr/>
        </p:nvSpPr>
        <p:spPr>
          <a:xfrm>
            <a:off x="795528" y="2951947"/>
            <a:ext cx="10753344" cy="2571794"/>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Day after day his father went out looking for the white lion, but each evening he came back empty-handed and blazing with </a:t>
            </a:r>
            <a:r>
              <a:rPr kumimoji="0" lang="en-GB" sz="2400" b="1" i="1" u="sng"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fury</a:t>
            </a: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ctr" defTabSz="914400" rtl="0" eaLnBrk="1" fontAlgn="auto" latinLnBrk="0" hangingPunct="1">
              <a:lnSpc>
                <a:spcPct val="115000"/>
              </a:lnSpc>
              <a:spcBef>
                <a:spcPts val="0"/>
              </a:spcBef>
              <a:spcAft>
                <a:spcPts val="1000"/>
              </a:spcAft>
              <a:buClrTx/>
              <a:buSzTx/>
              <a:buFontTx/>
              <a:buNone/>
              <a:tabLst/>
              <a:defRPr/>
            </a:pPr>
            <a:endParaRPr lang="en-GB" sz="2400" i="1" dirty="0">
              <a:solidFill>
                <a:prstClr val="black"/>
              </a:solidFill>
              <a:latin typeface="Comic Sans MS" panose="030F0702030302020204" pitchFamily="66" charset="0"/>
            </a:endParaRPr>
          </a:p>
          <a:p>
            <a:pPr marL="0" marR="0" lvl="0" indent="0" algn="ctr" defTabSz="914400" rtl="0" eaLnBrk="1" fontAlgn="auto" latinLnBrk="0" hangingPunct="1">
              <a:lnSpc>
                <a:spcPct val="115000"/>
              </a:lnSpc>
              <a:spcBef>
                <a:spcPts val="0"/>
              </a:spcBef>
              <a:spcAft>
                <a:spcPts val="1000"/>
              </a:spcAft>
              <a:buClrTx/>
              <a:buSzTx/>
              <a:buFontTx/>
              <a:buNone/>
              <a:tabLst/>
              <a:defRPr/>
            </a:pPr>
            <a:endParaRPr kumimoji="0" lang="en-GB" sz="2400" b="1" i="1"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defTabSz="914400" rtl="0" eaLnBrk="1" fontAlgn="auto" latinLnBrk="0" hangingPunct="1">
              <a:lnSpc>
                <a:spcPct val="115000"/>
              </a:lnSpc>
              <a:spcBef>
                <a:spcPts val="0"/>
              </a:spcBef>
              <a:spcAft>
                <a:spcPts val="1000"/>
              </a:spcAft>
              <a:buClrTx/>
              <a:buSzTx/>
              <a:buFontTx/>
              <a:buNone/>
              <a:tabLst/>
              <a:defRPr/>
            </a:pPr>
            <a:r>
              <a:rPr lang="en-GB" sz="2400" i="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a</a:t>
            </a:r>
            <a:r>
              <a:rPr lang="en-GB" sz="2400" i="1">
                <a:solidFill>
                  <a:prstClr val="black"/>
                </a:solidFill>
                <a:latin typeface="Comic Sans MS" panose="030F0702030302020204" pitchFamily="66" charset="0"/>
                <a:ea typeface="Calibri" panose="020F0502020204030204" pitchFamily="34" charset="0"/>
                <a:cs typeface="Times New Roman" panose="02020603050405020304" pitchFamily="18" charset="0"/>
              </a:rPr>
              <a:t>nger    </a:t>
            </a:r>
            <a:r>
              <a:rPr lang="en-GB" sz="2400" i="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rage     ferocity     vehemence   passion</a:t>
            </a:r>
            <a:endParaRPr kumimoji="0" lang="en-GB" sz="2400" i="1"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32429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02A5FBA-4795-4930-B9E4-D8CC5A3AF925}"/>
              </a:ext>
            </a:extLst>
          </p:cNvPr>
          <p:cNvPicPr>
            <a:picLocks noChangeAspect="1"/>
          </p:cNvPicPr>
          <p:nvPr/>
        </p:nvPicPr>
        <p:blipFill rotWithShape="1">
          <a:blip r:embed="rId2">
            <a:duotone>
              <a:schemeClr val="bg2">
                <a:shade val="45000"/>
                <a:satMod val="135000"/>
              </a:schemeClr>
              <a:prstClr val="white"/>
            </a:duotone>
          </a:blip>
          <a:srcRect l="34397" t="27739" r="34569" b="31647"/>
          <a:stretch/>
        </p:blipFill>
        <p:spPr>
          <a:xfrm>
            <a:off x="2249214" y="471067"/>
            <a:ext cx="7031420" cy="5175908"/>
          </a:xfrm>
          <a:prstGeom prst="rect">
            <a:avLst/>
          </a:prstGeom>
        </p:spPr>
      </p:pic>
      <p:sp>
        <p:nvSpPr>
          <p:cNvPr id="6" name="TextBox 5">
            <a:extLst>
              <a:ext uri="{FF2B5EF4-FFF2-40B4-BE49-F238E27FC236}">
                <a16:creationId xmlns:a16="http://schemas.microsoft.com/office/drawing/2014/main" id="{670B31FC-5362-48CF-94C3-DB5E7C0BE339}"/>
              </a:ext>
            </a:extLst>
          </p:cNvPr>
          <p:cNvSpPr txBox="1"/>
          <p:nvPr/>
        </p:nvSpPr>
        <p:spPr>
          <a:xfrm>
            <a:off x="441435" y="703963"/>
            <a:ext cx="11529848" cy="4832092"/>
          </a:xfrm>
          <a:prstGeom prst="rect">
            <a:avLst/>
          </a:prstGeom>
          <a:noFill/>
        </p:spPr>
        <p:txBody>
          <a:bodyPr wrap="square">
            <a:spAutoFit/>
          </a:bodyPr>
          <a:lstStyle/>
          <a:p>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“What’ll I tell the Frenchman when he comes, eh? Did you for one minute think of that, Bertie? Did you? I should strap you. Any father worth his salt would strap you.” But he didn’t.</a:t>
            </a:r>
          </a:p>
          <a:p>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 Bertie spent all day and every day at the fence, or up his tree in the compound, or at his bedroom window, his eyes scanning the veld for anything white moving through the grass. He prayed at his bedside every night until his knees were numb, prayed that his white lion would learn how to kill, would somehow find enough to eat, would avoid the hyenas, and other lions too, come to that. Above all, he prayed he would not come back, at least not until the Frenchman from the circus had come and gone. </a:t>
            </a:r>
            <a:endParaRPr lang="en-GB" sz="2800" dirty="0">
              <a:latin typeface="Comic Sans MS" panose="030F0702030302020204" pitchFamily="66" charset="0"/>
            </a:endParaRPr>
          </a:p>
        </p:txBody>
      </p:sp>
    </p:spTree>
    <p:extLst>
      <p:ext uri="{BB962C8B-B14F-4D97-AF65-F5344CB8AC3E}">
        <p14:creationId xmlns:p14="http://schemas.microsoft.com/office/powerpoint/2010/main" val="1475688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E63108F-4705-4C7F-BAA2-07E31249397C}"/>
              </a:ext>
            </a:extLst>
          </p:cNvPr>
          <p:cNvGraphicFramePr>
            <a:graphicFrameLocks noGrp="1"/>
          </p:cNvGraphicFramePr>
          <p:nvPr>
            <p:extLst>
              <p:ext uri="{D42A27DB-BD31-4B8C-83A1-F6EECF244321}">
                <p14:modId xmlns:p14="http://schemas.microsoft.com/office/powerpoint/2010/main" val="2171876120"/>
              </p:ext>
            </p:extLst>
          </p:nvPr>
        </p:nvGraphicFramePr>
        <p:xfrm>
          <a:off x="438806" y="675300"/>
          <a:ext cx="10515600" cy="3834829"/>
        </p:xfrm>
        <a:graphic>
          <a:graphicData uri="http://schemas.openxmlformats.org/drawingml/2006/table">
            <a:tbl>
              <a:tblPr/>
              <a:tblGrid>
                <a:gridCol w="10515600">
                  <a:extLst>
                    <a:ext uri="{9D8B030D-6E8A-4147-A177-3AD203B41FA5}">
                      <a16:colId xmlns:a16="http://schemas.microsoft.com/office/drawing/2014/main" val="665733182"/>
                    </a:ext>
                  </a:extLst>
                </a:gridCol>
              </a:tblGrid>
              <a:tr h="0">
                <a:tc>
                  <a:txBody>
                    <a:bodyPr/>
                    <a:lstStyle/>
                    <a:p>
                      <a:pPr algn="l">
                        <a:lnSpc>
                          <a:spcPct val="115000"/>
                        </a:lnSpc>
                        <a:spcAft>
                          <a:spcPts val="1000"/>
                        </a:spcAft>
                      </a:pPr>
                      <a:r>
                        <a:rPr lang="en-GB" sz="3200" u="sng" dirty="0">
                          <a:effectLst/>
                          <a:latin typeface="Comic Sans MS" panose="030F0702030302020204" pitchFamily="66" charset="0"/>
                          <a:ea typeface="Calibri" panose="020F0502020204030204" pitchFamily="34" charset="0"/>
                          <a:cs typeface="Times New Roman" panose="02020603050405020304" pitchFamily="18" charset="0"/>
                        </a:rPr>
                        <a:t>LO: to read and present information</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3200" dirty="0">
                          <a:effectLst/>
                          <a:latin typeface="Comic Sans MS" panose="030F0702030302020204" pitchFamily="66" charset="0"/>
                          <a:ea typeface="Calibri" panose="020F0502020204030204" pitchFamily="34" charset="0"/>
                          <a:cs typeface="Times New Roman" panose="02020603050405020304" pitchFamily="18" charset="0"/>
                        </a:rPr>
                        <a:t>Have you ever been to a circus?</a:t>
                      </a:r>
                    </a:p>
                    <a:p>
                      <a:pPr algn="l">
                        <a:lnSpc>
                          <a:spcPct val="115000"/>
                        </a:lnSpc>
                        <a:spcAft>
                          <a:spcPts val="1000"/>
                        </a:spcAft>
                      </a:pPr>
                      <a:r>
                        <a:rPr lang="en-GB" sz="3200" dirty="0">
                          <a:effectLst/>
                          <a:latin typeface="Comic Sans MS" panose="030F0702030302020204" pitchFamily="66" charset="0"/>
                          <a:ea typeface="Calibri" panose="020F0502020204030204" pitchFamily="34" charset="0"/>
                          <a:cs typeface="Times New Roman" panose="02020603050405020304" pitchFamily="18" charset="0"/>
                        </a:rPr>
                        <a:t>Did the circus have any animals performing?</a:t>
                      </a:r>
                    </a:p>
                    <a:p>
                      <a:pPr algn="l">
                        <a:lnSpc>
                          <a:spcPct val="115000"/>
                        </a:lnSpc>
                        <a:spcAft>
                          <a:spcPts val="1000"/>
                        </a:spcAft>
                      </a:pPr>
                      <a:r>
                        <a:rPr lang="en-GB" sz="3200" dirty="0">
                          <a:effectLst/>
                          <a:latin typeface="Comic Sans MS" panose="030F0702030302020204" pitchFamily="66" charset="0"/>
                          <a:ea typeface="Calibri" panose="020F0502020204030204" pitchFamily="34" charset="0"/>
                          <a:cs typeface="Times New Roman" panose="02020603050405020304" pitchFamily="18" charset="0"/>
                        </a:rPr>
                        <a:t> </a:t>
                      </a:r>
                    </a:p>
                    <a:p>
                      <a:pPr algn="l">
                        <a:lnSpc>
                          <a:spcPct val="115000"/>
                        </a:lnSpc>
                        <a:spcAft>
                          <a:spcPts val="1000"/>
                        </a:spcAft>
                      </a:pPr>
                      <a:r>
                        <a:rPr lang="en-GB" sz="3200" dirty="0">
                          <a:effectLst/>
                          <a:latin typeface="Comic Sans MS" panose="030F0702030302020204" pitchFamily="66" charset="0"/>
                          <a:ea typeface="Calibri" panose="020F0502020204030204" pitchFamily="34" charset="0"/>
                          <a:cs typeface="Times New Roman" panose="02020603050405020304" pitchFamily="18" charset="0"/>
                        </a:rPr>
                        <a:t> We are going to research what life would be like for The White Prince.</a:t>
                      </a:r>
                    </a:p>
                  </a:txBody>
                  <a:tcPr marL="114300" marR="114300" marT="0" marB="0">
                    <a:lnL>
                      <a:noFill/>
                    </a:lnL>
                    <a:lnR>
                      <a:noFill/>
                    </a:lnR>
                    <a:lnT>
                      <a:noFill/>
                    </a:lnT>
                    <a:lnB>
                      <a:noFill/>
                    </a:lnB>
                  </a:tcPr>
                </a:tc>
                <a:extLst>
                  <a:ext uri="{0D108BD9-81ED-4DB2-BD59-A6C34878D82A}">
                    <a16:rowId xmlns:a16="http://schemas.microsoft.com/office/drawing/2014/main" val="240873987"/>
                  </a:ext>
                </a:extLst>
              </a:tr>
            </a:tbl>
          </a:graphicData>
        </a:graphic>
      </p:graphicFrame>
    </p:spTree>
    <p:extLst>
      <p:ext uri="{BB962C8B-B14F-4D97-AF65-F5344CB8AC3E}">
        <p14:creationId xmlns:p14="http://schemas.microsoft.com/office/powerpoint/2010/main" val="3920341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A973A8-D663-4A43-810D-1CD7002788F8}"/>
              </a:ext>
            </a:extLst>
          </p:cNvPr>
          <p:cNvPicPr>
            <a:picLocks noChangeAspect="1"/>
          </p:cNvPicPr>
          <p:nvPr/>
        </p:nvPicPr>
        <p:blipFill>
          <a:blip r:embed="rId2"/>
          <a:stretch>
            <a:fillRect/>
          </a:stretch>
        </p:blipFill>
        <p:spPr>
          <a:xfrm>
            <a:off x="1734207" y="94593"/>
            <a:ext cx="8660524" cy="6495393"/>
          </a:xfrm>
          <a:prstGeom prst="rect">
            <a:avLst/>
          </a:prstGeom>
        </p:spPr>
      </p:pic>
    </p:spTree>
    <p:extLst>
      <p:ext uri="{BB962C8B-B14F-4D97-AF65-F5344CB8AC3E}">
        <p14:creationId xmlns:p14="http://schemas.microsoft.com/office/powerpoint/2010/main" val="15601117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1E15D47-F175-4D22-B92B-A56E7527E0FF}"/>
              </a:ext>
            </a:extLst>
          </p:cNvPr>
          <p:cNvSpPr txBox="1"/>
          <p:nvPr/>
        </p:nvSpPr>
        <p:spPr>
          <a:xfrm>
            <a:off x="725214" y="420997"/>
            <a:ext cx="9259614" cy="3008003"/>
          </a:xfrm>
          <a:prstGeom prst="rect">
            <a:avLst/>
          </a:prstGeom>
          <a:noFill/>
        </p:spPr>
        <p:txBody>
          <a:bodyPr wrap="square">
            <a:spAutoFit/>
          </a:bodyPr>
          <a:lstStyle/>
          <a:p>
            <a:pPr marR="0" lvl="0" algn="l" defTabSz="914400" rtl="0" eaLnBrk="1" fontAlgn="auto" latinLnBrk="0" hangingPunct="1">
              <a:lnSpc>
                <a:spcPct val="90000"/>
              </a:lnSpc>
              <a:spcBef>
                <a:spcPts val="1000"/>
              </a:spcBef>
              <a:spcAft>
                <a:spcPts val="0"/>
              </a:spcAft>
              <a:buClrTx/>
              <a:buSzTx/>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cs typeface="Helvetica" panose="020B0604020202020204" pitchFamily="34" charset="0"/>
              </a:rPr>
              <a:t> Would you expect to see animals at the circus?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cs typeface="Helvetica" panose="020B0604020202020204" pitchFamily="34" charset="0"/>
            </a:endParaRPr>
          </a:p>
          <a:p>
            <a:pPr marR="0" lvl="0" algn="l" defTabSz="914400" rtl="0" eaLnBrk="1" fontAlgn="auto" latinLnBrk="0" hangingPunct="1">
              <a:lnSpc>
                <a:spcPct val="90000"/>
              </a:lnSpc>
              <a:spcBef>
                <a:spcPts val="1000"/>
              </a:spcBef>
              <a:spcAft>
                <a:spcPts val="0"/>
              </a:spcAft>
              <a:buClrTx/>
              <a:buSzTx/>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cs typeface="Helvetica" panose="020B0604020202020204" pitchFamily="34" charset="0"/>
              </a:rPr>
              <a:t>Circuses can be fun and entertaining places where performers show incredible skill, but are they an appropriate environment for wild animals?</a:t>
            </a:r>
          </a:p>
        </p:txBody>
      </p:sp>
      <p:pic>
        <p:nvPicPr>
          <p:cNvPr id="6" name="Picture 5">
            <a:extLst>
              <a:ext uri="{FF2B5EF4-FFF2-40B4-BE49-F238E27FC236}">
                <a16:creationId xmlns:a16="http://schemas.microsoft.com/office/drawing/2014/main" id="{F1DE1B04-C246-4F43-8D26-38C17162E431}"/>
              </a:ext>
            </a:extLst>
          </p:cNvPr>
          <p:cNvPicPr>
            <a:picLocks noChangeAspect="1"/>
          </p:cNvPicPr>
          <p:nvPr/>
        </p:nvPicPr>
        <p:blipFill rotWithShape="1">
          <a:blip r:embed="rId2"/>
          <a:srcRect b="11413"/>
          <a:stretch/>
        </p:blipFill>
        <p:spPr>
          <a:xfrm>
            <a:off x="4175608" y="3668110"/>
            <a:ext cx="5349845" cy="3189890"/>
          </a:xfrm>
          <a:prstGeom prst="rect">
            <a:avLst/>
          </a:prstGeom>
        </p:spPr>
      </p:pic>
    </p:spTree>
    <p:extLst>
      <p:ext uri="{BB962C8B-B14F-4D97-AF65-F5344CB8AC3E}">
        <p14:creationId xmlns:p14="http://schemas.microsoft.com/office/powerpoint/2010/main" val="1556442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BA40695-F44C-4158-8F94-6315395339AB}"/>
              </a:ext>
            </a:extLst>
          </p:cNvPr>
          <p:cNvPicPr>
            <a:picLocks noChangeAspect="1"/>
          </p:cNvPicPr>
          <p:nvPr/>
        </p:nvPicPr>
        <p:blipFill rotWithShape="1">
          <a:blip r:embed="rId2"/>
          <a:srcRect l="30603" t="21456" r="31638" b="6667"/>
          <a:stretch/>
        </p:blipFill>
        <p:spPr>
          <a:xfrm>
            <a:off x="1198178" y="246223"/>
            <a:ext cx="5728138" cy="6133555"/>
          </a:xfrm>
          <a:prstGeom prst="rect">
            <a:avLst/>
          </a:prstGeom>
        </p:spPr>
      </p:pic>
      <p:sp>
        <p:nvSpPr>
          <p:cNvPr id="4" name="TextBox 3">
            <a:extLst>
              <a:ext uri="{FF2B5EF4-FFF2-40B4-BE49-F238E27FC236}">
                <a16:creationId xmlns:a16="http://schemas.microsoft.com/office/drawing/2014/main" id="{36C0D3BE-4F31-4EBC-8996-AB68C64651C8}"/>
              </a:ext>
            </a:extLst>
          </p:cNvPr>
          <p:cNvSpPr txBox="1"/>
          <p:nvPr/>
        </p:nvSpPr>
        <p:spPr>
          <a:xfrm>
            <a:off x="7041931" y="578069"/>
            <a:ext cx="4435366" cy="4524315"/>
          </a:xfrm>
          <a:prstGeom prst="rect">
            <a:avLst/>
          </a:prstGeom>
          <a:noFill/>
        </p:spPr>
        <p:txBody>
          <a:bodyPr wrap="square" rtlCol="0">
            <a:spAutoFit/>
          </a:bodyPr>
          <a:lstStyle/>
          <a:p>
            <a:r>
              <a:rPr lang="en-GB" sz="3200" dirty="0">
                <a:latin typeface="Comic Sans MS" panose="030F0702030302020204" pitchFamily="66" charset="0"/>
              </a:rPr>
              <a:t>Read the cards  about tigers and lions.</a:t>
            </a:r>
          </a:p>
          <a:p>
            <a:endParaRPr lang="en-GB" sz="3200" dirty="0">
              <a:latin typeface="Comic Sans MS" panose="030F0702030302020204" pitchFamily="66" charset="0"/>
            </a:endParaRPr>
          </a:p>
          <a:p>
            <a:r>
              <a:rPr lang="en-GB" sz="3200" dirty="0">
                <a:latin typeface="Comic Sans MS" panose="030F0702030302020204" pitchFamily="66" charset="0"/>
              </a:rPr>
              <a:t>Choose one of the animals.</a:t>
            </a:r>
          </a:p>
          <a:p>
            <a:endParaRPr lang="en-GB" sz="3200" dirty="0">
              <a:latin typeface="Comic Sans MS" panose="030F0702030302020204" pitchFamily="66" charset="0"/>
            </a:endParaRPr>
          </a:p>
          <a:p>
            <a:r>
              <a:rPr lang="en-GB" sz="3200" dirty="0">
                <a:latin typeface="Comic Sans MS" panose="030F0702030302020204" pitchFamily="66" charset="0"/>
              </a:rPr>
              <a:t> Use the information and present it as a fact file or poster.</a:t>
            </a:r>
          </a:p>
        </p:txBody>
      </p:sp>
    </p:spTree>
    <p:extLst>
      <p:ext uri="{BB962C8B-B14F-4D97-AF65-F5344CB8AC3E}">
        <p14:creationId xmlns:p14="http://schemas.microsoft.com/office/powerpoint/2010/main" val="11032705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01E462-EB95-453A-B593-32A481E4E605}"/>
              </a:ext>
            </a:extLst>
          </p:cNvPr>
          <p:cNvSpPr txBox="1"/>
          <p:nvPr/>
        </p:nvSpPr>
        <p:spPr>
          <a:xfrm>
            <a:off x="238539" y="1224721"/>
            <a:ext cx="11298803" cy="2123658"/>
          </a:xfrm>
          <a:prstGeom prst="rect">
            <a:avLst/>
          </a:prstGeom>
          <a:noFill/>
        </p:spPr>
        <p:txBody>
          <a:bodyPr wrap="square" rtlCol="0">
            <a:spAutoFit/>
          </a:bodyPr>
          <a:lstStyle/>
          <a:p>
            <a:pPr algn="ctr"/>
            <a:r>
              <a:rPr lang="en-GB" sz="4400" dirty="0">
                <a:latin typeface="Comic Sans MS" panose="030F0702030302020204" pitchFamily="66" charset="0"/>
              </a:rPr>
              <a:t>Day 2</a:t>
            </a: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AFE4AD05-33D6-4D8C-9920-148D24CD98D1}"/>
              </a:ext>
            </a:extLst>
          </p:cNvPr>
          <p:cNvGraphicFramePr>
            <a:graphicFrameLocks noGrp="1"/>
          </p:cNvGraphicFramePr>
          <p:nvPr>
            <p:extLst>
              <p:ext uri="{D42A27DB-BD31-4B8C-83A1-F6EECF244321}">
                <p14:modId xmlns:p14="http://schemas.microsoft.com/office/powerpoint/2010/main" val="3960512849"/>
              </p:ext>
            </p:extLst>
          </p:nvPr>
        </p:nvGraphicFramePr>
        <p:xfrm>
          <a:off x="377025" y="2286550"/>
          <a:ext cx="10515600" cy="4303268"/>
        </p:xfrm>
        <a:graphic>
          <a:graphicData uri="http://schemas.openxmlformats.org/drawingml/2006/table">
            <a:tbl>
              <a:tblPr/>
              <a:tblGrid>
                <a:gridCol w="10515600">
                  <a:extLst>
                    <a:ext uri="{9D8B030D-6E8A-4147-A177-3AD203B41FA5}">
                      <a16:colId xmlns:a16="http://schemas.microsoft.com/office/drawing/2014/main" val="2796570033"/>
                    </a:ext>
                  </a:extLst>
                </a:gridCol>
              </a:tblGrid>
              <a:tr h="0">
                <a:tc>
                  <a:txBody>
                    <a:bodyPr/>
                    <a:lstStyle/>
                    <a:p>
                      <a:pPr algn="ctr">
                        <a:lnSpc>
                          <a:spcPct val="115000"/>
                        </a:lnSpc>
                        <a:spcAft>
                          <a:spcPts val="1000"/>
                        </a:spcAft>
                      </a:pPr>
                      <a:r>
                        <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 ravenously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does the word mean?</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They all helped to rub him down, and then looked on as he</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ate </a:t>
                      </a:r>
                      <a:r>
                        <a:rPr kumimoji="0" lang="en-GB" sz="2800" b="1" i="1" u="sng" strike="noStrike" kern="1200" cap="none" spc="0" normalizeH="0" baseline="0" noProof="0" dirty="0">
                          <a:ln>
                            <a:noFill/>
                          </a:ln>
                          <a:solidFill>
                            <a:srgbClr val="92D050"/>
                          </a:solidFill>
                          <a:effectLst/>
                          <a:uLnTx/>
                          <a:uFillTx/>
                          <a:latin typeface="Comic Sans MS" panose="030F0702030302020204" pitchFamily="66" charset="0"/>
                          <a:ea typeface="Calibri" panose="020F0502020204030204" pitchFamily="34" charset="0"/>
                          <a:cs typeface="Times New Roman" panose="02020603050405020304" pitchFamily="18" charset="0"/>
                        </a:rPr>
                        <a:t>ravenously.</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Can you write a sentence using the word?</a:t>
                      </a:r>
                    </a:p>
                    <a:p>
                      <a:pPr algn="ctr">
                        <a:lnSpc>
                          <a:spcPct val="115000"/>
                        </a:lnSpc>
                        <a:spcAft>
                          <a:spcPts val="1000"/>
                        </a:spcAft>
                      </a:pPr>
                      <a:r>
                        <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639930300"/>
                  </a:ext>
                </a:extLst>
              </a:tr>
            </a:tbl>
          </a:graphicData>
        </a:graphic>
      </p:graphicFrame>
    </p:spTree>
    <p:extLst>
      <p:ext uri="{BB962C8B-B14F-4D97-AF65-F5344CB8AC3E}">
        <p14:creationId xmlns:p14="http://schemas.microsoft.com/office/powerpoint/2010/main" val="1552655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B968073-B4E7-4C4C-9EF5-79E927B41C2C}"/>
              </a:ext>
            </a:extLst>
          </p:cNvPr>
          <p:cNvSpPr txBox="1"/>
          <p:nvPr/>
        </p:nvSpPr>
        <p:spPr>
          <a:xfrm>
            <a:off x="405516" y="345307"/>
            <a:ext cx="11115923" cy="6001643"/>
          </a:xfrm>
          <a:prstGeom prst="rect">
            <a:avLst/>
          </a:prstGeom>
          <a:noFill/>
        </p:spPr>
        <p:txBody>
          <a:bodyPr wrap="square">
            <a:spAutoFit/>
          </a:bodyPr>
          <a:lstStyle/>
          <a:p>
            <a:r>
              <a:rPr lang="en-GB" sz="2400" dirty="0">
                <a:latin typeface="Comic Sans MS" panose="030F0702030302020204" pitchFamily="66" charset="0"/>
              </a:rPr>
              <a:t> </a:t>
            </a:r>
            <a:r>
              <a:rPr lang="en-GB" sz="2400" u="sng" dirty="0">
                <a:latin typeface="Comic Sans MS" panose="030F0702030302020204" pitchFamily="66" charset="0"/>
              </a:rPr>
              <a:t>Read the next part of the story </a:t>
            </a:r>
          </a:p>
          <a:p>
            <a:r>
              <a:rPr lang="en-GB" sz="2400" dirty="0">
                <a:latin typeface="Comic Sans MS" panose="030F0702030302020204" pitchFamily="66" charset="0"/>
              </a:rPr>
              <a:t>The day the Frenchman came, it rained, the first rain for months, it seemed. Bertie watched him as he stood there, dripping on the veranda, his thumb hooked into his waistcoat pocket, as Bertie’s father broke the news that there was no white lion to collect, that he had escaped. That was the moment when Bertie’s mother put her hand to her throat, cried out and pointed. The white lion was wandering through the open compound gate, yowling pitifully. Bertie ran to him and fell on his knees and held him. The lion was soaked to the skin and trembling. He was panting with hunger and so thin that you could see his rib cage. They all helped to rub him down, and then looked on as he </a:t>
            </a:r>
            <a:r>
              <a:rPr lang="en-GB" sz="2400" dirty="0">
                <a:solidFill>
                  <a:srgbClr val="CC00CC"/>
                </a:solidFill>
                <a:latin typeface="Comic Sans MS" panose="030F0702030302020204" pitchFamily="66" charset="0"/>
              </a:rPr>
              <a:t>ate</a:t>
            </a:r>
            <a:r>
              <a:rPr lang="en-GB" sz="2400" dirty="0">
                <a:latin typeface="Comic Sans MS" panose="030F0702030302020204" pitchFamily="66" charset="0"/>
              </a:rPr>
              <a:t> </a:t>
            </a:r>
            <a:r>
              <a:rPr lang="en-GB" sz="2400" dirty="0">
                <a:solidFill>
                  <a:srgbClr val="92D050"/>
                </a:solidFill>
                <a:latin typeface="Comic Sans MS" panose="030F0702030302020204" pitchFamily="66" charset="0"/>
              </a:rPr>
              <a:t>ravenously</a:t>
            </a:r>
            <a:r>
              <a:rPr lang="en-GB" sz="2400" dirty="0">
                <a:latin typeface="Comic Sans MS" panose="030F0702030302020204" pitchFamily="66" charset="0"/>
              </a:rPr>
              <a:t>.</a:t>
            </a:r>
          </a:p>
          <a:p>
            <a:endParaRPr lang="en-GB" sz="2400" dirty="0">
              <a:latin typeface="Comic Sans MS" panose="030F0702030302020204" pitchFamily="66" charset="0"/>
            </a:endParaRPr>
          </a:p>
          <a:p>
            <a:r>
              <a:rPr lang="en-GB" sz="2400" dirty="0">
                <a:latin typeface="Comic Sans MS" panose="030F0702030302020204" pitchFamily="66" charset="0"/>
              </a:rPr>
              <a:t>Identify the </a:t>
            </a:r>
            <a:r>
              <a:rPr lang="en-GB" sz="2400" dirty="0">
                <a:solidFill>
                  <a:srgbClr val="CC00CC"/>
                </a:solidFill>
                <a:latin typeface="Comic Sans MS" panose="030F0702030302020204" pitchFamily="66" charset="0"/>
              </a:rPr>
              <a:t>verbs</a:t>
            </a:r>
            <a:r>
              <a:rPr lang="en-GB" sz="2400" dirty="0">
                <a:latin typeface="Comic Sans MS" panose="030F0702030302020204" pitchFamily="66" charset="0"/>
              </a:rPr>
              <a:t> and </a:t>
            </a:r>
            <a:r>
              <a:rPr lang="en-GB" sz="2400" dirty="0">
                <a:solidFill>
                  <a:srgbClr val="92D050"/>
                </a:solidFill>
                <a:latin typeface="Comic Sans MS" panose="030F0702030302020204" pitchFamily="66" charset="0"/>
              </a:rPr>
              <a:t>adverbs. </a:t>
            </a:r>
          </a:p>
          <a:p>
            <a:endParaRPr lang="en-GB" sz="2400" dirty="0">
              <a:solidFill>
                <a:srgbClr val="92D050"/>
              </a:solidFill>
              <a:latin typeface="Comic Sans MS" panose="030F0702030302020204" pitchFamily="66" charset="0"/>
            </a:endParaRPr>
          </a:p>
          <a:p>
            <a:endParaRPr lang="en-GB" sz="2400" dirty="0">
              <a:solidFill>
                <a:srgbClr val="92D050"/>
              </a:solidFill>
              <a:latin typeface="Comic Sans MS" panose="030F0702030302020204" pitchFamily="66" charset="0"/>
            </a:endParaRPr>
          </a:p>
          <a:p>
            <a:r>
              <a:rPr lang="en-GB" sz="2400" dirty="0">
                <a:latin typeface="Comic Sans MS" panose="030F0702030302020204" pitchFamily="66" charset="0"/>
              </a:rPr>
              <a:t> What does this tell us has happened to Bertie’s lion cub?</a:t>
            </a:r>
          </a:p>
        </p:txBody>
      </p:sp>
    </p:spTree>
    <p:extLst>
      <p:ext uri="{BB962C8B-B14F-4D97-AF65-F5344CB8AC3E}">
        <p14:creationId xmlns:p14="http://schemas.microsoft.com/office/powerpoint/2010/main" val="3609479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AA3C39-E8FA-4D03-8548-87CB432C2411}"/>
              </a:ext>
            </a:extLst>
          </p:cNvPr>
          <p:cNvSpPr txBox="1"/>
          <p:nvPr/>
        </p:nvSpPr>
        <p:spPr>
          <a:xfrm>
            <a:off x="798990" y="230819"/>
            <a:ext cx="10884024" cy="557717"/>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LO: To use personal writing - diary </a:t>
            </a:r>
            <a:endParaRPr kumimoji="0" lang="en-GB"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9308188-DEF8-4C1A-B754-882C5BC77E16}"/>
              </a:ext>
            </a:extLst>
          </p:cNvPr>
          <p:cNvSpPr txBox="1"/>
          <p:nvPr/>
        </p:nvSpPr>
        <p:spPr>
          <a:xfrm>
            <a:off x="1401418" y="1166020"/>
            <a:ext cx="8427720"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dirty="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i="0" u="none" strike="noStrike" kern="1200" cap="none" spc="0" normalizeH="0" baseline="0" noProof="0" dirty="0">
              <a:ln>
                <a:noFill/>
              </a:ln>
              <a:effectLst/>
              <a:uLnTx/>
              <a:uFillTx/>
              <a:latin typeface="Comic Sans MS" panose="030F0702030302020204" pitchFamily="66" charset="0"/>
              <a:ea typeface="+mn-ea"/>
              <a:cs typeface="+mn-cs"/>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5D9A2F78-105C-4DA5-AA54-90A8B431C50A}"/>
              </a:ext>
            </a:extLst>
          </p:cNvPr>
          <p:cNvGraphicFramePr>
            <a:graphicFrameLocks noGrp="1"/>
          </p:cNvGraphicFramePr>
          <p:nvPr>
            <p:extLst>
              <p:ext uri="{D42A27DB-BD31-4B8C-83A1-F6EECF244321}">
                <p14:modId xmlns:p14="http://schemas.microsoft.com/office/powerpoint/2010/main" val="578244355"/>
              </p:ext>
            </p:extLst>
          </p:nvPr>
        </p:nvGraphicFramePr>
        <p:xfrm>
          <a:off x="644056" y="1040738"/>
          <a:ext cx="10479156" cy="5447526"/>
        </p:xfrm>
        <a:graphic>
          <a:graphicData uri="http://schemas.openxmlformats.org/drawingml/2006/table">
            <a:tbl>
              <a:tblPr/>
              <a:tblGrid>
                <a:gridCol w="10479156">
                  <a:extLst>
                    <a:ext uri="{9D8B030D-6E8A-4147-A177-3AD203B41FA5}">
                      <a16:colId xmlns:a16="http://schemas.microsoft.com/office/drawing/2014/main" val="4107904487"/>
                    </a:ext>
                  </a:extLst>
                </a:gridCol>
              </a:tblGrid>
              <a:tr h="5447526">
                <a:tc>
                  <a:txBody>
                    <a:bodyPr/>
                    <a:lstStyle/>
                    <a:p>
                      <a:pPr algn="l">
                        <a:lnSpc>
                          <a:spcPct val="115000"/>
                        </a:lnSpc>
                        <a:spcAft>
                          <a:spcPts val="1000"/>
                        </a:spcAft>
                      </a:pPr>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225472550"/>
                  </a:ext>
                </a:extLst>
              </a:tr>
            </a:tbl>
          </a:graphicData>
        </a:graphic>
      </p:graphicFrame>
      <p:pic>
        <p:nvPicPr>
          <p:cNvPr id="4" name="Picture 3">
            <a:extLst>
              <a:ext uri="{FF2B5EF4-FFF2-40B4-BE49-F238E27FC236}">
                <a16:creationId xmlns:a16="http://schemas.microsoft.com/office/drawing/2014/main" id="{3EF10CA8-9B3D-4392-A9BE-6FBDF01F8CEE}"/>
              </a:ext>
            </a:extLst>
          </p:cNvPr>
          <p:cNvPicPr>
            <a:picLocks noChangeAspect="1"/>
          </p:cNvPicPr>
          <p:nvPr/>
        </p:nvPicPr>
        <p:blipFill>
          <a:blip r:embed="rId2"/>
          <a:stretch>
            <a:fillRect/>
          </a:stretch>
        </p:blipFill>
        <p:spPr>
          <a:xfrm>
            <a:off x="1486894" y="951025"/>
            <a:ext cx="7800230" cy="5850173"/>
          </a:xfrm>
          <a:prstGeom prst="rect">
            <a:avLst/>
          </a:prstGeom>
        </p:spPr>
      </p:pic>
    </p:spTree>
    <p:extLst>
      <p:ext uri="{BB962C8B-B14F-4D97-AF65-F5344CB8AC3E}">
        <p14:creationId xmlns:p14="http://schemas.microsoft.com/office/powerpoint/2010/main" val="2751687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E62B71-F46D-4B10-B877-45F77EBD9699}"/>
              </a:ext>
            </a:extLst>
          </p:cNvPr>
          <p:cNvPicPr>
            <a:picLocks noChangeAspect="1"/>
          </p:cNvPicPr>
          <p:nvPr/>
        </p:nvPicPr>
        <p:blipFill>
          <a:blip r:embed="rId2"/>
          <a:stretch>
            <a:fillRect/>
          </a:stretch>
        </p:blipFill>
        <p:spPr>
          <a:xfrm>
            <a:off x="572494" y="402386"/>
            <a:ext cx="6768083" cy="5076062"/>
          </a:xfrm>
          <a:prstGeom prst="rect">
            <a:avLst/>
          </a:prstGeom>
        </p:spPr>
      </p:pic>
      <p:pic>
        <p:nvPicPr>
          <p:cNvPr id="5" name="Picture 4">
            <a:extLst>
              <a:ext uri="{FF2B5EF4-FFF2-40B4-BE49-F238E27FC236}">
                <a16:creationId xmlns:a16="http://schemas.microsoft.com/office/drawing/2014/main" id="{23218540-8EE8-4AFE-B228-7AD803AD79D4}"/>
              </a:ext>
            </a:extLst>
          </p:cNvPr>
          <p:cNvPicPr>
            <a:picLocks noChangeAspect="1"/>
          </p:cNvPicPr>
          <p:nvPr/>
        </p:nvPicPr>
        <p:blipFill rotWithShape="1">
          <a:blip r:embed="rId3"/>
          <a:srcRect l="17282" t="30514" r="59369" b="34956"/>
          <a:stretch/>
        </p:blipFill>
        <p:spPr>
          <a:xfrm>
            <a:off x="7673008" y="341905"/>
            <a:ext cx="3946498" cy="3196885"/>
          </a:xfrm>
          <a:prstGeom prst="rect">
            <a:avLst/>
          </a:prstGeom>
          <a:ln w="28575">
            <a:solidFill>
              <a:srgbClr val="FFC000"/>
            </a:solidFill>
          </a:ln>
        </p:spPr>
      </p:pic>
      <p:pic>
        <p:nvPicPr>
          <p:cNvPr id="4" name="Picture 3">
            <a:extLst>
              <a:ext uri="{FF2B5EF4-FFF2-40B4-BE49-F238E27FC236}">
                <a16:creationId xmlns:a16="http://schemas.microsoft.com/office/drawing/2014/main" id="{BFA06D0C-3478-4E51-A9D3-F198725E7169}"/>
              </a:ext>
            </a:extLst>
          </p:cNvPr>
          <p:cNvPicPr>
            <a:picLocks noChangeAspect="1"/>
          </p:cNvPicPr>
          <p:nvPr/>
        </p:nvPicPr>
        <p:blipFill rotWithShape="1">
          <a:blip r:embed="rId4"/>
          <a:srcRect l="49435" t="21681" r="27197" b="44580"/>
          <a:stretch/>
        </p:blipFill>
        <p:spPr>
          <a:xfrm>
            <a:off x="7673008" y="3618640"/>
            <a:ext cx="3988663" cy="3196885"/>
          </a:xfrm>
          <a:prstGeom prst="rect">
            <a:avLst/>
          </a:prstGeom>
          <a:ln w="28575">
            <a:solidFill>
              <a:srgbClr val="FFC000"/>
            </a:solidFill>
          </a:ln>
        </p:spPr>
      </p:pic>
    </p:spTree>
    <p:extLst>
      <p:ext uri="{BB962C8B-B14F-4D97-AF65-F5344CB8AC3E}">
        <p14:creationId xmlns:p14="http://schemas.microsoft.com/office/powerpoint/2010/main" val="24031871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B3B532-783A-4468-96C9-37C55248EE85}"/>
              </a:ext>
            </a:extLst>
          </p:cNvPr>
          <p:cNvPicPr>
            <a:picLocks noChangeAspect="1"/>
          </p:cNvPicPr>
          <p:nvPr/>
        </p:nvPicPr>
        <p:blipFill rotWithShape="1">
          <a:blip r:embed="rId2"/>
          <a:srcRect l="25696" t="33851" r="50956" b="41479"/>
          <a:stretch/>
        </p:blipFill>
        <p:spPr>
          <a:xfrm>
            <a:off x="492980" y="278296"/>
            <a:ext cx="5104737" cy="3010885"/>
          </a:xfrm>
          <a:prstGeom prst="rect">
            <a:avLst/>
          </a:prstGeom>
          <a:ln w="38100">
            <a:solidFill>
              <a:srgbClr val="FFC000"/>
            </a:solidFill>
          </a:ln>
        </p:spPr>
      </p:pic>
      <p:pic>
        <p:nvPicPr>
          <p:cNvPr id="5" name="Picture 4">
            <a:extLst>
              <a:ext uri="{FF2B5EF4-FFF2-40B4-BE49-F238E27FC236}">
                <a16:creationId xmlns:a16="http://schemas.microsoft.com/office/drawing/2014/main" id="{937F0E8D-3CA8-41D4-8A7A-E59C3363F493}"/>
              </a:ext>
            </a:extLst>
          </p:cNvPr>
          <p:cNvPicPr>
            <a:picLocks noChangeAspect="1"/>
          </p:cNvPicPr>
          <p:nvPr/>
        </p:nvPicPr>
        <p:blipFill rotWithShape="1">
          <a:blip r:embed="rId2"/>
          <a:srcRect l="49433" t="30504" r="27283" b="38991"/>
          <a:stretch/>
        </p:blipFill>
        <p:spPr>
          <a:xfrm>
            <a:off x="6096000" y="208723"/>
            <a:ext cx="5104737" cy="3674841"/>
          </a:xfrm>
          <a:prstGeom prst="rect">
            <a:avLst/>
          </a:prstGeom>
          <a:ln w="38100">
            <a:solidFill>
              <a:srgbClr val="FFC000"/>
            </a:solidFill>
          </a:ln>
        </p:spPr>
      </p:pic>
      <p:pic>
        <p:nvPicPr>
          <p:cNvPr id="7" name="Picture 6">
            <a:extLst>
              <a:ext uri="{FF2B5EF4-FFF2-40B4-BE49-F238E27FC236}">
                <a16:creationId xmlns:a16="http://schemas.microsoft.com/office/drawing/2014/main" id="{E130CC41-AC69-4F1B-8B85-7448E1246D4B}"/>
              </a:ext>
            </a:extLst>
          </p:cNvPr>
          <p:cNvPicPr>
            <a:picLocks noChangeAspect="1"/>
          </p:cNvPicPr>
          <p:nvPr/>
        </p:nvPicPr>
        <p:blipFill rotWithShape="1">
          <a:blip r:embed="rId2"/>
          <a:srcRect l="25433" t="62956" r="50783" b="7536"/>
          <a:stretch/>
        </p:blipFill>
        <p:spPr>
          <a:xfrm>
            <a:off x="675860" y="3495188"/>
            <a:ext cx="4818491" cy="3303178"/>
          </a:xfrm>
          <a:prstGeom prst="rect">
            <a:avLst/>
          </a:prstGeom>
          <a:ln w="38100">
            <a:solidFill>
              <a:srgbClr val="FFC000"/>
            </a:solidFill>
          </a:ln>
        </p:spPr>
      </p:pic>
    </p:spTree>
    <p:extLst>
      <p:ext uri="{BB962C8B-B14F-4D97-AF65-F5344CB8AC3E}">
        <p14:creationId xmlns:p14="http://schemas.microsoft.com/office/powerpoint/2010/main" val="3920135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69D5EC-1456-49DE-A4D1-613409896240}"/>
              </a:ext>
            </a:extLst>
          </p:cNvPr>
          <p:cNvPicPr>
            <a:picLocks noChangeAspect="1"/>
          </p:cNvPicPr>
          <p:nvPr/>
        </p:nvPicPr>
        <p:blipFill rotWithShape="1">
          <a:blip r:embed="rId2"/>
          <a:srcRect l="25305" t="22840" r="27086" b="6087"/>
          <a:stretch/>
        </p:blipFill>
        <p:spPr>
          <a:xfrm>
            <a:off x="1878089" y="206219"/>
            <a:ext cx="8173940" cy="6096026"/>
          </a:xfrm>
          <a:prstGeom prst="rect">
            <a:avLst/>
          </a:prstGeom>
        </p:spPr>
      </p:pic>
      <p:sp>
        <p:nvSpPr>
          <p:cNvPr id="5" name="TextBox 4">
            <a:extLst>
              <a:ext uri="{FF2B5EF4-FFF2-40B4-BE49-F238E27FC236}">
                <a16:creationId xmlns:a16="http://schemas.microsoft.com/office/drawing/2014/main" id="{DB58131A-969D-400D-8B02-A3E237BEC6F0}"/>
              </a:ext>
            </a:extLst>
          </p:cNvPr>
          <p:cNvSpPr txBox="1"/>
          <p:nvPr/>
        </p:nvSpPr>
        <p:spPr>
          <a:xfrm>
            <a:off x="2243738" y="583987"/>
            <a:ext cx="5893654" cy="369332"/>
          </a:xfrm>
          <a:prstGeom prst="rect">
            <a:avLst/>
          </a:prstGeom>
          <a:solidFill>
            <a:schemeClr val="bg1"/>
          </a:solidFill>
          <a:ln>
            <a:solidFill>
              <a:schemeClr val="bg1"/>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3E8F965F-A9A2-4B31-BA19-15A4A1C4B1A2}"/>
              </a:ext>
            </a:extLst>
          </p:cNvPr>
          <p:cNvSpPr txBox="1"/>
          <p:nvPr/>
        </p:nvSpPr>
        <p:spPr>
          <a:xfrm>
            <a:off x="6439220" y="206219"/>
            <a:ext cx="983556" cy="469976"/>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3475736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CEE9A0-B560-48B7-9373-9E4A2327E262}"/>
              </a:ext>
            </a:extLst>
          </p:cNvPr>
          <p:cNvSpPr txBox="1"/>
          <p:nvPr/>
        </p:nvSpPr>
        <p:spPr>
          <a:xfrm>
            <a:off x="807720" y="457200"/>
            <a:ext cx="9997440" cy="1938992"/>
          </a:xfrm>
          <a:prstGeom prst="rect">
            <a:avLst/>
          </a:prstGeom>
          <a:noFill/>
        </p:spPr>
        <p:txBody>
          <a:bodyPr wrap="square" rtlCol="0">
            <a:spAutoFit/>
          </a:bodyPr>
          <a:lstStyle/>
          <a:p>
            <a:pPr algn="ctr"/>
            <a:r>
              <a:rPr lang="en-GB" sz="4000" dirty="0">
                <a:latin typeface="Comic Sans MS" panose="030F0702030302020204" pitchFamily="66" charset="0"/>
              </a:rPr>
              <a:t>Day 3</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graphicFrame>
        <p:nvGraphicFramePr>
          <p:cNvPr id="4" name="Table 3">
            <a:extLst>
              <a:ext uri="{FF2B5EF4-FFF2-40B4-BE49-F238E27FC236}">
                <a16:creationId xmlns:a16="http://schemas.microsoft.com/office/drawing/2014/main" id="{2F928DCC-3D22-4B43-897F-31B9B19EDE0A}"/>
              </a:ext>
            </a:extLst>
          </p:cNvPr>
          <p:cNvGraphicFramePr>
            <a:graphicFrameLocks noGrp="1"/>
          </p:cNvGraphicFramePr>
          <p:nvPr>
            <p:extLst>
              <p:ext uri="{D42A27DB-BD31-4B8C-83A1-F6EECF244321}">
                <p14:modId xmlns:p14="http://schemas.microsoft.com/office/powerpoint/2010/main" val="793144232"/>
              </p:ext>
            </p:extLst>
          </p:nvPr>
        </p:nvGraphicFramePr>
        <p:xfrm>
          <a:off x="347959" y="1351370"/>
          <a:ext cx="10560106" cy="4715891"/>
        </p:xfrm>
        <a:graphic>
          <a:graphicData uri="http://schemas.openxmlformats.org/drawingml/2006/table">
            <a:tbl>
              <a:tblPr/>
              <a:tblGrid>
                <a:gridCol w="10560106">
                  <a:extLst>
                    <a:ext uri="{9D8B030D-6E8A-4147-A177-3AD203B41FA5}">
                      <a16:colId xmlns:a16="http://schemas.microsoft.com/office/drawing/2014/main" val="1379217000"/>
                    </a:ext>
                  </a:extLst>
                </a:gridCol>
              </a:tblGrid>
              <a:tr h="727906">
                <a:tc>
                  <a:txBody>
                    <a:bodyPr/>
                    <a:lstStyle/>
                    <a:p>
                      <a:pPr algn="ctr">
                        <a:lnSpc>
                          <a:spcPct val="115000"/>
                        </a:lnSpc>
                        <a:spcAft>
                          <a:spcPts val="1000"/>
                        </a:spcAft>
                      </a:pPr>
                      <a:r>
                        <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day-earnest</a:t>
                      </a:r>
                    </a:p>
                    <a:p>
                      <a:pPr algn="ctr">
                        <a:lnSpc>
                          <a:spcPct val="115000"/>
                        </a:lnSpc>
                        <a:spcAft>
                          <a:spcPts val="1000"/>
                        </a:spcAft>
                      </a:pPr>
                      <a:endPar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1000"/>
                        </a:spcAft>
                      </a:pP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It was a kind face, not smiling, yet </a:t>
                      </a:r>
                      <a:r>
                        <a:rPr kumimoji="0" lang="en-GB" sz="2800" b="0" i="1" u="sng" strike="noStrike" kern="1200" cap="none" spc="0" normalizeH="0" baseline="0" noProof="0" dirty="0">
                          <a:ln>
                            <a:noFill/>
                          </a:ln>
                          <a:solidFill>
                            <a:srgbClr val="00B0F0"/>
                          </a:solidFill>
                          <a:effectLst/>
                          <a:uLnTx/>
                          <a:uFillTx/>
                          <a:latin typeface="Comic Sans MS" panose="030F0702030302020204" pitchFamily="66" charset="0"/>
                          <a:ea typeface="+mn-ea"/>
                          <a:cs typeface="+mn-cs"/>
                        </a:rPr>
                        <a:t>earnest</a:t>
                      </a: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and trustworthy.</a:t>
                      </a:r>
                    </a:p>
                    <a:p>
                      <a:pPr algn="ctr">
                        <a:lnSpc>
                          <a:spcPct val="115000"/>
                        </a:lnSpc>
                        <a:spcAft>
                          <a:spcPts val="1000"/>
                        </a:spcAft>
                      </a:pP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endParaRPr lang="en-GB" sz="2800" b="1" i="1" u="none"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1000"/>
                        </a:spcAft>
                      </a:pPr>
                      <a:endPar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lgn="ctr">
                        <a:lnSpc>
                          <a:spcPct val="115000"/>
                        </a:lnSpc>
                        <a:spcAft>
                          <a:spcPts val="1000"/>
                        </a:spcAft>
                      </a:pPr>
                      <a:endParaRPr lang="en-GB" sz="2800" b="1" i="1" u="none"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u="sng"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155381924"/>
                  </a:ext>
                </a:extLst>
              </a:tr>
            </a:tbl>
          </a:graphicData>
        </a:graphic>
      </p:graphicFrame>
    </p:spTree>
    <p:extLst>
      <p:ext uri="{BB962C8B-B14F-4D97-AF65-F5344CB8AC3E}">
        <p14:creationId xmlns:p14="http://schemas.microsoft.com/office/powerpoint/2010/main" val="20735546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79CAFB0-546D-41F7-BFF1-9FA767159083}"/>
              </a:ext>
            </a:extLst>
          </p:cNvPr>
          <p:cNvPicPr>
            <a:picLocks noChangeAspect="1"/>
          </p:cNvPicPr>
          <p:nvPr/>
        </p:nvPicPr>
        <p:blipFill rotWithShape="1">
          <a:blip r:embed="rId2">
            <a:duotone>
              <a:schemeClr val="bg2">
                <a:shade val="45000"/>
                <a:satMod val="135000"/>
              </a:schemeClr>
              <a:prstClr val="white"/>
            </a:duotone>
          </a:blip>
          <a:srcRect l="27731" t="24939" r="29411" b="7675"/>
          <a:stretch/>
        </p:blipFill>
        <p:spPr>
          <a:xfrm>
            <a:off x="1905640" y="42707"/>
            <a:ext cx="7507301" cy="6639812"/>
          </a:xfrm>
          <a:prstGeom prst="rect">
            <a:avLst/>
          </a:prstGeom>
        </p:spPr>
      </p:pic>
      <p:sp>
        <p:nvSpPr>
          <p:cNvPr id="7" name="TextBox 6">
            <a:extLst>
              <a:ext uri="{FF2B5EF4-FFF2-40B4-BE49-F238E27FC236}">
                <a16:creationId xmlns:a16="http://schemas.microsoft.com/office/drawing/2014/main" id="{9A9601B3-F116-40BE-85E7-AC816B9FA20B}"/>
              </a:ext>
            </a:extLst>
          </p:cNvPr>
          <p:cNvSpPr txBox="1"/>
          <p:nvPr/>
        </p:nvSpPr>
        <p:spPr>
          <a:xfrm>
            <a:off x="307362" y="384993"/>
            <a:ext cx="11287845" cy="5262979"/>
          </a:xfrm>
          <a:prstGeom prst="rect">
            <a:avLst/>
          </a:prstGeom>
          <a:noFill/>
        </p:spPr>
        <p:txBody>
          <a:bodyPr wrap="square">
            <a:spAutoFit/>
          </a:bodyPr>
          <a:lstStyle/>
          <a:p>
            <a:r>
              <a:rPr lang="en-GB" sz="2400" dirty="0">
                <a:latin typeface="Comic Sans MS" panose="030F0702030302020204" pitchFamily="66" charset="0"/>
              </a:rPr>
              <a:t>“</a:t>
            </a:r>
            <a:r>
              <a:rPr lang="en-GB" sz="2400" dirty="0" err="1">
                <a:latin typeface="Comic Sans MS" panose="030F0702030302020204" pitchFamily="66" charset="0"/>
              </a:rPr>
              <a:t>Incroyable</a:t>
            </a:r>
            <a:r>
              <a:rPr lang="en-GB" sz="2400" dirty="0">
                <a:latin typeface="Comic Sans MS" panose="030F0702030302020204" pitchFamily="66" charset="0"/>
              </a:rPr>
              <a:t>! Magnifique!” said the Frenchman. “And white, just as you said, white like the snow, and tame too. He will be the star of my circus. I shall call him ‘Le Prince Blanc’, ‘The White Prince’. He will have all he needs, all he wants, fresh meat every day, fresh straw every night. I love my animals, you know. They are my family, and this lion of yours, he will be my favourite son. Have no fear, young man, I promise you that he will never be hungry again.” He put his hand on his heart. “As God is my witness, I promise it.” </a:t>
            </a:r>
          </a:p>
          <a:p>
            <a:r>
              <a:rPr lang="en-GB" sz="2400" dirty="0">
                <a:latin typeface="Comic Sans MS" panose="030F0702030302020204" pitchFamily="66" charset="0"/>
              </a:rPr>
              <a:t>Bertie looked up into the Frenchman’s face. It was a kind face, not smiling, yet earnest and trustworthy. But even so, it did not make Bertie feel any better. “There, you see,” said Bertie’s mother. “He’ll be happy, and that’s all that matters, Bertie, isn’t it?”</a:t>
            </a:r>
          </a:p>
          <a:p>
            <a:r>
              <a:rPr lang="en-GB" sz="2400" dirty="0">
                <a:latin typeface="Comic Sans MS" panose="030F0702030302020204" pitchFamily="66" charset="0"/>
              </a:rPr>
              <a:t>Bertie knew that there was no point in begging. He knew now that the lion could never survive on his own in the wild, that he would have to go with the Frenchman. There was nothing else for it. </a:t>
            </a:r>
          </a:p>
        </p:txBody>
      </p:sp>
    </p:spTree>
    <p:extLst>
      <p:ext uri="{BB962C8B-B14F-4D97-AF65-F5344CB8AC3E}">
        <p14:creationId xmlns:p14="http://schemas.microsoft.com/office/powerpoint/2010/main" val="2189803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6F94983-2267-4B58-BA0E-AC3DB826AF91}"/>
              </a:ext>
            </a:extLst>
          </p:cNvPr>
          <p:cNvPicPr>
            <a:picLocks noChangeAspect="1"/>
          </p:cNvPicPr>
          <p:nvPr/>
        </p:nvPicPr>
        <p:blipFill rotWithShape="1">
          <a:blip r:embed="rId2">
            <a:duotone>
              <a:schemeClr val="bg2">
                <a:shade val="45000"/>
                <a:satMod val="135000"/>
              </a:schemeClr>
              <a:prstClr val="white"/>
            </a:duotone>
          </a:blip>
          <a:srcRect l="35971" t="27702" r="35850" b="32168"/>
          <a:stretch/>
        </p:blipFill>
        <p:spPr>
          <a:xfrm>
            <a:off x="7211627" y="218569"/>
            <a:ext cx="4980373" cy="3989448"/>
          </a:xfrm>
          <a:prstGeom prst="rect">
            <a:avLst/>
          </a:prstGeom>
        </p:spPr>
      </p:pic>
      <p:sp>
        <p:nvSpPr>
          <p:cNvPr id="5" name="TextBox 4">
            <a:extLst>
              <a:ext uri="{FF2B5EF4-FFF2-40B4-BE49-F238E27FC236}">
                <a16:creationId xmlns:a16="http://schemas.microsoft.com/office/drawing/2014/main" id="{77BB0BFF-E026-4A91-A68E-6EE76F422DD8}"/>
              </a:ext>
            </a:extLst>
          </p:cNvPr>
          <p:cNvSpPr txBox="1"/>
          <p:nvPr/>
        </p:nvSpPr>
        <p:spPr>
          <a:xfrm>
            <a:off x="827841" y="648940"/>
            <a:ext cx="10659863" cy="1231106"/>
          </a:xfrm>
          <a:prstGeom prst="rect">
            <a:avLst/>
          </a:prstGeom>
          <a:noFill/>
        </p:spPr>
        <p:txBody>
          <a:bodyPr wrap="square">
            <a:spAutoFit/>
          </a:bodyPr>
          <a:lstStyle/>
          <a:p>
            <a:r>
              <a:rPr lang="en-GB" u="sng" dirty="0"/>
              <a:t> </a:t>
            </a:r>
            <a:endParaRPr lang="en-GB" sz="2800" u="sng"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D3F0D0FE-3AEC-4662-8248-7378222758D7}"/>
              </a:ext>
            </a:extLst>
          </p:cNvPr>
          <p:cNvGraphicFramePr>
            <a:graphicFrameLocks noGrp="1"/>
          </p:cNvGraphicFramePr>
          <p:nvPr>
            <p:extLst>
              <p:ext uri="{D42A27DB-BD31-4B8C-83A1-F6EECF244321}">
                <p14:modId xmlns:p14="http://schemas.microsoft.com/office/powerpoint/2010/main" val="1177883947"/>
              </p:ext>
            </p:extLst>
          </p:nvPr>
        </p:nvGraphicFramePr>
        <p:xfrm>
          <a:off x="922084" y="648940"/>
          <a:ext cx="7913311" cy="615553"/>
        </p:xfrm>
        <a:graphic>
          <a:graphicData uri="http://schemas.openxmlformats.org/drawingml/2006/table">
            <a:tbl>
              <a:tblPr/>
              <a:tblGrid>
                <a:gridCol w="7913311">
                  <a:extLst>
                    <a:ext uri="{9D8B030D-6E8A-4147-A177-3AD203B41FA5}">
                      <a16:colId xmlns:a16="http://schemas.microsoft.com/office/drawing/2014/main" val="1312474919"/>
                    </a:ext>
                  </a:extLst>
                </a:gridCol>
              </a:tblGrid>
              <a:tr h="615553">
                <a:tc>
                  <a:txBody>
                    <a:bodyPr/>
                    <a:lstStyle/>
                    <a:p>
                      <a:pPr algn="l">
                        <a:lnSpc>
                          <a:spcPct val="115000"/>
                        </a:lnSpc>
                        <a:spcAft>
                          <a:spcPts val="1000"/>
                        </a:spcAft>
                      </a:pPr>
                      <a:r>
                        <a:rPr lang="en-GB" sz="2800" u="sng" dirty="0">
                          <a:effectLst/>
                          <a:latin typeface="Comic Sans MS" panose="030F0702030302020204" pitchFamily="66" charset="0"/>
                          <a:ea typeface="Calibri" panose="020F0502020204030204" pitchFamily="34" charset="0"/>
                          <a:cs typeface="Times New Roman" panose="02020603050405020304" pitchFamily="18" charset="0"/>
                        </a:rPr>
                        <a:t> </a:t>
                      </a:r>
                      <a:r>
                        <a:rPr lang="en-GB" sz="2800" u="sng" dirty="0">
                          <a:effectLst/>
                          <a:latin typeface="Calibri" panose="020F0502020204030204" pitchFamily="34" charset="0"/>
                          <a:ea typeface="Calibri" panose="020F0502020204030204" pitchFamily="34" charset="0"/>
                          <a:cs typeface="Times New Roman" panose="02020603050405020304" pitchFamily="18" charset="0"/>
                        </a:rPr>
                        <a:t> </a:t>
                      </a:r>
                      <a:r>
                        <a:rPr lang="en-GB" sz="2800" u="sng" dirty="0">
                          <a:effectLst/>
                          <a:latin typeface="Comic Sans MS" panose="030F0702030302020204" pitchFamily="66" charset="0"/>
                          <a:ea typeface="Calibri" panose="020F0502020204030204" pitchFamily="34" charset="0"/>
                          <a:cs typeface="Times New Roman" panose="02020603050405020304" pitchFamily="18" charset="0"/>
                        </a:rPr>
                        <a:t>L.O: to plan a persuasive argument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721167635"/>
                  </a:ext>
                </a:extLst>
              </a:tr>
            </a:tbl>
          </a:graphicData>
        </a:graphic>
      </p:graphicFrame>
      <p:sp>
        <p:nvSpPr>
          <p:cNvPr id="6" name="TextBox 5">
            <a:extLst>
              <a:ext uri="{FF2B5EF4-FFF2-40B4-BE49-F238E27FC236}">
                <a16:creationId xmlns:a16="http://schemas.microsoft.com/office/drawing/2014/main" id="{D0F4F791-BDC7-47A0-9407-4131A4E0D52F}"/>
              </a:ext>
            </a:extLst>
          </p:cNvPr>
          <p:cNvSpPr txBox="1"/>
          <p:nvPr/>
        </p:nvSpPr>
        <p:spPr>
          <a:xfrm>
            <a:off x="827840" y="1486425"/>
            <a:ext cx="10536319" cy="4401205"/>
          </a:xfrm>
          <a:prstGeom prst="rect">
            <a:avLst/>
          </a:prstGeom>
          <a:noFill/>
        </p:spPr>
        <p:txBody>
          <a:bodyPr wrap="square">
            <a:spAutoFit/>
          </a:bodyPr>
          <a:lstStyle/>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Considering what you know about life in the wild and the circus.</a:t>
            </a:r>
          </a:p>
          <a:p>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p>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Provide descriptions of animal adaptation of lions in the wild.</a:t>
            </a:r>
          </a:p>
          <a:p>
            <a:endParaRPr lang="en-GB" sz="2800" dirty="0">
              <a:latin typeface="Comic Sans MS" panose="030F0702030302020204" pitchFamily="66" charset="0"/>
              <a:ea typeface="Calibri" panose="020F0502020204030204" pitchFamily="34" charset="0"/>
              <a:cs typeface="Times New Roman" panose="02020603050405020304" pitchFamily="18" charset="0"/>
            </a:endParaRPr>
          </a:p>
          <a:p>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 </a:t>
            </a: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Create a chart listing points for and against using animals as entertainment.</a:t>
            </a:r>
            <a:endParaRPr lang="en-GB" sz="2800" dirty="0"/>
          </a:p>
        </p:txBody>
      </p:sp>
    </p:spTree>
    <p:extLst>
      <p:ext uri="{BB962C8B-B14F-4D97-AF65-F5344CB8AC3E}">
        <p14:creationId xmlns:p14="http://schemas.microsoft.com/office/powerpoint/2010/main" val="1765370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EDE934B-1F48-4262-9E58-D327CC243E09}"/>
              </a:ext>
            </a:extLst>
          </p:cNvPr>
          <p:cNvSpPr txBox="1"/>
          <p:nvPr/>
        </p:nvSpPr>
        <p:spPr>
          <a:xfrm>
            <a:off x="2319291" y="1849171"/>
            <a:ext cx="6094520" cy="554062"/>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rPr>
              <a:t>Word of the day- haze  </a:t>
            </a:r>
          </a:p>
        </p:txBody>
      </p:sp>
      <p:sp>
        <p:nvSpPr>
          <p:cNvPr id="11" name="TextBox 10">
            <a:extLst>
              <a:ext uri="{FF2B5EF4-FFF2-40B4-BE49-F238E27FC236}">
                <a16:creationId xmlns:a16="http://schemas.microsoft.com/office/drawing/2014/main" id="{627DA61A-16A2-4855-86AD-0A08BE2464E3}"/>
              </a:ext>
            </a:extLst>
          </p:cNvPr>
          <p:cNvSpPr txBox="1"/>
          <p:nvPr/>
        </p:nvSpPr>
        <p:spPr>
          <a:xfrm>
            <a:off x="1981939" y="431731"/>
            <a:ext cx="609452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Day 4</a:t>
            </a:r>
          </a:p>
        </p:txBody>
      </p:sp>
      <p:sp>
        <p:nvSpPr>
          <p:cNvPr id="5" name="TextBox 4">
            <a:extLst>
              <a:ext uri="{FF2B5EF4-FFF2-40B4-BE49-F238E27FC236}">
                <a16:creationId xmlns:a16="http://schemas.microsoft.com/office/drawing/2014/main" id="{2608FA52-960E-4A8D-BCD6-10082CEF12B8}"/>
              </a:ext>
            </a:extLst>
          </p:cNvPr>
          <p:cNvSpPr txBox="1"/>
          <p:nvPr/>
        </p:nvSpPr>
        <p:spPr>
          <a:xfrm>
            <a:off x="169049" y="2830757"/>
            <a:ext cx="11234057" cy="954107"/>
          </a:xfrm>
          <a:prstGeom prst="rect">
            <a:avLst/>
          </a:prstGeom>
          <a:noFill/>
        </p:spPr>
        <p:txBody>
          <a:bodyPr wrap="square">
            <a:spAutoFit/>
          </a:bodyPr>
          <a:lstStyle/>
          <a:p>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As the last of Table Mountain vanished in a heat </a:t>
            </a:r>
            <a:r>
              <a:rPr kumimoji="0" lang="en-GB" sz="2800" b="1" i="1" u="sng"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haze</a:t>
            </a: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he said goodbye to Africa and was not at all unhappy. </a:t>
            </a:r>
            <a:endParaRPr lang="en-GB" sz="2800" i="1" dirty="0"/>
          </a:p>
        </p:txBody>
      </p:sp>
    </p:spTree>
    <p:extLst>
      <p:ext uri="{BB962C8B-B14F-4D97-AF65-F5344CB8AC3E}">
        <p14:creationId xmlns:p14="http://schemas.microsoft.com/office/powerpoint/2010/main" val="1587729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0BBE5CE-3F6F-4A46-AD96-035B97018C29}"/>
              </a:ext>
            </a:extLst>
          </p:cNvPr>
          <p:cNvPicPr>
            <a:picLocks noChangeAspect="1"/>
          </p:cNvPicPr>
          <p:nvPr/>
        </p:nvPicPr>
        <p:blipFill rotWithShape="1">
          <a:blip r:embed="rId2">
            <a:duotone>
              <a:schemeClr val="bg2">
                <a:shade val="45000"/>
                <a:satMod val="135000"/>
              </a:schemeClr>
              <a:prstClr val="white"/>
            </a:duotone>
          </a:blip>
          <a:srcRect l="30441" t="36327" r="31114" b="23258"/>
          <a:stretch/>
        </p:blipFill>
        <p:spPr>
          <a:xfrm>
            <a:off x="3406588" y="3926541"/>
            <a:ext cx="4687261" cy="2771723"/>
          </a:xfrm>
          <a:prstGeom prst="rect">
            <a:avLst/>
          </a:prstGeom>
        </p:spPr>
      </p:pic>
      <p:sp>
        <p:nvSpPr>
          <p:cNvPr id="6" name="TextBox 5">
            <a:extLst>
              <a:ext uri="{FF2B5EF4-FFF2-40B4-BE49-F238E27FC236}">
                <a16:creationId xmlns:a16="http://schemas.microsoft.com/office/drawing/2014/main" id="{A2BB67B3-F002-4B41-901B-8EDFC170BE60}"/>
              </a:ext>
            </a:extLst>
          </p:cNvPr>
          <p:cNvSpPr txBox="1"/>
          <p:nvPr/>
        </p:nvSpPr>
        <p:spPr>
          <a:xfrm>
            <a:off x="389964" y="433525"/>
            <a:ext cx="11412711" cy="5262979"/>
          </a:xfrm>
          <a:prstGeom prst="rect">
            <a:avLst/>
          </a:prstGeom>
          <a:noFill/>
        </p:spPr>
        <p:txBody>
          <a:bodyPr wrap="square">
            <a:spAutoFit/>
          </a:bodyPr>
          <a:lstStyle/>
          <a:p>
            <a:r>
              <a:rPr lang="en-GB" sz="2400" dirty="0">
                <a:latin typeface="Comic Sans MS" panose="030F0702030302020204" pitchFamily="66" charset="0"/>
              </a:rPr>
              <a:t>That night as they lay in the dark together side by side, Bertie made him a last promise. “I will find you,” he whispered. “Always remember that I will find you. I promise I will.”</a:t>
            </a:r>
          </a:p>
          <a:p>
            <a:r>
              <a:rPr lang="en-GB" sz="2400" dirty="0">
                <a:latin typeface="Comic Sans MS" panose="030F0702030302020204" pitchFamily="66" charset="0"/>
              </a:rPr>
              <a:t>The next morning the Frenchman shook hands with Bertie on the veranda and said goodbye. “He’ll be fine, don’t you worry. And one day you must come to France and see my circus, Le Cirque Merlot. It is the best circus in all of France.” Then they left, the white lion in a wooden crate rocking from side to side in the back of the Frenchman’s wagon. Bertie watched until the wagon disappeared from view.</a:t>
            </a:r>
          </a:p>
          <a:p>
            <a:r>
              <a:rPr lang="en-GB" sz="2400" dirty="0">
                <a:latin typeface="Comic Sans MS" panose="030F0702030302020204" pitchFamily="66" charset="0"/>
              </a:rPr>
              <a:t> A few months later, Bertie found himself on a ship steaming out of Cape Town, bound for England and school and a new life. As the last of Table Mountain vanished in a heat haze, he said goodbye to Africa and was not at all unhappy. He had his mother with him, for the time being at least. And after all, England was nearer France than Africa was, much nearer.</a:t>
            </a:r>
          </a:p>
        </p:txBody>
      </p:sp>
    </p:spTree>
    <p:extLst>
      <p:ext uri="{BB962C8B-B14F-4D97-AF65-F5344CB8AC3E}">
        <p14:creationId xmlns:p14="http://schemas.microsoft.com/office/powerpoint/2010/main" val="35027581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0904A6B-7F85-42DE-B216-79F1FEC683CA}"/>
              </a:ext>
            </a:extLst>
          </p:cNvPr>
          <p:cNvGraphicFramePr>
            <a:graphicFrameLocks noGrp="1"/>
          </p:cNvGraphicFramePr>
          <p:nvPr>
            <p:extLst>
              <p:ext uri="{D42A27DB-BD31-4B8C-83A1-F6EECF244321}">
                <p14:modId xmlns:p14="http://schemas.microsoft.com/office/powerpoint/2010/main" val="17554358"/>
              </p:ext>
            </p:extLst>
          </p:nvPr>
        </p:nvGraphicFramePr>
        <p:xfrm>
          <a:off x="377023" y="564098"/>
          <a:ext cx="11319345" cy="5767515"/>
        </p:xfrm>
        <a:graphic>
          <a:graphicData uri="http://schemas.openxmlformats.org/drawingml/2006/table">
            <a:tbl>
              <a:tblPr/>
              <a:tblGrid>
                <a:gridCol w="11319345">
                  <a:extLst>
                    <a:ext uri="{9D8B030D-6E8A-4147-A177-3AD203B41FA5}">
                      <a16:colId xmlns:a16="http://schemas.microsoft.com/office/drawing/2014/main" val="2029603115"/>
                    </a:ext>
                  </a:extLst>
                </a:gridCol>
              </a:tblGrid>
              <a:tr h="2695493">
                <a:tc>
                  <a:txBody>
                    <a:bodyPr/>
                    <a:lstStyle/>
                    <a:p>
                      <a:pPr algn="ctr">
                        <a:lnSpc>
                          <a:spcPct val="115000"/>
                        </a:lnSpc>
                        <a:spcAft>
                          <a:spcPts val="1000"/>
                        </a:spcAft>
                      </a:pPr>
                      <a:r>
                        <a:rPr lang="en-GB" sz="2800" u="sng" dirty="0">
                          <a:effectLst/>
                          <a:latin typeface="Comic Sans MS" panose="030F0702030302020204" pitchFamily="66" charset="0"/>
                          <a:ea typeface="Calibri" panose="020F0502020204030204" pitchFamily="34" charset="0"/>
                          <a:cs typeface="Times New Roman" panose="02020603050405020304" pitchFamily="18" charset="0"/>
                        </a:rPr>
                        <a:t>LO: to write a persuasive argument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Write an argument for or against keeping animals for entertainment.</a:t>
                      </a:r>
                      <a:endParaRPr lang="en-GB" sz="2400" b="0" i="0" dirty="0">
                        <a:solidFill>
                          <a:srgbClr val="1F2526"/>
                        </a:solidFill>
                        <a:effectLst/>
                        <a:latin typeface="openSansBold"/>
                      </a:endParaRPr>
                    </a:p>
                    <a:p>
                      <a:pPr algn="ctr" fontAlgn="base"/>
                      <a:r>
                        <a:rPr lang="en-GB" sz="2400" b="0" i="0" dirty="0">
                          <a:solidFill>
                            <a:srgbClr val="1F2526"/>
                          </a:solidFill>
                          <a:effectLst/>
                          <a:latin typeface="openSansRegular"/>
                        </a:rPr>
                        <a:t> </a:t>
                      </a:r>
                    </a:p>
                    <a:p>
                      <a:pPr algn="l" fontAlgn="base"/>
                      <a:r>
                        <a:rPr lang="en-GB" sz="2400" b="0" i="0" dirty="0">
                          <a:solidFill>
                            <a:srgbClr val="1F2526"/>
                          </a:solidFill>
                          <a:effectLst/>
                          <a:latin typeface="Comic Sans MS" panose="030F0702030302020204" pitchFamily="66" charset="0"/>
                        </a:rPr>
                        <a:t>I don't believe animals should be subjected to the conditions of circus life. Regular transport, cramped and bare temporary housing, forced training and performance, loud noises and crowds of people are often unavoidable realities for the animals. </a:t>
                      </a:r>
                    </a:p>
                    <a:p>
                      <a:pPr algn="l" fontAlgn="base"/>
                      <a:endParaRPr lang="en-GB" sz="2400" b="0" i="0" dirty="0">
                        <a:solidFill>
                          <a:srgbClr val="1F2526"/>
                        </a:solidFill>
                        <a:effectLst/>
                        <a:latin typeface="Comic Sans MS" panose="030F0702030302020204" pitchFamily="66" charset="0"/>
                      </a:endParaRPr>
                    </a:p>
                    <a:p>
                      <a:r>
                        <a:rPr lang="en-GB" sz="2400" b="0" i="0" kern="1200" dirty="0">
                          <a:solidFill>
                            <a:schemeClr val="tx1"/>
                          </a:solidFill>
                          <a:effectLst/>
                          <a:latin typeface="Comic Sans MS" panose="030F0702030302020204" pitchFamily="66" charset="0"/>
                          <a:ea typeface="+mn-ea"/>
                          <a:cs typeface="+mn-cs"/>
                        </a:rPr>
                        <a:t>A circus show called "An Evening with Lions and Tigers" used specially trained animals to perform tricks in front of a live audience. Thomas Chipperfield, ran the show and said,  “the big cats have regular health checks with vets.” </a:t>
                      </a:r>
                    </a:p>
                    <a:p>
                      <a:endParaRPr lang="en-GB" sz="1800" b="0" i="0" kern="1200" dirty="0">
                        <a:solidFill>
                          <a:schemeClr val="tx1"/>
                        </a:solidFill>
                        <a:effectLst/>
                        <a:latin typeface="+mn-lt"/>
                        <a:ea typeface="+mn-ea"/>
                        <a:cs typeface="+mn-cs"/>
                      </a:endParaRPr>
                    </a:p>
                    <a:p>
                      <a:endParaRPr lang="en-GB" sz="1800" b="0" i="0" kern="1200" dirty="0">
                        <a:solidFill>
                          <a:schemeClr val="tx1"/>
                        </a:solidFill>
                        <a:effectLst/>
                        <a:latin typeface="+mn-lt"/>
                        <a:ea typeface="+mn-ea"/>
                        <a:cs typeface="+mn-cs"/>
                      </a:endParaRPr>
                    </a:p>
                    <a:p>
                      <a:pPr algn="l" fontAlgn="base"/>
                      <a:endParaRPr lang="en-GB" sz="2400" b="0" i="0" dirty="0">
                        <a:solidFill>
                          <a:srgbClr val="1F2526"/>
                        </a:solidFill>
                        <a:effectLst/>
                        <a:latin typeface="Comic Sans MS" panose="030F0702030302020204" pitchFamily="66" charset="0"/>
                      </a:endParaRPr>
                    </a:p>
                    <a:p>
                      <a:pPr algn="l">
                        <a:lnSpc>
                          <a:spcPct val="115000"/>
                        </a:lnSpc>
                        <a:spcAft>
                          <a:spcPts val="10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493305406"/>
                  </a:ext>
                </a:extLst>
              </a:tr>
            </a:tbl>
          </a:graphicData>
        </a:graphic>
      </p:graphicFrame>
    </p:spTree>
    <p:extLst>
      <p:ext uri="{BB962C8B-B14F-4D97-AF65-F5344CB8AC3E}">
        <p14:creationId xmlns:p14="http://schemas.microsoft.com/office/powerpoint/2010/main" val="27383669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2839B7-2E95-44A4-AE58-93F2F6F68BBD}"/>
              </a:ext>
            </a:extLst>
          </p:cNvPr>
          <p:cNvSpPr txBox="1"/>
          <p:nvPr/>
        </p:nvSpPr>
        <p:spPr>
          <a:xfrm>
            <a:off x="739471" y="548640"/>
            <a:ext cx="9613127" cy="3600986"/>
          </a:xfrm>
          <a:prstGeom prst="rect">
            <a:avLst/>
          </a:prstGeom>
          <a:noFill/>
        </p:spPr>
        <p:txBody>
          <a:bodyPr wrap="square" rtlCol="0">
            <a:spAutoFit/>
          </a:bodyPr>
          <a:lstStyle/>
          <a:p>
            <a:pPr algn="ctr"/>
            <a:r>
              <a:rPr lang="en-GB" sz="4000" dirty="0">
                <a:latin typeface="Comic Sans MS" panose="030F0702030302020204" pitchFamily="66" charset="0"/>
              </a:rPr>
              <a:t>Day 5</a:t>
            </a:r>
          </a:p>
          <a:p>
            <a:pPr algn="ctr"/>
            <a:endParaRPr lang="en-GB" sz="4000" dirty="0">
              <a:latin typeface="Comic Sans MS" panose="030F0702030302020204" pitchFamily="66" charset="0"/>
            </a:endParaRPr>
          </a:p>
          <a:p>
            <a:pPr algn="ctr"/>
            <a:r>
              <a:rPr lang="en-GB" sz="2400" u="sng" dirty="0">
                <a:latin typeface="Comic Sans MS" panose="030F0702030302020204" pitchFamily="66" charset="0"/>
              </a:rPr>
              <a:t>Reading Comprehension</a:t>
            </a:r>
          </a:p>
          <a:p>
            <a:pPr algn="ctr"/>
            <a:endParaRPr lang="en-GB" sz="2000" dirty="0">
              <a:latin typeface="Comic Sans MS" panose="030F0702030302020204" pitchFamily="66" charset="0"/>
            </a:endParaRPr>
          </a:p>
          <a:p>
            <a:endParaRPr lang="en-GB" sz="2400" dirty="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Tree>
    <p:extLst>
      <p:ext uri="{BB962C8B-B14F-4D97-AF65-F5344CB8AC3E}">
        <p14:creationId xmlns:p14="http://schemas.microsoft.com/office/powerpoint/2010/main" val="19647565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3E4F98-3E9D-413C-9CE3-5605597A8319}"/>
              </a:ext>
            </a:extLst>
          </p:cNvPr>
          <p:cNvSpPr txBox="1"/>
          <p:nvPr/>
        </p:nvSpPr>
        <p:spPr>
          <a:xfrm>
            <a:off x="1051560" y="647700"/>
            <a:ext cx="10165080" cy="646331"/>
          </a:xfrm>
          <a:prstGeom prst="rect">
            <a:avLst/>
          </a:prstGeom>
          <a:noFill/>
        </p:spPr>
        <p:txBody>
          <a:bodyPr wrap="square" rtlCol="0">
            <a:spAutoFit/>
          </a:bodyPr>
          <a:lstStyle/>
          <a:p>
            <a:endParaRPr lang="en-GB" dirty="0"/>
          </a:p>
          <a:p>
            <a:endParaRPr lang="en-GB" dirty="0"/>
          </a:p>
        </p:txBody>
      </p:sp>
      <p:sp>
        <p:nvSpPr>
          <p:cNvPr id="2" name="TextBox 1">
            <a:extLst>
              <a:ext uri="{FF2B5EF4-FFF2-40B4-BE49-F238E27FC236}">
                <a16:creationId xmlns:a16="http://schemas.microsoft.com/office/drawing/2014/main" id="{BB40C612-97C9-4A76-A86B-3A702DC80B32}"/>
              </a:ext>
            </a:extLst>
          </p:cNvPr>
          <p:cNvSpPr txBox="1"/>
          <p:nvPr/>
        </p:nvSpPr>
        <p:spPr>
          <a:xfrm>
            <a:off x="652007" y="508883"/>
            <a:ext cx="10630894" cy="7048083"/>
          </a:xfrm>
          <a:prstGeom prst="rect">
            <a:avLst/>
          </a:prstGeom>
          <a:noFill/>
        </p:spPr>
        <p:txBody>
          <a:bodyPr wrap="square" rtlCol="0">
            <a:spAutoFit/>
          </a:bodyPr>
          <a:lstStyle/>
          <a:p>
            <a:pPr algn="ctr"/>
            <a:r>
              <a:rPr lang="en-GB" sz="2000" b="1" u="sng" dirty="0">
                <a:latin typeface="Comic Sans MS" panose="030F0702030302020204" pitchFamily="66" charset="0"/>
              </a:rPr>
              <a:t>The Frenchman</a:t>
            </a:r>
          </a:p>
          <a:p>
            <a:pPr algn="ctr"/>
            <a:r>
              <a:rPr lang="en-GB" sz="2000" b="1" u="sng" dirty="0">
                <a:latin typeface="Comic Sans MS" panose="030F0702030302020204" pitchFamily="66" charset="0"/>
              </a:rPr>
              <a:t>Questions</a:t>
            </a:r>
          </a:p>
          <a:p>
            <a:pPr algn="ctr"/>
            <a:endParaRPr lang="en-GB" u="sng"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What happened when Bertie arrived home?</a:t>
            </a:r>
          </a:p>
          <a:p>
            <a:pPr marL="342900" indent="-342900">
              <a:buFont typeface="+mj-lt"/>
              <a:buAutoNum type="arabicPeriod"/>
            </a:pPr>
            <a:endParaRPr lang="en-GB"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What mood was Bertie’s father in when he returned from searching for the lion?</a:t>
            </a:r>
          </a:p>
          <a:p>
            <a:pPr marL="342900" indent="-342900">
              <a:buFont typeface="+mj-lt"/>
              <a:buAutoNum type="arabicPeriod"/>
            </a:pPr>
            <a:endParaRPr lang="en-GB"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How did Bertie spend his time?</a:t>
            </a:r>
          </a:p>
          <a:p>
            <a:pPr marL="342900" indent="-342900">
              <a:buFont typeface="+mj-lt"/>
              <a:buAutoNum type="arabicPeriod"/>
            </a:pPr>
            <a:endParaRPr lang="en-GB"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What happened when the Frenchman arrived?</a:t>
            </a:r>
          </a:p>
          <a:p>
            <a:pPr marL="342900" indent="-342900">
              <a:buFont typeface="+mj-lt"/>
              <a:buAutoNum type="arabicPeriod"/>
            </a:pPr>
            <a:endParaRPr lang="en-GB"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What condition was the lion in?</a:t>
            </a:r>
          </a:p>
          <a:p>
            <a:pPr marL="342900" indent="-342900">
              <a:buFont typeface="+mj-lt"/>
              <a:buAutoNum type="arabicPeriod"/>
            </a:pPr>
            <a:endParaRPr lang="en-GB"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What did the Frenchman think of the lion?</a:t>
            </a:r>
          </a:p>
          <a:p>
            <a:pPr marL="342900" indent="-342900">
              <a:buFont typeface="+mj-lt"/>
              <a:buAutoNum type="arabicPeriod"/>
            </a:pPr>
            <a:endParaRPr lang="en-GB"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Why did Bertie decide that the lion would have to go with the Frenchman?</a:t>
            </a:r>
          </a:p>
          <a:p>
            <a:pPr marL="342900" indent="-342900">
              <a:buFont typeface="+mj-lt"/>
              <a:buAutoNum type="arabicPeriod"/>
            </a:pPr>
            <a:endParaRPr lang="en-GB"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What promise did Bertie make the lion?</a:t>
            </a:r>
          </a:p>
          <a:p>
            <a:pPr marL="342900" indent="-342900">
              <a:buFont typeface="+mj-lt"/>
              <a:buAutoNum type="arabicPeriod"/>
            </a:pPr>
            <a:endParaRPr lang="en-GB"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How will the lion be transported?</a:t>
            </a:r>
          </a:p>
          <a:p>
            <a:pPr marL="342900" indent="-342900">
              <a:buFont typeface="+mj-lt"/>
              <a:buAutoNum type="arabicPeriod"/>
            </a:pPr>
            <a:endParaRPr lang="en-GB" dirty="0">
              <a:latin typeface="Comic Sans MS" panose="030F0702030302020204" pitchFamily="66" charset="0"/>
            </a:endParaRPr>
          </a:p>
          <a:p>
            <a:pPr marL="342900" indent="-342900">
              <a:buFont typeface="+mj-lt"/>
              <a:buAutoNum type="arabicPeriod"/>
            </a:pPr>
            <a:r>
              <a:rPr lang="en-GB" dirty="0">
                <a:latin typeface="Comic Sans MS" panose="030F0702030302020204" pitchFamily="66" charset="0"/>
              </a:rPr>
              <a:t>How did Bertie feel about leaving Africa?</a:t>
            </a:r>
          </a:p>
          <a:p>
            <a:endParaRPr lang="en-GB" sz="20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967915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1495</Words>
  <Application>Microsoft Office PowerPoint</Application>
  <PresentationFormat>Widescreen</PresentationFormat>
  <Paragraphs>123</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Calibri Light</vt:lpstr>
      <vt:lpstr>Comic Sans MS</vt:lpstr>
      <vt:lpstr>openSansBold</vt:lpstr>
      <vt:lpstr>openSansRegular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Delaney</dc:creator>
  <cp:lastModifiedBy>Deborah Delaney</cp:lastModifiedBy>
  <cp:revision>81</cp:revision>
  <dcterms:created xsi:type="dcterms:W3CDTF">2020-09-17T10:03:43Z</dcterms:created>
  <dcterms:modified xsi:type="dcterms:W3CDTF">2020-10-02T18:56:22Z</dcterms:modified>
</cp:coreProperties>
</file>