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73" r:id="rId4"/>
    <p:sldId id="258" r:id="rId5"/>
    <p:sldId id="272" r:id="rId6"/>
    <p:sldId id="259" r:id="rId7"/>
    <p:sldId id="267" r:id="rId8"/>
    <p:sldId id="260" r:id="rId9"/>
    <p:sldId id="274" r:id="rId10"/>
    <p:sldId id="275" r:id="rId11"/>
    <p:sldId id="271" r:id="rId12"/>
    <p:sldId id="277" r:id="rId13"/>
    <p:sldId id="263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10303C-32C3-9583-2AE7-B7DF735FC191}" v="1" dt="2019-09-04T14:23:04.0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788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8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0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310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7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326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324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74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121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1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66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A0107-9595-4622-BB79-2E4901C08915}" type="datetimeFigureOut">
              <a:rPr lang="en-GB" smtClean="0"/>
              <a:t>24/10/2019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67A8B-1A28-4FC7-83E3-949E4835ED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00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W-7CqxhnAQ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x4GC0-Z0ZI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Lesson 1: </a:t>
            </a:r>
            <a:r>
              <a:rPr lang="en-GB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Antonio Vivaldi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3220"/>
            <a:ext cx="9144000" cy="633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699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1783080" cy="6858000"/>
          </a:xfrm>
          <a:prstGeom prst="rect">
            <a:avLst/>
          </a:prstGeom>
          <a:solidFill>
            <a:srgbClr val="7030A0"/>
          </a:solidFill>
          <a:ln>
            <a:solidFill>
              <a:srgbClr val="00B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0" y="135791"/>
            <a:ext cx="17830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Year 3</a:t>
            </a: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Autumn </a:t>
            </a:r>
            <a:r>
              <a:rPr lang="en-GB" sz="2400" i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2</a:t>
            </a:r>
            <a:endParaRPr lang="en-GB" sz="2400" i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i="1" dirty="0">
                <a:solidFill>
                  <a:schemeClr val="bg1"/>
                </a:solidFill>
                <a:latin typeface="Comic Sans MS" panose="030F0702030302020204" pitchFamily="66" charset="0"/>
              </a:rPr>
              <a:t>Lesson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0" y="5980810"/>
            <a:ext cx="1486253" cy="693455"/>
          </a:xfrm>
          <a:prstGeom prst="rect">
            <a:avLst/>
          </a:prstGeom>
        </p:spPr>
      </p:pic>
      <p:pic>
        <p:nvPicPr>
          <p:cNvPr id="5122" name="Picture 2" descr="Image result for vivald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96"/>
          <a:stretch/>
        </p:blipFill>
        <p:spPr bwMode="auto">
          <a:xfrm>
            <a:off x="1783080" y="0"/>
            <a:ext cx="7360920" cy="3794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vivaldi the four seas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00" y="1336120"/>
            <a:ext cx="1351701" cy="13517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vivaldi the four seaso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252" y="3794650"/>
            <a:ext cx="7258214" cy="30633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36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Let’s Listen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CB173A-4856-459A-9D6C-0C10F8C02049}"/>
              </a:ext>
            </a:extLst>
          </p:cNvPr>
          <p:cNvSpPr txBox="1"/>
          <p:nvPr/>
        </p:nvSpPr>
        <p:spPr>
          <a:xfrm>
            <a:off x="318052" y="1033670"/>
            <a:ext cx="858740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hlinkClick r:id="rId3"/>
              </a:rPr>
              <a:t>https://www.youtube.com/watch?v=aW-7CqxhnAQ</a:t>
            </a:r>
            <a:r>
              <a:rPr lang="en-GB" b="1" dirty="0"/>
              <a:t> </a:t>
            </a:r>
            <a:r>
              <a:rPr lang="en-GB" b="1" dirty="0" smtClean="0"/>
              <a:t> </a:t>
            </a:r>
            <a:endParaRPr lang="en-GB" b="1" dirty="0"/>
          </a:p>
          <a:p>
            <a:endParaRPr lang="en-GB" b="1" dirty="0" smtClean="0"/>
          </a:p>
          <a:p>
            <a:r>
              <a:rPr lang="en-GB" sz="2800" dirty="0" smtClean="0">
                <a:latin typeface="Comic Sans MS" panose="030F0702030302020204" pitchFamily="66" charset="0"/>
              </a:rPr>
              <a:t>Introduce Beethoven’s Pastoral Symphony.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Tell children that ‘The Proms’ is a celebration of music performed at the Albert Hall in London.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Which instruments can you hear?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What do you notice about the musicians?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Think about the tempo and dynamics. What do you notice?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941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Prior Learning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610" y="826349"/>
            <a:ext cx="8822663" cy="48863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77656" y="2626242"/>
            <a:ext cx="1765004" cy="83099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bg1"/>
                </a:solidFill>
              </a:rPr>
              <a:t>Hunters:</a:t>
            </a:r>
          </a:p>
          <a:p>
            <a:r>
              <a:rPr lang="en-GB" sz="2400" b="1" dirty="0" smtClean="0">
                <a:solidFill>
                  <a:schemeClr val="bg1"/>
                </a:solidFill>
              </a:rPr>
              <a:t>Timpani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712674"/>
            <a:ext cx="9144000" cy="954107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Which instrumental families do these instruments belong to?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78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Our Knowledge Organiser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2019"/>
            <a:ext cx="9144000" cy="6402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1273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Key Vocabulary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9EF7093-923F-4EC4-B64F-55614269463C}"/>
              </a:ext>
            </a:extLst>
          </p:cNvPr>
          <p:cNvSpPr txBox="1"/>
          <p:nvPr/>
        </p:nvSpPr>
        <p:spPr>
          <a:xfrm>
            <a:off x="357809" y="954157"/>
            <a:ext cx="85344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7200" dirty="0">
                <a:latin typeface="Comic Sans MS" panose="030F0702030302020204" pitchFamily="66" charset="0"/>
              </a:rPr>
              <a:t>m</a:t>
            </a:r>
            <a:r>
              <a:rPr lang="en-GB" sz="7200" dirty="0" smtClean="0">
                <a:latin typeface="Comic Sans MS" panose="030F0702030302020204" pitchFamily="66" charset="0"/>
              </a:rPr>
              <a:t>aestro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7200" dirty="0">
                <a:latin typeface="Comic Sans MS" panose="030F0702030302020204" pitchFamily="66" charset="0"/>
              </a:rPr>
              <a:t>d</a:t>
            </a:r>
            <a:r>
              <a:rPr lang="en-GB" sz="7200" dirty="0" smtClean="0">
                <a:latin typeface="Comic Sans MS" panose="030F0702030302020204" pitchFamily="66" charset="0"/>
              </a:rPr>
              <a:t>istinguished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7200" dirty="0">
                <a:latin typeface="Comic Sans MS" panose="030F0702030302020204" pitchFamily="66" charset="0"/>
              </a:rPr>
              <a:t>c</a:t>
            </a:r>
            <a:r>
              <a:rPr lang="en-GB" sz="7200" dirty="0" smtClean="0">
                <a:latin typeface="Comic Sans MS" panose="030F0702030302020204" pitchFamily="66" charset="0"/>
              </a:rPr>
              <a:t>oncerto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7200" dirty="0">
                <a:latin typeface="Comic Sans MS" panose="030F0702030302020204" pitchFamily="66" charset="0"/>
              </a:rPr>
              <a:t>c</a:t>
            </a:r>
            <a:r>
              <a:rPr lang="en-GB" sz="7200" dirty="0" smtClean="0">
                <a:latin typeface="Comic Sans MS" panose="030F0702030302020204" pitchFamily="66" charset="0"/>
              </a:rPr>
              <a:t>lassical composer</a:t>
            </a:r>
            <a:endParaRPr lang="en-GB" sz="7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239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608317"/>
              </p:ext>
            </p:extLst>
          </p:nvPr>
        </p:nvGraphicFramePr>
        <p:xfrm>
          <a:off x="4763" y="0"/>
          <a:ext cx="9139237" cy="7171630"/>
        </p:xfrm>
        <a:graphic>
          <a:graphicData uri="http://schemas.openxmlformats.org/drawingml/2006/table">
            <a:tbl>
              <a:tblPr/>
              <a:tblGrid>
                <a:gridCol w="9139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505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0" kern="1200" baseline="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L.O: </a:t>
                      </a:r>
                      <a:r>
                        <a:rPr lang="en-GB" sz="2000" b="1" i="0" kern="1200" baseline="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To know about the life of Antonio Vivaldi.</a:t>
                      </a:r>
                      <a:endParaRPr lang="en-GB" sz="1800" b="1" i="0" kern="12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9902">
                <a:tc>
                  <a:txBody>
                    <a:bodyPr/>
                    <a:lstStyle/>
                    <a:p>
                      <a:pPr marL="174625" indent="-174625">
                        <a:buFont typeface="Arial" pitchFamily="34" charset="0"/>
                        <a:buNone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cs typeface="Times New Roman" pitchFamily="18" charset="0"/>
                        </a:rPr>
                        <a:t>Success Criteria:</a:t>
                      </a:r>
                      <a:endParaRPr kumimoji="0" lang="en-GB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To know the instruments in the string family.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Times New Roman" pitchFamily="18" charset="0"/>
                        </a:rPr>
                        <a:t>To have an understanding of pitch.</a:t>
                      </a:r>
                      <a:endParaRPr kumimoji="0" lang="en-US" sz="16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kumimoji="0" lang="en-US" sz="16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kumimoji="0" lang="en-US" sz="16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kumimoji="0" lang="en-US" sz="1600" b="0" i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656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GB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00B050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maestro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distinguished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concerto</a:t>
                      </a: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Classical composer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en-GB" sz="2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  <a:cs typeface="Times New Roman" pitchFamily="18" charset="0"/>
                      </a:endParaRPr>
                    </a:p>
                  </a:txBody>
                  <a:tcPr marL="91441" marR="91441" marT="34294" marB="3429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20384" y="2177572"/>
            <a:ext cx="7829550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glow rad="228600">
                    <a:srgbClr val="4472C4">
                      <a:satMod val="175000"/>
                      <a:alpha val="40000"/>
                    </a:srgbClr>
                  </a:glow>
                </a:effectLst>
                <a:uLnTx/>
                <a:uFillTx/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Here are today’s key words: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396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B52B50A-13C0-41E1-9753-012E8972D166}"/>
              </a:ext>
            </a:extLst>
          </p:cNvPr>
          <p:cNvSpPr txBox="1"/>
          <p:nvPr/>
        </p:nvSpPr>
        <p:spPr>
          <a:xfrm>
            <a:off x="291548" y="927652"/>
            <a:ext cx="840187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Comic Sans MS" panose="030F0702030302020204" pitchFamily="66" charset="0"/>
              </a:rPr>
              <a:t>Antonio Vivaldi </a:t>
            </a:r>
            <a:r>
              <a:rPr lang="en-GB" sz="3200" dirty="0" smtClean="0">
                <a:latin typeface="Comic Sans MS" panose="030F0702030302020204" pitchFamily="66" charset="0"/>
              </a:rPr>
              <a:t>was a classical composer like Mozart. He came from Italy. He began studying to be a priest when he was 15 years old and was ordained when he was 25 years old. He was nicknamed the </a:t>
            </a:r>
            <a:r>
              <a:rPr lang="en-GB" sz="3200" b="1" dirty="0" smtClean="0">
                <a:latin typeface="Comic Sans MS" panose="030F0702030302020204" pitchFamily="66" charset="0"/>
              </a:rPr>
              <a:t>‘Red Priest’ </a:t>
            </a:r>
            <a:r>
              <a:rPr lang="en-GB" sz="3200" dirty="0" smtClean="0">
                <a:latin typeface="Comic Sans MS" panose="030F0702030302020204" pitchFamily="66" charset="0"/>
              </a:rPr>
              <a:t>because he had curly red hair.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antonio vivald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152" y="3766782"/>
            <a:ext cx="2521159" cy="3166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antonio vivaldi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3" r="14226"/>
          <a:stretch/>
        </p:blipFill>
        <p:spPr bwMode="auto">
          <a:xfrm>
            <a:off x="728276" y="3948223"/>
            <a:ext cx="3584417" cy="2781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7229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5660" y="955343"/>
            <a:ext cx="862538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He was taught to play the violin by his </a:t>
            </a:r>
            <a:r>
              <a:rPr lang="en-GB" sz="3200" dirty="0" smtClean="0">
                <a:latin typeface="Comic Sans MS" panose="030F0702030302020204" pitchFamily="66" charset="0"/>
              </a:rPr>
              <a:t>father at a very young age. He later went on to work </a:t>
            </a:r>
            <a:r>
              <a:rPr lang="en-GB" sz="3200" dirty="0">
                <a:latin typeface="Comic Sans MS" panose="030F0702030302020204" pitchFamily="66" charset="0"/>
              </a:rPr>
              <a:t>at an orphanage for </a:t>
            </a:r>
            <a:r>
              <a:rPr lang="en-GB" sz="3200" dirty="0" smtClean="0">
                <a:latin typeface="Comic Sans MS" panose="030F0702030302020204" pitchFamily="66" charset="0"/>
              </a:rPr>
              <a:t>girls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where he </a:t>
            </a:r>
            <a:r>
              <a:rPr lang="en-GB" sz="3200" dirty="0">
                <a:latin typeface="Comic Sans MS" panose="030F0702030302020204" pitchFamily="66" charset="0"/>
              </a:rPr>
              <a:t>taught them how to play the violin. </a:t>
            </a:r>
            <a:endParaRPr lang="en-GB" sz="3200" dirty="0" smtClean="0">
              <a:latin typeface="Comic Sans MS" panose="030F0702030302020204" pitchFamily="66" charset="0"/>
            </a:endParaRPr>
          </a:p>
        </p:txBody>
      </p:sp>
      <p:pic>
        <p:nvPicPr>
          <p:cNvPr id="3074" name="Picture 2" descr="Image result for violin transparent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7218" y="3295681"/>
            <a:ext cx="3384645" cy="338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how old was vivaldi when he was taught by his father the viol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59" y="3113995"/>
            <a:ext cx="3111689" cy="36879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53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125" y="1037230"/>
            <a:ext cx="861173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He was like </a:t>
            </a:r>
            <a:r>
              <a:rPr lang="en-GB" sz="4400" b="1" dirty="0">
                <a:latin typeface="Comic Sans MS" panose="030F0702030302020204" pitchFamily="66" charset="0"/>
              </a:rPr>
              <a:t>St. Vincent </a:t>
            </a:r>
            <a:r>
              <a:rPr lang="en-GB" sz="4400" b="1" dirty="0" smtClean="0">
                <a:latin typeface="Comic Sans MS" panose="030F0702030302020204" pitchFamily="66" charset="0"/>
              </a:rPr>
              <a:t>De </a:t>
            </a:r>
            <a:r>
              <a:rPr lang="en-GB" sz="4400" b="1" dirty="0">
                <a:latin typeface="Comic Sans MS" panose="030F0702030302020204" pitchFamily="66" charset="0"/>
              </a:rPr>
              <a:t>Paul</a:t>
            </a:r>
            <a:r>
              <a:rPr lang="en-GB" sz="4400" dirty="0">
                <a:latin typeface="Comic Sans MS" panose="030F0702030302020204" pitchFamily="66" charset="0"/>
              </a:rPr>
              <a:t>, who like Vivaldi, became a priest at an early age and during his life helped orphans have a better life.</a:t>
            </a:r>
          </a:p>
        </p:txBody>
      </p:sp>
      <p:pic>
        <p:nvPicPr>
          <p:cNvPr id="4098" name="Picture 2" descr="Image result for st vincent de pau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870" y="3740890"/>
            <a:ext cx="2421404" cy="3046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st vincent de pau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695" y="4488407"/>
            <a:ext cx="4212610" cy="23695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54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Talk Task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DF1B9B-CF80-452A-9072-163D928A05D6}"/>
              </a:ext>
            </a:extLst>
          </p:cNvPr>
          <p:cNvSpPr txBox="1"/>
          <p:nvPr/>
        </p:nvSpPr>
        <p:spPr>
          <a:xfrm>
            <a:off x="122830" y="1330504"/>
            <a:ext cx="8338783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hlinkClick r:id="rId3"/>
              </a:rPr>
              <a:t>https</a:t>
            </a:r>
            <a:r>
              <a:rPr lang="en-GB" sz="2400" dirty="0">
                <a:hlinkClick r:id="rId3"/>
              </a:rPr>
              <a:t>://www.youtube.com/watch?v=8x4GC0-Z0ZI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Discuss </a:t>
            </a:r>
            <a:r>
              <a:rPr lang="en-GB" sz="3200" dirty="0">
                <a:latin typeface="Comic Sans MS" panose="030F0702030302020204" pitchFamily="66" charset="0"/>
              </a:rPr>
              <a:t>with your partner</a:t>
            </a:r>
            <a:r>
              <a:rPr lang="en-GB" sz="3200" dirty="0" smtClean="0">
                <a:latin typeface="Comic Sans MS" panose="030F0702030302020204" pitchFamily="66" charset="0"/>
              </a:rPr>
              <a:t>: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Which instrumental family can you hear?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Can you name all the instruments in this family?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omic Sans MS" panose="030F0702030302020204" pitchFamily="66" charset="0"/>
              </a:rPr>
              <a:t>What do you notice about the size of the instruments in relation to the pitch.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2830" y="742196"/>
            <a:ext cx="8570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Listen to ‘Autumn’ from ‘The Four Seasons’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8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Teach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125" y="1037230"/>
            <a:ext cx="861173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pitch is how high or low a note sounds.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The size of an instrument (and the length of strings on a string instrument) affects how high or low the notes are that </a:t>
            </a:r>
            <a:r>
              <a:rPr lang="en-GB" sz="4400" dirty="0"/>
              <a:t>it </a:t>
            </a:r>
            <a:r>
              <a:rPr lang="en-GB" sz="3200" dirty="0">
                <a:latin typeface="Comic Sans MS" panose="030F0702030302020204" pitchFamily="66" charset="0"/>
              </a:rPr>
              <a:t>produces.</a:t>
            </a:r>
          </a:p>
        </p:txBody>
      </p:sp>
    </p:spTree>
    <p:extLst>
      <p:ext uri="{BB962C8B-B14F-4D97-AF65-F5344CB8AC3E}">
        <p14:creationId xmlns:p14="http://schemas.microsoft.com/office/powerpoint/2010/main" val="343946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Task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EDC935-FAB3-4752-89A4-C9ABA60D0422}"/>
              </a:ext>
            </a:extLst>
          </p:cNvPr>
          <p:cNvSpPr txBox="1"/>
          <p:nvPr/>
        </p:nvSpPr>
        <p:spPr>
          <a:xfrm>
            <a:off x="278295" y="942076"/>
            <a:ext cx="848139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Draw and label the string family in order of pitch.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Jot down the musical elements you heard.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link these instruments with other instrumental families? E.g. tuba and double bass are low in pitch.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149844" y="3698543"/>
            <a:ext cx="4366359" cy="3159457"/>
            <a:chOff x="4509963" y="2665989"/>
            <a:chExt cx="4128001" cy="3642987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9963" y="3212976"/>
              <a:ext cx="4128001" cy="3096000"/>
            </a:xfrm>
            <a:prstGeom prst="rect">
              <a:avLst/>
            </a:prstGeom>
          </p:spPr>
        </p:pic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945990" y="2665989"/>
              <a:ext cx="3255946" cy="3032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86414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9144000" cy="67710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en-GB" sz="3800" dirty="0">
                <a:solidFill>
                  <a:schemeClr val="bg1"/>
                </a:solidFill>
                <a:latin typeface="Comic Sans MS" panose="030F0702030302020204" pitchFamily="66" charset="0"/>
              </a:rPr>
              <a:t>And finally…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059" y="65088"/>
            <a:ext cx="1172214" cy="5469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4716" y="846161"/>
            <a:ext cx="87072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Listen once again to ‘Autumn’ from ‘The Four Seasons’. Indicate the pitch of the instruments using your hand. Raise your hand when you hear a high pitch and lower your hand when you hear the low pitch.</a:t>
            </a:r>
          </a:p>
          <a:p>
            <a:pPr algn="ctr"/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Think about:</a:t>
            </a:r>
          </a:p>
          <a:p>
            <a:pPr algn="ctr"/>
            <a:r>
              <a:rPr lang="en-GB" sz="4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t</a:t>
            </a:r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imbre   tempo </a:t>
            </a:r>
          </a:p>
          <a:p>
            <a:pPr algn="ctr"/>
            <a:r>
              <a:rPr lang="en-GB" sz="4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melody  dynamics</a:t>
            </a:r>
            <a:endParaRPr lang="en-GB" sz="4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03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627</TotalTime>
  <Words>444</Words>
  <Application>Microsoft Office PowerPoint</Application>
  <PresentationFormat>On-screen Show (4:3)</PresentationFormat>
  <Paragraphs>65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Neville</dc:creator>
  <cp:lastModifiedBy>J McAleenan New</cp:lastModifiedBy>
  <cp:revision>56</cp:revision>
  <dcterms:created xsi:type="dcterms:W3CDTF">2019-05-01T12:59:06Z</dcterms:created>
  <dcterms:modified xsi:type="dcterms:W3CDTF">2019-10-24T20:13:31Z</dcterms:modified>
</cp:coreProperties>
</file>