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20"/>
  </p:notesMasterIdLst>
  <p:sldIdLst>
    <p:sldId id="256" r:id="rId2"/>
    <p:sldId id="260" r:id="rId3"/>
    <p:sldId id="286" r:id="rId4"/>
    <p:sldId id="301" r:id="rId5"/>
    <p:sldId id="302" r:id="rId6"/>
    <p:sldId id="303" r:id="rId7"/>
    <p:sldId id="277" r:id="rId8"/>
    <p:sldId id="289" r:id="rId9"/>
    <p:sldId id="296" r:id="rId10"/>
    <p:sldId id="304" r:id="rId11"/>
    <p:sldId id="262" r:id="rId12"/>
    <p:sldId id="290" r:id="rId13"/>
    <p:sldId id="305" r:id="rId14"/>
    <p:sldId id="306" r:id="rId15"/>
    <p:sldId id="265" r:id="rId16"/>
    <p:sldId id="291" r:id="rId17"/>
    <p:sldId id="300" r:id="rId18"/>
    <p:sldId id="307" r:id="rId19"/>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0CC00"/>
    <a:srgbClr val="9966FF"/>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 uri="{FD5EFAAD-0ECE-453E-9831-46B23BE46B34}">
      <p15:chartTrackingRefBased xmlns:p15="http://schemas.microsoft.com/office/powerpoint/2012/main" xmlns:p="http://schemas.openxmlformats.org/presentationml/2006/main" xmlns:r="http://schemas.openxmlformats.org/officeDocument/2006/relationships" xmlns:a="http://schemas.openxmlformats.org/drawingml/2006/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7868" autoAdjust="0"/>
    <p:restoredTop sz="94662" autoAdjust="0"/>
  </p:normalViewPr>
  <p:slideViewPr>
    <p:cSldViewPr>
      <p:cViewPr varScale="1">
        <p:scale>
          <a:sx n="99" d="100"/>
          <a:sy n="99" d="100"/>
        </p:scale>
        <p:origin x="-520" y="-96"/>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78793D1-471B-404D-A29A-655B9C409E6C}" type="datetimeFigureOut">
              <a:rPr lang="en-GB" smtClean="0"/>
              <a:pPr/>
              <a:t>12/15/20</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C2384CD-9A99-4732-B881-85C051BF5D52}" type="slidenum">
              <a:rPr lang="en-GB" smtClean="0"/>
              <a:pPr/>
              <a:t>‹#›</a:t>
            </a:fld>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C2384CD-9A99-4732-B881-85C051BF5D52}" type="slidenum">
              <a:rPr lang="en-GB" smtClean="0"/>
              <a:pPr/>
              <a:t>9</a:t>
            </a:fld>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004996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pPr/>
              <a:t>12/15/20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12/15/20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pPr/>
              <a:t>12/15/20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pPr/>
              <a:t>12/15/20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pPr/>
              <a:t>12/15/20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pPr/>
              <a:t>12/15/20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pPr/>
              <a:t>12/15/20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pPr/>
              <a:t>12/15/20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pPr/>
              <a:t>12/15/20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12/15/20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12/15/20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73575434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pPr/>
              <a:t>12/15/20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hiterosemaths.com/homelearning/year-3/week-12-number-multiplication-division/" TargetMode="Externa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hiterosemaths.com/homelearning/year-1/week-12-number-place-value-within-20/" TargetMode="External"/><Relationship Id="rId4" Type="http://schemas.openxmlformats.org/officeDocument/2006/relationships/image" Target="../media/image4.png"/><Relationship Id="rId1" Type="http://schemas.openxmlformats.org/officeDocument/2006/relationships/slideLayout" Target="../slideLayouts/slideLayout7.xml"/><Relationship Id="rId2" Type="http://schemas.openxmlformats.org/officeDocument/2006/relationships/hyperlink" Target="https://whiterosemaths.com/homelearning/year-3/week-12-number-multiplication-divisi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hiterosemaths.com/homelearning/year-1/week-12-number-place-value-within-20/" TargetMode="External"/><Relationship Id="rId4" Type="http://schemas.openxmlformats.org/officeDocument/2006/relationships/image" Target="../media/image4.png"/><Relationship Id="rId1" Type="http://schemas.openxmlformats.org/officeDocument/2006/relationships/slideLayout" Target="../slideLayouts/slideLayout3.xml"/><Relationship Id="rId2" Type="http://schemas.openxmlformats.org/officeDocument/2006/relationships/hyperlink" Target="https://whiterosemaths.com/homelearning/year-3/week-12-number-multiplication-division/"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 Id="rId3" Type="http://schemas.openxmlformats.org/officeDocument/2006/relationships/hyperlink" Target="https://whiterosemaths.com/homelearning/year-3/week-12-number-multiplication-divisio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07322A9E-F1EC-405E-8971-BA906EFFCCB8}"/>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247255" y="1290909"/>
            <a:ext cx="7277099"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A5704422-1118-4FD1-95AD-29A064EB80D9}"/>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502838" y="2010741"/>
            <a:ext cx="5530453"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A88B2AAA-B805-498E-A9E6-98B885855498}"/>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188513" y="1780905"/>
            <a:ext cx="6026944"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9B8051E0-19D7-43E1-BFD9-E6DBFEB3A3F1}"/>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795" y="542347"/>
            <a:ext cx="7750968"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9">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4EDB2B02-86A2-46F5-A4BE-B7D9B10411D6}"/>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2775" y="6178751"/>
            <a:ext cx="378619"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43954639-FB5D-41F4-9560-6F6DFE778425}"/>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795" y="-59376"/>
            <a:ext cx="8318896"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E898931C-0323-41FA-A036-20F818B1FF81}"/>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795" y="-1916"/>
            <a:ext cx="79295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89AFE9DD-0792-4B98-B4EB-97ACA17E6AA8}"/>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2775" y="-6705"/>
            <a:ext cx="446485"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981F5C4-9AE1-404E-AF44-A4E6DB374F9D}"/>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795" y="-1916"/>
            <a:ext cx="267890"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763C1781-8726-4FAC-8C45-FF40376BE409}"/>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4069950" y="-1916"/>
            <a:ext cx="4341019"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1">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01491B5-56C7-43DC-A3D9-861EECCA056A}"/>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6926260" y="2872"/>
            <a:ext cx="2213372"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6631686" y="1481328"/>
            <a:ext cx="2194560" cy="2468880"/>
          </a:xfrm>
        </p:spPr>
        <p:txBody>
          <a:bodyPr>
            <a:normAutofit/>
          </a:bodyPr>
          <a:lstStyle/>
          <a:p>
            <a:pPr algn="l"/>
            <a:r>
              <a:rPr lang="en-US" sz="3500">
                <a:latin typeface="Comic Sans MS" panose="030F0702030302020204" pitchFamily="66" charset="0"/>
              </a:rPr>
              <a:t>Week 8</a:t>
            </a:r>
          </a:p>
        </p:txBody>
      </p:sp>
      <p:sp>
        <p:nvSpPr>
          <p:cNvPr id="3" name="Subtitle 2"/>
          <p:cNvSpPr>
            <a:spLocks noGrp="1"/>
          </p:cNvSpPr>
          <p:nvPr>
            <p:ph type="subTitle" idx="1"/>
          </p:nvPr>
        </p:nvSpPr>
        <p:spPr>
          <a:xfrm>
            <a:off x="6631686" y="4078224"/>
            <a:ext cx="2194560" cy="1307592"/>
          </a:xfrm>
        </p:spPr>
        <p:txBody>
          <a:bodyPr>
            <a:normAutofit/>
          </a:bodyPr>
          <a:lstStyle/>
          <a:p>
            <a:pPr algn="l"/>
            <a:endParaRPr lang="en-US" sz="1700" u="sng">
              <a:latin typeface="Comic Sans MS" panose="030F0702030302020204" pitchFamily="66" charset="0"/>
            </a:endParaRPr>
          </a:p>
        </p:txBody>
      </p:sp>
      <p:sp>
        <p:nvSpPr>
          <p:cNvPr id="32" name="Freeform 22">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237E2353-22DF-46E0-A200-FB30F8F394E2}"/>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7515619" y="-1916"/>
            <a:ext cx="1624013"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DD6138DB-057B-45F7-A5F4-E7BFDA20D02C}"/>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bwMode="auto">
          <a:xfrm>
            <a:off x="8468119" y="-1916"/>
            <a:ext cx="671513"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Shape 35">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79A54AB1-B64F-4843-BFAB-81CB74E66B65}"/>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a:xfrm rot="20931529">
            <a:off x="564058" y="2218040"/>
            <a:ext cx="3314068"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pic>
        <p:nvPicPr>
          <p:cNvPr id="5" name="Picture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CEA1B2E6-9585-44AC-B3FA-7478AFAC49F4}"/>
              </a:ext>
            </a:extLst>
          </p:cNvPr>
          <p:cNvPicPr>
            <a:picLocks noChangeAspect="1"/>
          </p:cNvPicPr>
          <p:nvPr/>
        </p:nvPicPr>
        <p:blipFill rotWithShape="1">
          <a:blip r:embed="rId2"/>
          <a:srcRect l="9066" r="8946"/>
          <a:stretch/>
        </p:blipFill>
        <p:spPr>
          <a:xfrm>
            <a:off x="914400" y="1676400"/>
            <a:ext cx="4003714" cy="3674708"/>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24514199"/>
      </p:ext>
    </p:extLst>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p:cNvSpPr/>
          <p:nvPr/>
        </p:nvSpPr>
        <p:spPr>
          <a:xfrm>
            <a:off x="152400" y="762000"/>
            <a:ext cx="8839200" cy="6771084"/>
          </a:xfrm>
          <a:prstGeom prst="rect">
            <a:avLst/>
          </a:prstGeom>
        </p:spPr>
        <p:txBody>
          <a:bodyPr wrap="square">
            <a:spAutoFit/>
          </a:bodyPr>
          <a:lstStyle/>
          <a:p>
            <a:endParaRPr lang="en-GB" sz="3200" u="sng" dirty="0">
              <a:solidFill>
                <a:schemeClr val="accent2">
                  <a:lumMod val="75000"/>
                </a:schemeClr>
              </a:solidFill>
              <a:latin typeface="Comic Sans MS" panose="030F0702030302020204" pitchFamily="66" charset="0"/>
            </a:endParaRPr>
          </a:p>
          <a:p>
            <a:r>
              <a:rPr lang="en-GB" sz="3200" u="sng" dirty="0">
                <a:solidFill>
                  <a:srgbClr val="FF0000"/>
                </a:solidFill>
                <a:latin typeface="Comic Sans MS" panose="030F0702030302020204" pitchFamily="66" charset="0"/>
              </a:rPr>
              <a:t>Inset Day!</a:t>
            </a:r>
          </a:p>
          <a:p>
            <a:endParaRPr lang="en-GB" sz="3200" u="sng"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Please take the time to read your book and </a:t>
            </a:r>
          </a:p>
          <a:p>
            <a:r>
              <a:rPr lang="en-GB" sz="3200" dirty="0">
                <a:solidFill>
                  <a:srgbClr val="FF0000"/>
                </a:solidFill>
                <a:latin typeface="Comic Sans MS" panose="030F0702030302020204" pitchFamily="66" charset="0"/>
              </a:rPr>
              <a:t>Practice spellings on Ed Shed.</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You could also brush up on your times tables </a:t>
            </a:r>
          </a:p>
          <a:p>
            <a:r>
              <a:rPr lang="en-GB" sz="3200" dirty="0">
                <a:solidFill>
                  <a:srgbClr val="FF0000"/>
                </a:solidFill>
                <a:latin typeface="Comic Sans MS" panose="030F0702030302020204" pitchFamily="66" charset="0"/>
              </a:rPr>
              <a:t>On TT Rockstar. </a:t>
            </a:r>
          </a:p>
          <a:p>
            <a:endParaRPr lang="en-US" sz="3200" u="sng" dirty="0">
              <a:solidFill>
                <a:srgbClr val="FF0000"/>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a:latin typeface="Comic Sans MS" panose="030F0702030302020204" pitchFamily="66" charset="0"/>
              </a:rPr>
              <a:t>Monday 4th January 2021</a:t>
            </a:r>
          </a:p>
        </p:txBody>
      </p:sp>
      <p:sp>
        <p:nvSpPr>
          <p:cNvPr id="2" name="TextBox 1">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64681357"/>
      </p:ext>
    </p:extLst>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042C138F-9547-44C4-84C1-A53C40D279CB}"/>
              </a:ext>
            </a:extLst>
          </p:cNvPr>
          <p:cNvSpPr txBox="1"/>
          <p:nvPr/>
        </p:nvSpPr>
        <p:spPr>
          <a:xfrm>
            <a:off x="457200" y="533401"/>
            <a:ext cx="8305800" cy="853567"/>
          </a:xfrm>
          <a:prstGeom prst="rect">
            <a:avLst/>
          </a:prstGeom>
          <a:noFill/>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104900" y="316437"/>
            <a:ext cx="7239000" cy="6543073"/>
          </a:xfrm>
          <a:prstGeom prst="rect">
            <a:avLst/>
          </a:prstGeom>
        </p:spPr>
        <p:txBody>
          <a:bodyPr wrap="square">
            <a:spAutoFit/>
          </a:bodyPr>
          <a:lstStyle/>
          <a:p>
            <a:pPr>
              <a:lnSpc>
                <a:spcPct val="107000"/>
              </a:lnSpc>
              <a:spcAft>
                <a:spcPts val="800"/>
              </a:spcAft>
            </a:pPr>
            <a:r>
              <a:rPr lang="en-GB" sz="2400" u="sng" dirty="0">
                <a:latin typeface="Comic Sans MS" panose="030F0702030302020204" pitchFamily="66" charset="0"/>
                <a:ea typeface="Calibri" panose="020F0502020204030204" pitchFamily="34" charset="0"/>
                <a:cs typeface="Times New Roman" panose="02020603050405020304" pitchFamily="18" charset="0"/>
              </a:rPr>
              <a:t>Tuesday 5th January 2021</a:t>
            </a:r>
          </a:p>
          <a:p>
            <a:pPr>
              <a:lnSpc>
                <a:spcPct val="107000"/>
              </a:lnSpc>
              <a:spcAft>
                <a:spcPts val="800"/>
              </a:spcAft>
            </a:pPr>
            <a:r>
              <a:rPr lang="en-GB" sz="2400" u="sng" dirty="0">
                <a:latin typeface="Comic Sans MS" panose="030F0702030302020204" pitchFamily="66" charset="0"/>
                <a:ea typeface="Calibri" panose="020F0502020204030204" pitchFamily="34" charset="0"/>
                <a:cs typeface="Times New Roman" panose="02020603050405020304" pitchFamily="18" charset="0"/>
              </a:rPr>
              <a:t>Word of the day : recite</a:t>
            </a:r>
          </a:p>
          <a:p>
            <a:pPr>
              <a:lnSpc>
                <a:spcPct val="107000"/>
              </a:lnSpc>
              <a:spcAft>
                <a:spcPts val="800"/>
              </a:spcAft>
            </a:pPr>
            <a:r>
              <a:rPr lang="en-GB" u="sng" dirty="0">
                <a:latin typeface="Comic Sans MS" panose="030F0702030302020204" pitchFamily="66" charset="0"/>
                <a:ea typeface="Calibri" panose="020F0502020204030204" pitchFamily="34" charset="0"/>
                <a:cs typeface="Times New Roman" panose="02020603050405020304" pitchFamily="18" charset="0"/>
              </a:rPr>
              <a:t>LO – to recognise the features of a haiku poem</a:t>
            </a: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This week, we are exploring </a:t>
            </a:r>
            <a:r>
              <a:rPr lang="en-GB" dirty="0" err="1">
                <a:latin typeface="Comic Sans MS" panose="030F0702030302020204" pitchFamily="66" charset="0"/>
                <a:ea typeface="Calibri" panose="020F0502020204030204" pitchFamily="34" charset="0"/>
                <a:cs typeface="Times New Roman" panose="02020603050405020304" pitchFamily="18" charset="0"/>
              </a:rPr>
              <a:t>Haihu</a:t>
            </a:r>
            <a:r>
              <a:rPr lang="en-GB" dirty="0">
                <a:latin typeface="Comic Sans MS" panose="030F0702030302020204" pitchFamily="66" charset="0"/>
                <a:ea typeface="Calibri" panose="020F0502020204030204" pitchFamily="34" charset="0"/>
                <a:cs typeface="Times New Roman" panose="02020603050405020304" pitchFamily="18" charset="0"/>
              </a:rPr>
              <a:t> poems. Look through the PPT, this will explain what a Haiku is and how the lines are made up using syllables. Look at the different poems in the pack, see if you can count the syllables in each line. </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Use  thesaurus to see if you can change some of the words but keep to the same amount of syllables. </a:t>
            </a: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US" u="sng"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01963447"/>
      </p:ext>
    </p:extLst>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D643B1FD-2F6D-443F-8F42-5FE4EAF57A93}"/>
              </a:ext>
            </a:extLst>
          </p:cNvPr>
          <p:cNvSpPr/>
          <p:nvPr/>
        </p:nvSpPr>
        <p:spPr>
          <a:xfrm>
            <a:off x="237219" y="838200"/>
            <a:ext cx="8924366" cy="3200876"/>
          </a:xfrm>
          <a:prstGeom prst="rect">
            <a:avLst/>
          </a:prstGeom>
        </p:spPr>
        <p:txBody>
          <a:bodyPr wrap="none">
            <a:spAutoFit/>
          </a:bodyPr>
          <a:lstStyle/>
          <a:p>
            <a:r>
              <a:rPr lang="en-GB" sz="4000" u="sng" dirty="0">
                <a:latin typeface="Comic Sans MS" panose="030F0702030302020204" pitchFamily="66" charset="0"/>
                <a:ea typeface="Calibri" panose="020F0502020204030204" pitchFamily="34" charset="0"/>
                <a:cs typeface="Times New Roman" panose="02020603050405020304" pitchFamily="18" charset="0"/>
              </a:rPr>
              <a:t>Maths </a:t>
            </a:r>
          </a:p>
          <a:p>
            <a:endParaRPr lang="en-GB" b="1" u="sng" dirty="0">
              <a:latin typeface="Comic Sans MS" panose="030F0702030302020204" pitchFamily="66" charset="0"/>
              <a:ea typeface="Calibri" panose="020F0502020204030204" pitchFamily="34" charset="0"/>
              <a:cs typeface="Times New Roman" panose="02020603050405020304" pitchFamily="18" charset="0"/>
            </a:endParaRPr>
          </a:p>
          <a:p>
            <a:endParaRPr lang="en-GB" b="1" u="sng" dirty="0">
              <a:latin typeface="Comic Sans MS" panose="030F0702030302020204" pitchFamily="66" charset="0"/>
              <a:ea typeface="Calibri" panose="020F0502020204030204" pitchFamily="34" charset="0"/>
              <a:cs typeface="Times New Roman" panose="02020603050405020304" pitchFamily="18" charset="0"/>
            </a:endParaRPr>
          </a:p>
          <a:p>
            <a:r>
              <a:rPr lang="en-GB" b="1" u="sng" dirty="0">
                <a:latin typeface="Comic Sans MS" panose="030F0702030302020204" pitchFamily="66" charset="0"/>
                <a:ea typeface="Calibri" panose="020F0502020204030204" pitchFamily="34" charset="0"/>
                <a:cs typeface="Times New Roman" panose="02020603050405020304" pitchFamily="18" charset="0"/>
              </a:rPr>
              <a:t>LO to know the 4 times table.</a:t>
            </a:r>
          </a:p>
          <a:p>
            <a:endParaRPr lang="en-GB" b="1" u="sng" dirty="0">
              <a:latin typeface="Comic Sans MS" panose="030F0702030302020204" pitchFamily="66" charset="0"/>
              <a:ea typeface="Calibri" panose="020F0502020204030204" pitchFamily="34" charset="0"/>
              <a:cs typeface="Times New Roman" panose="02020603050405020304" pitchFamily="18" charset="0"/>
            </a:endParaRPr>
          </a:p>
          <a:p>
            <a:endParaRPr lang="en-GB" b="1" u="sng" dirty="0">
              <a:latin typeface="Comic Sans MS" panose="030F0702030302020204" pitchFamily="66" charset="0"/>
              <a:ea typeface="Calibri" panose="020F0502020204030204" pitchFamily="34" charset="0"/>
              <a:cs typeface="Times New Roman" panose="02020603050405020304" pitchFamily="18" charset="0"/>
            </a:endParaRPr>
          </a:p>
          <a:p>
            <a:endParaRPr lang="en-GB" b="1" u="sng" dirty="0">
              <a:latin typeface="Comic Sans MS" panose="030F0702030302020204" pitchFamily="66" charset="0"/>
              <a:ea typeface="Calibri" panose="020F0502020204030204" pitchFamily="34" charset="0"/>
              <a:cs typeface="Times New Roman" panose="02020603050405020304" pitchFamily="18" charset="0"/>
            </a:endParaRPr>
          </a:p>
          <a:p>
            <a:endParaRPr lang="en-GB" b="1" u="sng" dirty="0">
              <a:latin typeface="Comic Sans MS" panose="030F0702030302020204" pitchFamily="66" charset="0"/>
              <a:cs typeface="Times New Roman" panose="02020603050405020304" pitchFamily="18" charset="0"/>
            </a:endParaRPr>
          </a:p>
          <a:p>
            <a:r>
              <a:rPr lang="en-GB" dirty="0">
                <a:hlinkClick r:id="rId2"/>
              </a:rPr>
              <a:t>https://whiterosemaths.com/homelearning/year-3/week-12-number-multiplication-division/</a:t>
            </a:r>
            <a:endParaRPr lang="en-GB" dirty="0"/>
          </a:p>
          <a:p>
            <a:endParaRPr lang="en-GB" dirty="0"/>
          </a:p>
        </p:txBody>
      </p:sp>
      <p:pic>
        <p:nvPicPr>
          <p:cNvPr id="4" name="Pictur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8BF5B32-1699-445C-BA3B-779DA7C73A18}"/>
              </a:ext>
            </a:extLst>
          </p:cNvPr>
          <p:cNvPicPr>
            <a:picLocks noChangeAspect="1"/>
          </p:cNvPicPr>
          <p:nvPr/>
        </p:nvPicPr>
        <p:blipFill>
          <a:blip r:embed="rId3"/>
          <a:stretch>
            <a:fillRect/>
          </a:stretch>
        </p:blipFill>
        <p:spPr>
          <a:xfrm>
            <a:off x="6172200" y="381000"/>
            <a:ext cx="2143125" cy="2143125"/>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37712696"/>
      </p:ext>
    </p:extLst>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A5B6F5C4-654E-4EAB-A882-0B080A77C644}"/>
              </a:ext>
            </a:extLst>
          </p:cNvPr>
          <p:cNvSpPr/>
          <p:nvPr/>
        </p:nvSpPr>
        <p:spPr>
          <a:xfrm>
            <a:off x="381000" y="381000"/>
            <a:ext cx="8077200" cy="5416868"/>
          </a:xfrm>
          <a:prstGeom prst="rect">
            <a:avLst/>
          </a:prstGeom>
        </p:spPr>
        <p:txBody>
          <a:bodyPr wrap="square">
            <a:spAutoFit/>
          </a:bodyPr>
          <a:lstStyle/>
          <a:p>
            <a:r>
              <a:rPr lang="en-GB" sz="2400" dirty="0">
                <a:latin typeface="Comic Sans MS" panose="030F0702030302020204" pitchFamily="66" charset="0"/>
              </a:rPr>
              <a:t>RE</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dirty="0"/>
              <a:t> </a:t>
            </a:r>
            <a:r>
              <a:rPr lang="en-GB" sz="2000" b="1" u="sng" dirty="0">
                <a:latin typeface="Comic Sans MS" panose="030F0702030302020204" pitchFamily="66" charset="0"/>
              </a:rPr>
              <a:t>LO: to know the story of the visit of the shepherds to Bethlehem.</a:t>
            </a:r>
          </a:p>
          <a:p>
            <a:endParaRPr lang="en-GB" dirty="0"/>
          </a:p>
          <a:p>
            <a:r>
              <a:rPr lang="en-GB" dirty="0">
                <a:latin typeface="Comic Sans MS" panose="030F0702030302020204" pitchFamily="66" charset="0"/>
              </a:rPr>
              <a:t>Read Luke 2:8-10</a:t>
            </a:r>
          </a:p>
          <a:p>
            <a:endParaRPr lang="en-GB" dirty="0">
              <a:latin typeface="Comic Sans MS" panose="030F0702030302020204" pitchFamily="66" charset="0"/>
            </a:endParaRPr>
          </a:p>
          <a:p>
            <a:r>
              <a:rPr lang="en-GB" dirty="0">
                <a:latin typeface="Comic Sans MS" panose="030F0702030302020204" pitchFamily="66" charset="0"/>
              </a:rPr>
              <a:t>The Angels and the Shepherds</a:t>
            </a:r>
          </a:p>
          <a:p>
            <a:endParaRPr lang="en-GB" dirty="0">
              <a:latin typeface="Comic Sans MS" panose="030F0702030302020204" pitchFamily="66" charset="0"/>
            </a:endParaRPr>
          </a:p>
          <a:p>
            <a:r>
              <a:rPr lang="en-GB" dirty="0">
                <a:latin typeface="Comic Sans MS" panose="030F0702030302020204" pitchFamily="66" charset="0"/>
              </a:rPr>
              <a:t>Highlight the words and phrases that describe the surprise and shock felt by the shepherds.</a:t>
            </a:r>
          </a:p>
          <a:p>
            <a:r>
              <a:rPr lang="en-GB" dirty="0">
                <a:latin typeface="Comic Sans MS" panose="030F0702030302020204" pitchFamily="66" charset="0"/>
              </a:rPr>
              <a:t>Why was the message of the angels described as “news of great joy?”</a:t>
            </a:r>
          </a:p>
          <a:p>
            <a:r>
              <a:rPr lang="en-GB" dirty="0">
                <a:latin typeface="Comic Sans MS" panose="030F0702030302020204" pitchFamily="66" charset="0"/>
              </a:rPr>
              <a:t>The angels gave Jesus certain titles: Saviour, Christ, Lord. What do they mean? Which one do you like the best?</a:t>
            </a:r>
          </a:p>
          <a:p>
            <a:r>
              <a:rPr lang="en-GB" dirty="0">
                <a:latin typeface="Comic Sans MS" panose="030F0702030302020204" pitchFamily="66" charset="0"/>
              </a:rPr>
              <a:t>Imagine you are in role as one of the shepherds. Act out the events of the night. What questions would you ask about the experience? Prepare a list of questions that you would like to find the answers to.</a:t>
            </a:r>
          </a:p>
        </p:txBody>
      </p:sp>
      <p:pic>
        <p:nvPicPr>
          <p:cNvPr id="5" name="Picture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EAEEB89-BF40-44B1-8C86-886D916B0BB6}"/>
              </a:ext>
            </a:extLst>
          </p:cNvPr>
          <p:cNvPicPr>
            <a:picLocks noChangeAspect="1"/>
          </p:cNvPicPr>
          <p:nvPr/>
        </p:nvPicPr>
        <p:blipFill>
          <a:blip r:embed="rId2"/>
          <a:stretch>
            <a:fillRect/>
          </a:stretch>
        </p:blipFill>
        <p:spPr>
          <a:xfrm>
            <a:off x="6477000" y="37514"/>
            <a:ext cx="2667000" cy="149352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58338703"/>
      </p:ext>
    </p:extLst>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B20FC2A9-7712-4EF7-BEF6-06416BE78A06}"/>
              </a:ext>
            </a:extLst>
          </p:cNvPr>
          <p:cNvSpPr/>
          <p:nvPr/>
        </p:nvSpPr>
        <p:spPr>
          <a:xfrm>
            <a:off x="533400" y="533400"/>
            <a:ext cx="6705600" cy="3724096"/>
          </a:xfrm>
          <a:prstGeom prst="rect">
            <a:avLst/>
          </a:prstGeom>
        </p:spPr>
        <p:txBody>
          <a:bodyPr wrap="square">
            <a:spAutoFit/>
          </a:bodyPr>
          <a:lstStyle/>
          <a:p>
            <a:r>
              <a:rPr lang="en-GB" sz="2800" dirty="0">
                <a:latin typeface="Comic Sans MS" panose="030F0702030302020204" pitchFamily="66" charset="0"/>
              </a:rPr>
              <a:t>PE </a:t>
            </a:r>
          </a:p>
          <a:p>
            <a:endParaRPr lang="en-GB" sz="2800" dirty="0">
              <a:latin typeface="Comic Sans MS" panose="030F0702030302020204" pitchFamily="66" charset="0"/>
            </a:endParaRPr>
          </a:p>
          <a:p>
            <a:r>
              <a:rPr lang="en-GB" u="sng" dirty="0">
                <a:latin typeface="Comic Sans MS" panose="030F0702030302020204" pitchFamily="66" charset="0"/>
              </a:rPr>
              <a:t>LO - to explore jumping techniques and link them with other gymnastic actions.</a:t>
            </a:r>
          </a:p>
          <a:p>
            <a:endParaRPr lang="en-GB" dirty="0">
              <a:latin typeface="Comic Sans MS" panose="030F0702030302020204" pitchFamily="66" charset="0"/>
            </a:endParaRPr>
          </a:p>
          <a:p>
            <a:r>
              <a:rPr lang="en-GB" dirty="0">
                <a:latin typeface="Comic Sans MS" panose="030F0702030302020204" pitchFamily="66" charset="0"/>
              </a:rPr>
              <a:t>If it is safe to do so, walk around the room.  ‘Jump!’,  in a straight shape (stretched out) and land. Think about how you land. You should land with soft knees. Practise jumping and landing safely. Repeat a number of times and land in a balance on points (small body parts like feet, hands or knees). </a:t>
            </a:r>
          </a:p>
          <a:p>
            <a:endParaRPr lang="en-GB" dirty="0">
              <a:latin typeface="Comic Sans MS" panose="030F0702030302020204" pitchFamily="66" charset="0"/>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97532167"/>
      </p:ext>
    </p:extLst>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628649" y="291090"/>
            <a:ext cx="7886699" cy="93268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200" u="sng" kern="1200" dirty="0">
                <a:solidFill>
                  <a:schemeClr val="tx1"/>
                </a:solidFill>
                <a:latin typeface="+mj-lt"/>
                <a:ea typeface="+mj-ea"/>
                <a:cs typeface="+mj-cs"/>
              </a:rPr>
              <a:t>Wednesday  6</a:t>
            </a:r>
            <a:r>
              <a:rPr lang="en-US" sz="2200" u="sng" kern="1200" baseline="30000" dirty="0">
                <a:solidFill>
                  <a:schemeClr val="tx1"/>
                </a:solidFill>
                <a:latin typeface="+mj-lt"/>
                <a:ea typeface="+mj-ea"/>
                <a:cs typeface="+mj-cs"/>
              </a:rPr>
              <a:t>th</a:t>
            </a:r>
            <a:r>
              <a:rPr lang="en-US" sz="2200" u="sng" kern="1200" dirty="0">
                <a:solidFill>
                  <a:schemeClr val="tx1"/>
                </a:solidFill>
                <a:latin typeface="+mj-lt"/>
                <a:ea typeface="+mj-ea"/>
                <a:cs typeface="+mj-cs"/>
              </a:rPr>
              <a:t> January  </a:t>
            </a:r>
            <a:r>
              <a:rPr lang="en-US" sz="2200" u="sng" kern="1200" dirty="0" smtClean="0">
                <a:solidFill>
                  <a:schemeClr val="tx1"/>
                </a:solidFill>
                <a:latin typeface="+mj-lt"/>
                <a:ea typeface="+mj-ea"/>
                <a:cs typeface="+mj-cs"/>
              </a:rPr>
              <a:t>2021</a:t>
            </a:r>
          </a:p>
          <a:p>
            <a:pPr>
              <a:lnSpc>
                <a:spcPct val="90000"/>
              </a:lnSpc>
              <a:spcBef>
                <a:spcPct val="0"/>
              </a:spcBef>
              <a:spcAft>
                <a:spcPts val="600"/>
              </a:spcAft>
            </a:pPr>
            <a:endParaRPr lang="en-US" sz="2200" u="sng" kern="1200" dirty="0" smtClean="0">
              <a:solidFill>
                <a:schemeClr val="tx1"/>
              </a:solidFill>
              <a:latin typeface="+mj-lt"/>
              <a:ea typeface="+mj-ea"/>
              <a:cs typeface="+mj-cs"/>
            </a:endParaRPr>
          </a:p>
          <a:p>
            <a:pPr>
              <a:lnSpc>
                <a:spcPct val="90000"/>
              </a:lnSpc>
              <a:spcBef>
                <a:spcPct val="0"/>
              </a:spcBef>
              <a:spcAft>
                <a:spcPts val="600"/>
              </a:spcAft>
            </a:pPr>
            <a:endParaRPr lang="en-US" sz="2200" u="sng" kern="1200" dirty="0">
              <a:solidFill>
                <a:schemeClr val="tx1"/>
              </a:solidFill>
              <a:latin typeface="+mj-lt"/>
              <a:ea typeface="+mj-ea"/>
              <a:cs typeface="+mj-cs"/>
            </a:endParaRPr>
          </a:p>
        </p:txBody>
      </p:sp>
      <p:sp>
        <p:nvSpPr>
          <p:cNvPr id="2"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Box 4"/>
          <p:cNvSpPr txBox="1"/>
          <p:nvPr/>
        </p:nvSpPr>
        <p:spPr>
          <a:xfrm>
            <a:off x="838200" y="990600"/>
            <a:ext cx="2660704" cy="369332"/>
          </a:xfrm>
          <a:prstGeom prst="rect">
            <a:avLst/>
          </a:prstGeom>
          <a:noFill/>
        </p:spPr>
        <p:txBody>
          <a:bodyPr wrap="none" rtlCol="0">
            <a:spAutoFit/>
          </a:bodyPr>
          <a:lstStyle/>
          <a:p>
            <a:r>
              <a:rPr lang="en-GB" dirty="0" smtClean="0"/>
              <a:t>Word of the day – Pattern.</a:t>
            </a:r>
            <a:endParaRPr lang="en-GB" dirty="0"/>
          </a:p>
        </p:txBody>
      </p:sp>
      <p:sp>
        <p:nvSpPr>
          <p:cNvPr id="6" name="TextBox 5"/>
          <p:cNvSpPr txBox="1"/>
          <p:nvPr/>
        </p:nvSpPr>
        <p:spPr>
          <a:xfrm>
            <a:off x="609600" y="1600200"/>
            <a:ext cx="8077200" cy="3416320"/>
          </a:xfrm>
          <a:prstGeom prst="rect">
            <a:avLst/>
          </a:prstGeom>
          <a:noFill/>
        </p:spPr>
        <p:txBody>
          <a:bodyPr wrap="square" rtlCol="0">
            <a:spAutoFit/>
          </a:bodyPr>
          <a:lstStyle/>
          <a:p>
            <a:r>
              <a:rPr lang="en-GB" u="sng" dirty="0" smtClean="0">
                <a:latin typeface="Comic Sans MS"/>
                <a:cs typeface="Comic Sans MS"/>
              </a:rPr>
              <a:t>LO – to plan a Haiku poem with three lines with 3 syllables, 7 syllables and 3 syllables. </a:t>
            </a:r>
          </a:p>
          <a:p>
            <a:endParaRPr lang="en-GB" u="sng" dirty="0" smtClean="0">
              <a:latin typeface="Comic Sans MS"/>
              <a:cs typeface="Comic Sans MS"/>
            </a:endParaRPr>
          </a:p>
          <a:p>
            <a:r>
              <a:rPr lang="en-GB" dirty="0" smtClean="0">
                <a:latin typeface="Comic Sans MS"/>
                <a:cs typeface="Comic Sans MS"/>
              </a:rPr>
              <a:t>Look through the PPT for today and see if you can fill in the missing words to the poem. </a:t>
            </a:r>
          </a:p>
          <a:p>
            <a:r>
              <a:rPr lang="en-GB" dirty="0" smtClean="0">
                <a:latin typeface="Comic Sans MS"/>
                <a:cs typeface="Comic Sans MS"/>
              </a:rPr>
              <a:t>Read the poems aloud and see if you have the correct amount of syllables on each line. </a:t>
            </a:r>
          </a:p>
          <a:p>
            <a:r>
              <a:rPr lang="en-GB" dirty="0" smtClean="0">
                <a:latin typeface="Comic Sans MS"/>
                <a:cs typeface="Comic Sans MS"/>
              </a:rPr>
              <a:t>How can you make sure that you do? What will you do to ensure that you are correct/</a:t>
            </a:r>
          </a:p>
          <a:p>
            <a:endParaRPr lang="en-GB" dirty="0" smtClean="0">
              <a:latin typeface="Comic Sans MS"/>
              <a:cs typeface="Comic Sans MS"/>
            </a:endParaRPr>
          </a:p>
          <a:p>
            <a:r>
              <a:rPr lang="en-GB" dirty="0" smtClean="0">
                <a:latin typeface="Comic Sans MS"/>
                <a:cs typeface="Comic Sans MS"/>
              </a:rPr>
              <a:t>Once complete, see if you can change the words, using more ambitious vocabulary.</a:t>
            </a:r>
            <a:endParaRPr lang="en-GB" dirty="0">
              <a:latin typeface="Comic Sans MS"/>
              <a:cs typeface="Comic Sans MS"/>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13908426"/>
      </p:ext>
    </p:extLst>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1219200" y="838200"/>
            <a:ext cx="6934200" cy="4401205"/>
          </a:xfrm>
          <a:prstGeom prst="rect">
            <a:avLst/>
          </a:prstGeom>
          <a:noFill/>
        </p:spPr>
        <p:txBody>
          <a:bodyPr wrap="square" rtlCol="0">
            <a:spAutoFit/>
          </a:bodyPr>
          <a:lstStyle/>
          <a:p>
            <a:pPr algn="ctr"/>
            <a:r>
              <a:rPr lang="en-US" sz="3200" u="sng" dirty="0" err="1"/>
              <a:t>Maths</a:t>
            </a:r>
            <a:endParaRPr lang="en-US" sz="3200" u="sng" dirty="0"/>
          </a:p>
          <a:p>
            <a:pPr algn="ctr"/>
            <a:r>
              <a:rPr lang="en-US" sz="3200" dirty="0"/>
              <a:t>LO :to multiply by 8.</a:t>
            </a:r>
          </a:p>
          <a:p>
            <a:pPr algn="ctr"/>
            <a:endParaRPr lang="en-US" dirty="0"/>
          </a:p>
          <a:p>
            <a:pPr algn="ctr"/>
            <a:endParaRPr lang="en-US" dirty="0"/>
          </a:p>
          <a:p>
            <a:pPr algn="ctr"/>
            <a:r>
              <a:rPr lang="en-US" dirty="0">
                <a:hlinkClick r:id="rId2"/>
              </a:rPr>
              <a:t>https://whiterosemaths.com/homelearning/year-3/week-12-number-multiplication-division/</a:t>
            </a:r>
            <a:endParaRPr lang="en-US" dirty="0"/>
          </a:p>
          <a:p>
            <a:pPr algn="ctr"/>
            <a:endParaRPr lang="en-US" dirty="0"/>
          </a:p>
          <a:p>
            <a:pPr algn="ctr"/>
            <a:endParaRPr lang="en-US" dirty="0"/>
          </a:p>
          <a:p>
            <a:pPr algn="ctr"/>
            <a:endParaRPr lang="en-US" dirty="0"/>
          </a:p>
          <a:p>
            <a:pPr algn="ctr"/>
            <a:r>
              <a:rPr lang="en-US" dirty="0" err="1"/>
              <a:t>Mrs</a:t>
            </a:r>
            <a:r>
              <a:rPr lang="en-US" dirty="0"/>
              <a:t> Middleton’s group</a:t>
            </a:r>
          </a:p>
          <a:p>
            <a:pPr algn="ctr"/>
            <a:endParaRPr lang="en-US" dirty="0"/>
          </a:p>
          <a:p>
            <a:pPr algn="ctr"/>
            <a:r>
              <a:rPr lang="en-US" dirty="0">
                <a:hlinkClick r:id="rId3"/>
              </a:rPr>
              <a:t>https://whiterosemaths.com/homelearning/year-1/week-12-number-place-value-within-20/</a:t>
            </a:r>
            <a:endParaRPr lang="en-US" dirty="0"/>
          </a:p>
          <a:p>
            <a:pPr algn="ctr"/>
            <a:endParaRPr lang="en-US" dirty="0"/>
          </a:p>
        </p:txBody>
      </p:sp>
      <p:pic>
        <p:nvPicPr>
          <p:cNvPr id="5" name="Picture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F6DD518B-5BF5-4C5A-9909-36FBEC49D076}"/>
              </a:ext>
            </a:extLst>
          </p:cNvPr>
          <p:cNvPicPr>
            <a:picLocks noChangeAspect="1"/>
          </p:cNvPicPr>
          <p:nvPr/>
        </p:nvPicPr>
        <p:blipFill>
          <a:blip r:embed="rId4"/>
          <a:stretch>
            <a:fillRect/>
          </a:stretch>
        </p:blipFill>
        <p:spPr>
          <a:xfrm>
            <a:off x="6853237" y="228600"/>
            <a:ext cx="2143125" cy="2143125"/>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3617302"/>
      </p:ext>
    </p:extLst>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228600" y="533400"/>
            <a:ext cx="7924800" cy="3908762"/>
          </a:xfrm>
          <a:prstGeom prst="rect">
            <a:avLst/>
          </a:prstGeom>
          <a:noFill/>
        </p:spPr>
        <p:txBody>
          <a:bodyPr wrap="square" rtlCol="0">
            <a:spAutoFit/>
          </a:bodyPr>
          <a:lstStyle/>
          <a:p>
            <a:r>
              <a:rPr lang="en-US" sz="3200" dirty="0">
                <a:latin typeface="Comic Sans MS" panose="030F0702030302020204" pitchFamily="66" charset="0"/>
              </a:rPr>
              <a:t>R.E.</a:t>
            </a:r>
          </a:p>
          <a:p>
            <a:endParaRPr lang="en-GB" dirty="0">
              <a:latin typeface="Comic Sans MS" panose="030F0702030302020204" pitchFamily="66" charset="0"/>
            </a:endParaRPr>
          </a:p>
          <a:p>
            <a:r>
              <a:rPr lang="en-GB" u="sng" dirty="0">
                <a:latin typeface="Comic Sans MS" panose="030F0702030302020204" pitchFamily="66" charset="0"/>
              </a:rPr>
              <a:t>LO – to empathise with the thoughts and feelings and reactions of the shepherds. </a:t>
            </a:r>
          </a:p>
          <a:p>
            <a:endParaRPr lang="en-GB" dirty="0">
              <a:latin typeface="Comic Sans MS" panose="030F0702030302020204" pitchFamily="66" charset="0"/>
            </a:endParaRPr>
          </a:p>
          <a:p>
            <a:r>
              <a:rPr lang="en-GB" dirty="0">
                <a:latin typeface="Comic Sans MS" panose="030F0702030302020204" pitchFamily="66" charset="0"/>
              </a:rPr>
              <a:t>Re-read the scripture form the last lesson. Your task now is to write in the role of the shepherd, exploring reactions at this event. How would you describe the manger scene? What do you think the shepherds felt?</a:t>
            </a:r>
          </a:p>
          <a:p>
            <a:endParaRPr lang="en-GB" dirty="0">
              <a:latin typeface="Comic Sans MS" panose="030F0702030302020204" pitchFamily="66" charset="0"/>
            </a:endParaRPr>
          </a:p>
          <a:p>
            <a:r>
              <a:rPr lang="en-GB" dirty="0">
                <a:latin typeface="Comic Sans MS" panose="030F0702030302020204" pitchFamily="66" charset="0"/>
              </a:rPr>
              <a:t>You might want to draw pictures of a shepherd and write captions to express their thoughts and feelings. You may wish to add your personal thoughts and opinions, suggesting why this scene is so important to you.</a:t>
            </a:r>
          </a:p>
          <a:p>
            <a:endParaRPr lang="en-GB" dirty="0"/>
          </a:p>
        </p:txBody>
      </p:sp>
      <p:pic>
        <p:nvPicPr>
          <p:cNvPr id="4" name="Pictur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B5C01FB1-7EA8-487C-8071-86B65DD98E96}"/>
              </a:ext>
            </a:extLst>
          </p:cNvPr>
          <p:cNvPicPr>
            <a:picLocks noChangeAspect="1"/>
          </p:cNvPicPr>
          <p:nvPr/>
        </p:nvPicPr>
        <p:blipFill>
          <a:blip r:embed="rId3"/>
          <a:stretch>
            <a:fillRect/>
          </a:stretch>
        </p:blipFill>
        <p:spPr>
          <a:xfrm>
            <a:off x="2057400" y="4191000"/>
            <a:ext cx="4490358" cy="251460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83333956"/>
      </p:ext>
    </p:extLst>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9F876013-3C68-40C8-AD09-B044EB04DE50}"/>
              </a:ext>
            </a:extLst>
          </p:cNvPr>
          <p:cNvSpPr/>
          <p:nvPr/>
        </p:nvSpPr>
        <p:spPr>
          <a:xfrm>
            <a:off x="609600" y="609600"/>
            <a:ext cx="7924800" cy="4062651"/>
          </a:xfrm>
          <a:prstGeom prst="rect">
            <a:avLst/>
          </a:prstGeom>
        </p:spPr>
        <p:txBody>
          <a:bodyPr wrap="square">
            <a:spAutoFit/>
          </a:bodyPr>
          <a:lstStyle/>
          <a:p>
            <a:r>
              <a:rPr lang="en-GB" sz="2400" dirty="0">
                <a:latin typeface="Comic Sans MS" panose="030F0702030302020204" pitchFamily="66" charset="0"/>
              </a:rPr>
              <a:t>History </a:t>
            </a:r>
          </a:p>
          <a:p>
            <a:endParaRPr lang="en-GB" dirty="0">
              <a:latin typeface="Comic Sans MS" panose="030F0702030302020204" pitchFamily="66" charset="0"/>
            </a:endParaRPr>
          </a:p>
          <a:p>
            <a:endParaRPr lang="en-GB" dirty="0">
              <a:latin typeface="Comic Sans MS" panose="030F0702030302020204" pitchFamily="66" charset="0"/>
            </a:endParaRPr>
          </a:p>
          <a:p>
            <a:r>
              <a:rPr lang="en-GB" u="sng" dirty="0">
                <a:latin typeface="Comic Sans MS" panose="030F0702030302020204" pitchFamily="66" charset="0"/>
              </a:rPr>
              <a:t>LO – to gain an understanding of the War of the Roses.</a:t>
            </a:r>
          </a:p>
          <a:p>
            <a:endParaRPr lang="en-GB" dirty="0">
              <a:latin typeface="Comic Sans MS" panose="030F0702030302020204" pitchFamily="66" charset="0"/>
            </a:endParaRPr>
          </a:p>
          <a:p>
            <a:endParaRPr lang="en-GB" dirty="0">
              <a:latin typeface="Comic Sans MS" panose="030F0702030302020204" pitchFamily="66" charset="0"/>
            </a:endParaRPr>
          </a:p>
          <a:p>
            <a:r>
              <a:rPr lang="en-GB" dirty="0">
                <a:latin typeface="Comic Sans MS" panose="030F0702030302020204" pitchFamily="66" charset="0"/>
              </a:rPr>
              <a:t>We begin our history topic by stepping back into the Middle Ages. Lets look at trial by ordeal and how King Henry developed Trial by Jury. Go through the PPT and your task is to write an explanation explaining why trial by ordeal was so cruel and ineffective.</a:t>
            </a:r>
          </a:p>
          <a:p>
            <a:endParaRPr lang="en-GB" dirty="0">
              <a:latin typeface="Comic Sans MS" panose="030F0702030302020204" pitchFamily="66" charset="0"/>
            </a:endParaRPr>
          </a:p>
          <a:p>
            <a:r>
              <a:rPr lang="en-GB" dirty="0">
                <a:latin typeface="Comic Sans MS" panose="030F0702030302020204" pitchFamily="66" charset="0"/>
              </a:rPr>
              <a:t>What was it replaced with?</a:t>
            </a:r>
          </a:p>
          <a:p>
            <a:endParaRPr lang="en-GB" dirty="0">
              <a:latin typeface="Comic Sans MS" panose="030F0702030302020204" pitchFamily="66" charset="0"/>
            </a:endParaRPr>
          </a:p>
          <a:p>
            <a:r>
              <a:rPr lang="en-GB" dirty="0">
                <a:latin typeface="Comic Sans MS" panose="030F0702030302020204" pitchFamily="66" charset="0"/>
              </a:rPr>
              <a:t> Was this better?</a:t>
            </a:r>
          </a:p>
        </p:txBody>
      </p:sp>
      <p:pic>
        <p:nvPicPr>
          <p:cNvPr id="5" name="Picture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9568AFE-61DF-4F5C-92F4-A8CB75B46CA3}"/>
              </a:ext>
            </a:extLst>
          </p:cNvPr>
          <p:cNvPicPr>
            <a:picLocks noChangeAspect="1"/>
          </p:cNvPicPr>
          <p:nvPr/>
        </p:nvPicPr>
        <p:blipFill>
          <a:blip r:embed="rId2"/>
          <a:stretch>
            <a:fillRect/>
          </a:stretch>
        </p:blipFill>
        <p:spPr>
          <a:xfrm>
            <a:off x="2590800" y="4659356"/>
            <a:ext cx="3124200" cy="2008414"/>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517827910"/>
      </p:ext>
    </p:extLst>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Rectangle 4"/>
          <p:cNvSpPr/>
          <p:nvPr/>
        </p:nvSpPr>
        <p:spPr>
          <a:xfrm>
            <a:off x="533400" y="838200"/>
            <a:ext cx="8153400" cy="1015663"/>
          </a:xfrm>
          <a:prstGeom prst="rect">
            <a:avLst/>
          </a:prstGeom>
        </p:spPr>
        <p:txBody>
          <a:bodyPr wrap="square">
            <a:spAutoFit/>
          </a:bodyPr>
          <a:lstStyle/>
          <a:p>
            <a:r>
              <a:rPr lang="en-US" sz="2000" u="sng" dirty="0">
                <a:latin typeface="Comic Sans MS" panose="030F0702030302020204" pitchFamily="66" charset="0"/>
              </a:rPr>
              <a:t>Thursday 7th January 2021</a:t>
            </a:r>
          </a:p>
          <a:p>
            <a:pPr algn="ctr"/>
            <a:r>
              <a:rPr lang="en-US" sz="2000" u="sng" dirty="0">
                <a:latin typeface="Comic Sans MS" panose="030F0702030302020204" pitchFamily="66" charset="0"/>
              </a:rPr>
              <a:t>Word of the Day</a:t>
            </a:r>
          </a:p>
          <a:p>
            <a:pPr algn="ctr"/>
            <a:r>
              <a:rPr lang="en-US" sz="2000" u="sng" dirty="0">
                <a:latin typeface="Comic Sans MS" panose="030F0702030302020204" pitchFamily="66" charset="0"/>
              </a:rPr>
              <a:t>rhyme</a:t>
            </a:r>
          </a:p>
        </p:txBody>
      </p:sp>
      <p:sp>
        <p:nvSpPr>
          <p:cNvPr id="4" name="TextBox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E1AB8C5F-EC0B-44C5-8162-82EE38F7CB0F}"/>
              </a:ext>
            </a:extLst>
          </p:cNvPr>
          <p:cNvSpPr txBox="1"/>
          <p:nvPr/>
        </p:nvSpPr>
        <p:spPr>
          <a:xfrm>
            <a:off x="609600" y="1676400"/>
            <a:ext cx="8001000" cy="4708981"/>
          </a:xfrm>
          <a:prstGeom prst="rect">
            <a:avLst/>
          </a:prstGeom>
          <a:noFill/>
        </p:spPr>
        <p:txBody>
          <a:bodyPr wrap="square">
            <a:spAutoFit/>
          </a:bodyPr>
          <a:lstStyle/>
          <a:p>
            <a:r>
              <a:rPr lang="en-GB" sz="2000" u="sng" dirty="0">
                <a:latin typeface="Comic Sans MS" panose="030F0702030302020204" pitchFamily="66" charset="0"/>
              </a:rPr>
              <a:t>Writing</a:t>
            </a:r>
          </a:p>
          <a:p>
            <a:r>
              <a:rPr lang="en-GB" sz="2000" u="sng" dirty="0">
                <a:latin typeface="Comic Sans MS" panose="030F0702030302020204" pitchFamily="66" charset="0"/>
              </a:rPr>
              <a:t>LO – to write a haiku using the correct syllables on each line.</a:t>
            </a:r>
          </a:p>
          <a:p>
            <a:endParaRPr lang="en-GB" sz="2000" u="sng" dirty="0">
              <a:latin typeface="Comic Sans MS" panose="030F0702030302020204" pitchFamily="66" charset="0"/>
            </a:endParaRPr>
          </a:p>
          <a:p>
            <a:endParaRPr lang="en-GB" sz="2000" u="sng" dirty="0">
              <a:latin typeface="Comic Sans MS" panose="030F0702030302020204" pitchFamily="66" charset="0"/>
            </a:endParaRPr>
          </a:p>
          <a:p>
            <a:r>
              <a:rPr lang="en-GB" sz="2000" dirty="0">
                <a:latin typeface="Comic Sans MS" panose="030F0702030302020204" pitchFamily="66" charset="0"/>
              </a:rPr>
              <a:t>Today, you are going to write your own haiku. Think about all of the features that you have looked at. </a:t>
            </a:r>
          </a:p>
          <a:p>
            <a:r>
              <a:rPr lang="en-GB" sz="2000" dirty="0">
                <a:latin typeface="Comic Sans MS" panose="030F0702030302020204" pitchFamily="66" charset="0"/>
              </a:rPr>
              <a:t>Will your poem be about an animal? Or a season? Maybe it will be about snow or ice. </a:t>
            </a:r>
          </a:p>
          <a:p>
            <a:r>
              <a:rPr lang="en-GB" sz="2000" dirty="0">
                <a:latin typeface="Comic Sans MS" panose="030F0702030302020204" pitchFamily="66" charset="0"/>
              </a:rPr>
              <a:t>Use the planner to help you, check those syllables, then off you go. </a:t>
            </a:r>
          </a:p>
          <a:p>
            <a:endParaRPr lang="en-GB" sz="2000" dirty="0">
              <a:latin typeface="Comic Sans MS" panose="030F0702030302020204" pitchFamily="66" charset="0"/>
            </a:endParaRPr>
          </a:p>
          <a:p>
            <a:endParaRPr lang="en-GB" sz="2000" u="sng" dirty="0">
              <a:latin typeface="Comic Sans MS" panose="030F0702030302020204" pitchFamily="66" charset="0"/>
            </a:endParaRPr>
          </a:p>
          <a:p>
            <a:endParaRPr lang="en-GB" sz="2000" u="sng" dirty="0">
              <a:latin typeface="Comic Sans MS" panose="030F0702030302020204" pitchFamily="66" charset="0"/>
            </a:endParaRPr>
          </a:p>
          <a:p>
            <a:r>
              <a:rPr lang="en-GB" sz="2000" u="sng" dirty="0">
                <a:latin typeface="Comic Sans MS" panose="030F0702030302020204" pitchFamily="66" charset="0"/>
              </a:rPr>
              <a:t>Finally, create an image to go alongside your poem.</a:t>
            </a:r>
          </a:p>
          <a:p>
            <a:endParaRPr lang="en-GB" sz="2000" u="sng" dirty="0">
              <a:latin typeface="Comic Sans MS" panose="030F0702030302020204" pitchFamily="66" charset="0"/>
            </a:endParaRPr>
          </a:p>
        </p:txBody>
      </p:sp>
      <p:sp>
        <p:nvSpPr>
          <p:cNvPr id="2" name="AutoShape 2" descr="Theseus and the Minotaur (Greek Mythology): Amazon.co.uk: Mandilaras,  Philippos: 9781916409163: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83670515"/>
      </p:ext>
    </p:extLst>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838200"/>
            <a:ext cx="7903586" cy="3024187"/>
          </a:xfrm>
        </p:spPr>
        <p:txBody>
          <a:bodyPr>
            <a:normAutofit fontScale="70000" lnSpcReduction="20000"/>
          </a:bodyPr>
          <a:lstStyle/>
          <a:p>
            <a:pPr algn="ctr"/>
            <a:r>
              <a:rPr lang="en-US" sz="13700" u="sng" dirty="0" err="1">
                <a:solidFill>
                  <a:schemeClr val="tx1"/>
                </a:solidFill>
              </a:rPr>
              <a:t>Maths</a:t>
            </a:r>
            <a:endParaRPr lang="en-US" sz="13700" u="sng" dirty="0">
              <a:solidFill>
                <a:schemeClr val="tx1"/>
              </a:solidFill>
            </a:endParaRPr>
          </a:p>
          <a:p>
            <a:pPr algn="ctr"/>
            <a:r>
              <a:rPr lang="en-US" dirty="0">
                <a:solidFill>
                  <a:schemeClr val="tx1"/>
                </a:solidFill>
              </a:rPr>
              <a:t>LO : to divide by 8.</a:t>
            </a:r>
          </a:p>
          <a:p>
            <a:pPr algn="ctr"/>
            <a:endParaRPr lang="en-US" dirty="0">
              <a:solidFill>
                <a:schemeClr val="tx1"/>
              </a:solidFill>
            </a:endParaRPr>
          </a:p>
          <a:p>
            <a:pPr algn="ctr"/>
            <a:r>
              <a:rPr lang="en-GB" dirty="0">
                <a:solidFill>
                  <a:schemeClr val="tx1"/>
                </a:solidFill>
              </a:rPr>
              <a:t> </a:t>
            </a:r>
            <a:r>
              <a:rPr lang="en-GB" dirty="0">
                <a:solidFill>
                  <a:schemeClr val="tx1"/>
                </a:solidFill>
                <a:hlinkClick r:id="rId2"/>
              </a:rPr>
              <a:t>https://whiterosemaths.com/homelearning/year-3/week-12-number-multiplication-division/</a:t>
            </a:r>
            <a:endParaRPr lang="en-GB" dirty="0">
              <a:solidFill>
                <a:schemeClr val="tx1"/>
              </a:solidFill>
            </a:endParaRPr>
          </a:p>
          <a:p>
            <a:pPr algn="ctr"/>
            <a:endParaRPr lang="en-GB" dirty="0">
              <a:solidFill>
                <a:schemeClr val="tx1"/>
              </a:solidFill>
            </a:endParaRPr>
          </a:p>
          <a:p>
            <a:pPr algn="ctr"/>
            <a:r>
              <a:rPr lang="en-GB" dirty="0">
                <a:solidFill>
                  <a:schemeClr val="tx1"/>
                </a:solidFill>
              </a:rPr>
              <a:t>Mrs Middleton’s Maths group, please use this link!</a:t>
            </a:r>
          </a:p>
          <a:p>
            <a:pPr algn="ctr"/>
            <a:endParaRPr lang="en-GB" dirty="0">
              <a:solidFill>
                <a:schemeClr val="tx1"/>
              </a:solidFill>
            </a:endParaRPr>
          </a:p>
          <a:p>
            <a:pPr algn="ctr"/>
            <a:r>
              <a:rPr lang="en-GB" dirty="0">
                <a:solidFill>
                  <a:schemeClr val="tx1"/>
                </a:solidFill>
                <a:hlinkClick r:id="rId3"/>
              </a:rPr>
              <a:t>https://whiterosemaths.com/homelearning/year-1/week-12-number-place-value-within-20/</a:t>
            </a:r>
            <a:endParaRPr lang="en-GB" dirty="0">
              <a:solidFill>
                <a:schemeClr val="tx1"/>
              </a:solidFill>
            </a:endParaRPr>
          </a:p>
          <a:p>
            <a:pPr algn="ctr"/>
            <a:endParaRPr lang="en-GB" dirty="0">
              <a:solidFill>
                <a:schemeClr val="tx1"/>
              </a:solidFill>
            </a:endParaRPr>
          </a:p>
          <a:p>
            <a:pPr algn="ctr"/>
            <a:endParaRPr lang="en-US" dirty="0">
              <a:solidFill>
                <a:schemeClr val="tx1"/>
              </a:solidFill>
            </a:endParaRPr>
          </a:p>
        </p:txBody>
      </p:sp>
      <p:pic>
        <p:nvPicPr>
          <p:cNvPr id="6" name="Picture 5">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EA9924F0-4987-4300-AEC6-A3AD2F79C852}"/>
              </a:ext>
            </a:extLst>
          </p:cNvPr>
          <p:cNvPicPr>
            <a:picLocks noChangeAspect="1"/>
          </p:cNvPicPr>
          <p:nvPr/>
        </p:nvPicPr>
        <p:blipFill>
          <a:blip r:embed="rId4"/>
          <a:stretch>
            <a:fillRect/>
          </a:stretch>
        </p:blipFill>
        <p:spPr>
          <a:xfrm>
            <a:off x="6853237" y="228600"/>
            <a:ext cx="2143125" cy="2143125"/>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763764708"/>
      </p:ext>
    </p:extLst>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7DDBE37B-6F48-4B85-8664-5E64B6A06F3D}"/>
              </a:ext>
            </a:extLst>
          </p:cNvPr>
          <p:cNvSpPr/>
          <p:nvPr/>
        </p:nvSpPr>
        <p:spPr>
          <a:xfrm>
            <a:off x="304800" y="457200"/>
            <a:ext cx="8305800" cy="3508653"/>
          </a:xfrm>
          <a:prstGeom prst="rect">
            <a:avLst/>
          </a:prstGeom>
        </p:spPr>
        <p:txBody>
          <a:bodyPr wrap="square">
            <a:spAutoFit/>
          </a:bodyPr>
          <a:lstStyle/>
          <a:p>
            <a:r>
              <a:rPr lang="en-GB" sz="2400" u="sng" dirty="0">
                <a:latin typeface="Comic Sans MS" panose="030F0702030302020204" pitchFamily="66" charset="0"/>
              </a:rPr>
              <a:t>Geography </a:t>
            </a:r>
          </a:p>
          <a:p>
            <a:endParaRPr lang="en-GB" sz="2400" u="sng" dirty="0">
              <a:latin typeface="Comic Sans MS" panose="030F0702030302020204" pitchFamily="66" charset="0"/>
            </a:endParaRPr>
          </a:p>
          <a:p>
            <a:r>
              <a:rPr lang="en-GB" sz="2400" u="sng" dirty="0">
                <a:latin typeface="Comic Sans MS" panose="030F0702030302020204" pitchFamily="66" charset="0"/>
              </a:rPr>
              <a:t>LO -  to know about different stages of a river and how they are helpful to people</a:t>
            </a:r>
            <a:r>
              <a:rPr lang="en-GB" u="sng" dirty="0">
                <a:latin typeface="Comic Sans MS" panose="030F0702030302020204" pitchFamily="66" charset="0"/>
              </a:rPr>
              <a:t>.</a:t>
            </a: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r>
              <a:rPr lang="en-GB" dirty="0">
                <a:latin typeface="Comic Sans MS" panose="030F0702030302020204" pitchFamily="66" charset="0"/>
              </a:rPr>
              <a:t>Over this term, we will be looking at world rivers. </a:t>
            </a:r>
          </a:p>
          <a:p>
            <a:r>
              <a:rPr lang="en-GB" dirty="0">
                <a:latin typeface="Comic Sans MS" panose="030F0702030302020204" pitchFamily="66" charset="0"/>
              </a:rPr>
              <a:t>We begin the topic looking at how rivers are formed.</a:t>
            </a:r>
          </a:p>
          <a:p>
            <a:endParaRPr lang="en-GB" dirty="0">
              <a:latin typeface="Comic Sans MS" panose="030F0702030302020204" pitchFamily="66" charset="0"/>
            </a:endParaRPr>
          </a:p>
          <a:p>
            <a:r>
              <a:rPr lang="en-GB" dirty="0">
                <a:latin typeface="Comic Sans MS" panose="030F0702030302020204" pitchFamily="66" charset="0"/>
              </a:rPr>
              <a:t> Follow the</a:t>
            </a:r>
            <a:r>
              <a:rPr lang="en-GB" dirty="0" smtClean="0">
                <a:latin typeface="Comic Sans MS" panose="030F0702030302020204" pitchFamily="66" charset="0"/>
              </a:rPr>
              <a:t> PowerPoint </a:t>
            </a:r>
            <a:r>
              <a:rPr lang="en-GB" dirty="0">
                <a:latin typeface="Comic Sans MS" panose="030F0702030302020204" pitchFamily="66" charset="0"/>
              </a:rPr>
              <a:t>and then draw and label the stages of development.</a:t>
            </a:r>
          </a:p>
        </p:txBody>
      </p:sp>
      <p:pic>
        <p:nvPicPr>
          <p:cNvPr id="5" name="Picture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AEA08815-E677-4EA6-B693-86B4355BF1D1}"/>
              </a:ext>
            </a:extLst>
          </p:cNvPr>
          <p:cNvPicPr>
            <a:picLocks noChangeAspect="1"/>
          </p:cNvPicPr>
          <p:nvPr/>
        </p:nvPicPr>
        <p:blipFill>
          <a:blip r:embed="rId2"/>
          <a:stretch>
            <a:fillRect/>
          </a:stretch>
        </p:blipFill>
        <p:spPr>
          <a:xfrm>
            <a:off x="5334000" y="4267200"/>
            <a:ext cx="3019425" cy="201295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39033205"/>
      </p:ext>
    </p:extLst>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940BD337-F5DE-4CE8-B6B5-C74FFE03B7AA}"/>
              </a:ext>
            </a:extLst>
          </p:cNvPr>
          <p:cNvSpPr/>
          <p:nvPr/>
        </p:nvSpPr>
        <p:spPr>
          <a:xfrm>
            <a:off x="571500" y="914400"/>
            <a:ext cx="8001000" cy="5816977"/>
          </a:xfrm>
          <a:prstGeom prst="rect">
            <a:avLst/>
          </a:prstGeom>
        </p:spPr>
        <p:txBody>
          <a:bodyPr wrap="square">
            <a:spAutoFit/>
          </a:bodyPr>
          <a:lstStyle/>
          <a:p>
            <a:r>
              <a:rPr lang="en-GB" sz="2800" u="sng" dirty="0">
                <a:latin typeface="Comic Sans MS" panose="030F0702030302020204" pitchFamily="66" charset="0"/>
              </a:rPr>
              <a:t>Science </a:t>
            </a:r>
          </a:p>
          <a:p>
            <a:r>
              <a:rPr lang="en-GB" sz="2800" u="sng" dirty="0">
                <a:latin typeface="Comic Sans MS" panose="030F0702030302020204" pitchFamily="66" charset="0"/>
              </a:rPr>
              <a:t>LO – to set up simple practical</a:t>
            </a:r>
          </a:p>
          <a:p>
            <a:r>
              <a:rPr lang="en-GB" sz="2800" u="sng" dirty="0">
                <a:latin typeface="Comic Sans MS" panose="030F0702030302020204" pitchFamily="66" charset="0"/>
              </a:rPr>
              <a:t> enquiries and present data.</a:t>
            </a:r>
          </a:p>
          <a:p>
            <a:endParaRPr lang="en-GB" dirty="0">
              <a:latin typeface="Comic Sans MS" panose="030F0702030302020204" pitchFamily="66" charset="0"/>
            </a:endParaRPr>
          </a:p>
          <a:p>
            <a:r>
              <a:rPr lang="en-GB" dirty="0">
                <a:latin typeface="Comic Sans MS" panose="030F0702030302020204" pitchFamily="66" charset="0"/>
              </a:rPr>
              <a:t>Following on from last term, we are going to investigate the properties of rocks. </a:t>
            </a:r>
          </a:p>
          <a:p>
            <a:r>
              <a:rPr lang="en-GB" dirty="0">
                <a:latin typeface="Comic Sans MS" panose="030F0702030302020204" pitchFamily="66" charset="0"/>
              </a:rPr>
              <a:t>You will need to think about how you can test the hardness and the </a:t>
            </a:r>
            <a:r>
              <a:rPr lang="en-GB" dirty="0" err="1">
                <a:latin typeface="Comic Sans MS" panose="030F0702030302020204" pitchFamily="66" charset="0"/>
              </a:rPr>
              <a:t>permiabilty</a:t>
            </a:r>
            <a:r>
              <a:rPr lang="en-GB" dirty="0">
                <a:latin typeface="Comic Sans MS" panose="030F0702030302020204" pitchFamily="66" charset="0"/>
              </a:rPr>
              <a:t> of the rocks (stones) that you can find around the garden or area. With your adults permission, you will need to find between 3 and 5 items that you can scratch the rock with. You can use your fingernails too. Be careful. And wash your hands afterwards. </a:t>
            </a:r>
          </a:p>
          <a:p>
            <a:endParaRPr lang="en-GB" dirty="0">
              <a:latin typeface="Comic Sans MS" panose="030F0702030302020204" pitchFamily="66" charset="0"/>
            </a:endParaRPr>
          </a:p>
          <a:p>
            <a:r>
              <a:rPr lang="en-GB" dirty="0">
                <a:latin typeface="Comic Sans MS" panose="030F0702030302020204" pitchFamily="66" charset="0"/>
              </a:rPr>
              <a:t>Permeability:  See how it is that some rocks are permeable and others are not.  If rock is a solid how can the water soak in?  Permeable rocks have tiny air spaces in them that are too small to see and the water goes into these spaces.  </a:t>
            </a:r>
          </a:p>
          <a:p>
            <a:r>
              <a:rPr lang="en-GB" dirty="0">
                <a:latin typeface="Comic Sans MS" panose="030F0702030302020204" pitchFamily="66" charset="0"/>
              </a:rPr>
              <a:t>Ask your grown up if you can use some vinegar. Vinegar is an acid.</a:t>
            </a:r>
          </a:p>
          <a:p>
            <a:r>
              <a:rPr lang="en-GB" dirty="0">
                <a:latin typeface="Comic Sans MS" panose="030F0702030302020204" pitchFamily="66" charset="0"/>
              </a:rPr>
              <a:t>Some rocks are made of a chemical that fizzes when acid is poured on it.  Most rocks, however, are fairly inert and do not react.</a:t>
            </a:r>
          </a:p>
        </p:txBody>
      </p:sp>
      <p:pic>
        <p:nvPicPr>
          <p:cNvPr id="5" name="Picture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9E488271-9759-4FAF-B79D-6918909D47A8}"/>
              </a:ext>
            </a:extLst>
          </p:cNvPr>
          <p:cNvPicPr>
            <a:picLocks noChangeAspect="1"/>
          </p:cNvPicPr>
          <p:nvPr/>
        </p:nvPicPr>
        <p:blipFill>
          <a:blip r:embed="rId2"/>
          <a:stretch>
            <a:fillRect/>
          </a:stretch>
        </p:blipFill>
        <p:spPr>
          <a:xfrm>
            <a:off x="6096000" y="161792"/>
            <a:ext cx="2609850" cy="175260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23182266"/>
      </p:ext>
    </p:extLst>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47700" y="424984"/>
            <a:ext cx="7620000" cy="7063472"/>
          </a:xfrm>
          <a:prstGeom prst="rect">
            <a:avLst/>
          </a:prstGeom>
        </p:spPr>
        <p:txBody>
          <a:bodyPr wrap="square">
            <a:spAutoFit/>
          </a:bodyPr>
          <a:lstStyle/>
          <a:p>
            <a:r>
              <a:rPr lang="en-US" u="sng" dirty="0">
                <a:latin typeface="Comic Sans MS" panose="030F0702030302020204" pitchFamily="66" charset="0"/>
              </a:rPr>
              <a:t>Friday 8th January 2021</a:t>
            </a:r>
          </a:p>
          <a:p>
            <a:pPr algn="ctr"/>
            <a:r>
              <a:rPr lang="en-US" u="sng" dirty="0">
                <a:latin typeface="Comic Sans MS" panose="030F0702030302020204" pitchFamily="66" charset="0"/>
              </a:rPr>
              <a:t>Word of the day </a:t>
            </a:r>
          </a:p>
          <a:p>
            <a:pPr algn="ctr"/>
            <a:r>
              <a:rPr lang="en-US" u="sng" dirty="0">
                <a:latin typeface="Comic Sans MS" panose="030F0702030302020204" pitchFamily="66" charset="0"/>
              </a:rPr>
              <a:t>rhythm</a:t>
            </a:r>
          </a:p>
          <a:p>
            <a:endParaRPr lang="en-US" u="sng" dirty="0">
              <a:latin typeface="Comic Sans MS" panose="030F0702030302020204" pitchFamily="66" charset="0"/>
            </a:endParaRPr>
          </a:p>
          <a:p>
            <a:r>
              <a:rPr lang="en-GB" sz="2400" u="sng" dirty="0">
                <a:latin typeface="Comic Sans MS" panose="030F0702030302020204" pitchFamily="66" charset="0"/>
              </a:rPr>
              <a:t>Reading  </a:t>
            </a:r>
          </a:p>
          <a:p>
            <a:r>
              <a:rPr lang="en-GB" sz="2400" u="sng" dirty="0">
                <a:latin typeface="Comic Sans MS" panose="030F0702030302020204" pitchFamily="66" charset="0"/>
              </a:rPr>
              <a:t>LO – to answer comprehension questions</a:t>
            </a:r>
            <a:r>
              <a:rPr lang="en-GB" dirty="0">
                <a:latin typeface="Comic Sans MS" panose="030F0702030302020204" pitchFamily="66" charset="0"/>
              </a:rPr>
              <a:t>. </a:t>
            </a:r>
          </a:p>
          <a:p>
            <a:endParaRPr lang="en-GB" dirty="0">
              <a:latin typeface="Comic Sans MS" panose="030F0702030302020204" pitchFamily="66" charset="0"/>
            </a:endParaRPr>
          </a:p>
          <a:p>
            <a:pPr>
              <a:lnSpc>
                <a:spcPct val="150000"/>
              </a:lnSpc>
            </a:pPr>
            <a:r>
              <a:rPr lang="en-GB" dirty="0">
                <a:latin typeface="Comic Sans MS" panose="030F0702030302020204" pitchFamily="66" charset="0"/>
              </a:rPr>
              <a:t>Read through the Classic Poem by Robert Louis Stevenson. You have a selection of questions to answer. Read the question carefully, think about what you are being asked to do. Are you retrieving information from the text? If so find the words and copy them down. Is it a vocabulary question? You may find a dictionary will help you here. Remember that an inference question is asking you to think what something is like. And when you summarise, remember to think about the main parts of the poem and what the poem is about. Also, tell us what you like or dislike about the poem please.</a:t>
            </a:r>
          </a:p>
          <a:p>
            <a:endParaRPr lang="en-GB" dirty="0"/>
          </a:p>
          <a:p>
            <a:endParaRPr lang="en-GB" dirty="0"/>
          </a:p>
          <a:p>
            <a:endParaRPr lang="en-GB" dirty="0"/>
          </a:p>
          <a:p>
            <a:endParaRPr lang="en-US" dirty="0">
              <a:latin typeface="Comic Sans MS" panose="030F0702030302020204" pitchFamily="66" charset="0"/>
            </a:endParaRPr>
          </a:p>
        </p:txBody>
      </p:sp>
      <p:sp>
        <p:nvSpPr>
          <p:cNvPr id="3" name="AutoShape 2" descr="Story Map for Clara and the Armadillo | Teaching Resourc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125593437"/>
      </p:ext>
    </p:extLst>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B9D7E975-9161-4F2D-AC53-69E1912F6B5D}"/>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D29DFB6A-C3BD-4216-88E5-1740389C3689}"/>
              </a:ext>
            </a:extLst>
          </p:cNvPr>
          <p:cNvPicPr>
            <a:picLocks noChangeAspect="1"/>
          </p:cNvPicPr>
          <p:nvPr/>
        </p:nvPicPr>
        <p:blipFill rotWithShape="1">
          <a:blip r:embed="rId2"/>
          <a:srcRect l="11313" r="10807" b="2"/>
          <a:stretch/>
        </p:blipFill>
        <p:spPr>
          <a:xfrm>
            <a:off x="1143000" y="1905000"/>
            <a:ext cx="1018113" cy="1887757"/>
          </a:xfrm>
          <a:prstGeom prst="rect">
            <a:avLst/>
          </a:prstGeom>
        </p:spPr>
      </p:pic>
      <p:sp>
        <p:nvSpPr>
          <p:cNvPr id="11" name="Right Triangle 10">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827DC2C4-B485-428A-BF4A-472D2967F47F}"/>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463E6235-1649-4B47-9862-4026FC473B6F}"/>
              </a:ext>
              <a:ext uri="{C183D7F6-B498-43B3-948B-1728B52AA6E4}">
                <adec:decorative xmlns:adec="http://schemas.microsoft.com/office/drawing/2017/decorative" xmlns:p="http://schemas.openxmlformats.org/presentationml/2006/main" xmlns:r="http://schemas.openxmlformats.org/officeDocument/2006/relationships" xmlns:a="http://schemas.openxmlformats.org/drawingml/2006/main"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p="http://schemas.openxmlformats.org/presentationml/2006/main" xmlns:r="http://schemas.openxmlformats.org/officeDocument/2006/relationships" xmlns:a="http://schemas.openxmlformats.org/drawingml/2006/main" xmlns="" val="1"/>
              </p:ext>
            </p:extLst>
          </p:nvPr>
        </p:nvSpPr>
        <p:spPr>
          <a:xfrm>
            <a:off x="3723741" y="623275"/>
            <a:ext cx="4936378"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87656" y="1056640"/>
            <a:ext cx="4349961" cy="3494398"/>
          </a:xfrm>
          <a:prstGeom prst="rect">
            <a:avLst/>
          </a:prstGeom>
        </p:spPr>
        <p:txBody>
          <a:bodyPr vert="horz" lIns="91440" tIns="45720" rIns="91440" bIns="45720" rtlCol="0" anchor="b">
            <a:normAutofit fontScale="85000" lnSpcReduction="10000"/>
          </a:bodyPr>
          <a:lstStyle/>
          <a:p>
            <a:pPr>
              <a:lnSpc>
                <a:spcPct val="90000"/>
              </a:lnSpc>
              <a:spcBef>
                <a:spcPct val="0"/>
              </a:spcBef>
              <a:spcAft>
                <a:spcPts val="600"/>
              </a:spcAft>
            </a:pPr>
            <a:endParaRPr lang="en-US" sz="6000" u="sng" dirty="0">
              <a:latin typeface="+mj-lt"/>
              <a:ea typeface="+mj-ea"/>
              <a:cs typeface="+mj-cs"/>
            </a:endParaRPr>
          </a:p>
          <a:p>
            <a:pPr>
              <a:lnSpc>
                <a:spcPct val="90000"/>
              </a:lnSpc>
              <a:spcBef>
                <a:spcPct val="0"/>
              </a:spcBef>
              <a:spcAft>
                <a:spcPts val="600"/>
              </a:spcAft>
            </a:pPr>
            <a:r>
              <a:rPr lang="en-US" sz="6000" u="sng" dirty="0" err="1">
                <a:latin typeface="+mj-lt"/>
                <a:ea typeface="+mj-ea"/>
                <a:cs typeface="+mj-cs"/>
              </a:rPr>
              <a:t>Maths</a:t>
            </a:r>
            <a:endParaRPr lang="en-US" sz="6000" u="sng" dirty="0">
              <a:latin typeface="+mj-lt"/>
              <a:ea typeface="+mj-ea"/>
              <a:cs typeface="+mj-cs"/>
            </a:endParaRPr>
          </a:p>
          <a:p>
            <a:pPr>
              <a:lnSpc>
                <a:spcPct val="90000"/>
              </a:lnSpc>
              <a:spcBef>
                <a:spcPct val="0"/>
              </a:spcBef>
              <a:spcAft>
                <a:spcPts val="600"/>
              </a:spcAft>
            </a:pPr>
            <a:r>
              <a:rPr lang="en-US" sz="6000" dirty="0">
                <a:latin typeface="+mj-lt"/>
                <a:ea typeface="+mj-ea"/>
                <a:cs typeface="+mj-cs"/>
              </a:rPr>
              <a:t>LO :to know the 8 times table. </a:t>
            </a:r>
          </a:p>
          <a:p>
            <a:pPr lvl="0"/>
            <a:r>
              <a:rPr lang="en-GB" dirty="0">
                <a:solidFill>
                  <a:prstClr val="black"/>
                </a:solidFill>
                <a:hlinkClick r:id="rId3">
                  <a:extLst>
                    <a:ext uri="{A12FA001-AC4F-418D-AE19-62706E023703}">
                      <ahyp:hlinkClr xmlns:ahyp="http://schemas.microsoft.com/office/drawing/2018/hyperlinkcolor" xmlns:p="http://schemas.openxmlformats.org/presentationml/2006/main" xmlns:r="http://schemas.openxmlformats.org/officeDocument/2006/relationships" xmlns:a="http://schemas.openxmlformats.org/drawingml/2006/main" xmlns="" val="tx"/>
                    </a:ext>
                  </a:extLst>
                </a:hlinkClick>
              </a:rPr>
              <a:t>https://whiterosemaths.com/homelearning/year-3/week-12-number-multiplication-division/</a:t>
            </a:r>
            <a:endParaRPr lang="en-GB" dirty="0">
              <a:solidFill>
                <a:prstClr val="black"/>
              </a:solidFill>
            </a:endParaRPr>
          </a:p>
          <a:p>
            <a:pPr>
              <a:lnSpc>
                <a:spcPct val="90000"/>
              </a:lnSpc>
              <a:spcBef>
                <a:spcPct val="0"/>
              </a:spcBef>
              <a:spcAft>
                <a:spcPts val="600"/>
              </a:spcAft>
            </a:pPr>
            <a:endParaRPr lang="en-US" sz="6000" b="1" dirty="0">
              <a:latin typeface="+mj-lt"/>
              <a:ea typeface="+mj-ea"/>
              <a:cs typeface="+mj-cs"/>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289198158"/>
      </p:ext>
    </p:extLst>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9A39B1BD-BA8E-494D-BF2D-126594AECC70}"/>
              </a:ext>
            </a:extLst>
          </p:cNvPr>
          <p:cNvGraphicFramePr>
            <a:graphicFrameLocks noGrp="1"/>
          </p:cNvGraphicFramePr>
          <p:nvPr>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70333904"/>
              </p:ext>
            </p:extLst>
          </p:nvPr>
        </p:nvGraphicFramePr>
        <p:xfrm>
          <a:off x="914400" y="316652"/>
          <a:ext cx="6418770" cy="6969680"/>
        </p:xfrm>
        <a:graphic>
          <a:graphicData uri="http://schemas.openxmlformats.org/drawingml/2006/table">
            <a:tbl>
              <a:tblPr/>
              <a:tblGrid>
                <a:gridCol w="6418770">
                  <a:extLst>
                    <a:ext uri="{9D8B030D-6E8A-4147-A177-3AD203B41FA5}">
                      <a16:colId xmlns:a16="http://schemas.microsoft.com/office/drawing/2014/main" xmlns:p="http://schemas.openxmlformats.org/presentationml/2006/main" xmlns:r="http://schemas.openxmlformats.org/officeDocument/2006/relationships" xmlns:a="http://schemas.openxmlformats.org/drawingml/2006/main" xmlns="" val="675519417"/>
                    </a:ext>
                  </a:extLst>
                </a:gridCol>
              </a:tblGrid>
              <a:tr h="6969680">
                <a:tc>
                  <a:txBody>
                    <a:bodyPr/>
                    <a:lstStyle/>
                    <a:p>
                      <a:pPr algn="l" fontAlgn="t">
                        <a:lnSpc>
                          <a:spcPct val="107000"/>
                        </a:lnSpc>
                        <a:spcBef>
                          <a:spcPts val="0"/>
                        </a:spcBef>
                        <a:spcAft>
                          <a:spcPts val="800"/>
                        </a:spcAft>
                      </a:pPr>
                      <a:r>
                        <a:rPr lang="en-GB" sz="2900" b="0" i="0" u="sng" strike="noStrike" dirty="0">
                          <a:effectLst/>
                          <a:latin typeface="Arial" panose="020B0604020202020204" pitchFamily="34" charset="0"/>
                        </a:rPr>
                        <a:t>Art</a:t>
                      </a:r>
                    </a:p>
                    <a:p>
                      <a:pPr algn="l" fontAlgn="t">
                        <a:lnSpc>
                          <a:spcPct val="107000"/>
                        </a:lnSpc>
                        <a:spcBef>
                          <a:spcPts val="0"/>
                        </a:spcBef>
                        <a:spcAft>
                          <a:spcPts val="800"/>
                        </a:spcAft>
                      </a:pPr>
                      <a:r>
                        <a:rPr lang="en-GB" sz="2000" b="0" i="0" u="sng" strike="noStrike" dirty="0">
                          <a:effectLst/>
                          <a:latin typeface="Comic Sans MS" panose="030F0702030302020204" pitchFamily="66" charset="0"/>
                        </a:rPr>
                        <a:t>LO – to understand what a landscape painting is.</a:t>
                      </a:r>
                    </a:p>
                    <a:p>
                      <a:pPr algn="l" fontAlgn="t">
                        <a:lnSpc>
                          <a:spcPct val="107000"/>
                        </a:lnSpc>
                        <a:spcBef>
                          <a:spcPts val="0"/>
                        </a:spcBef>
                        <a:spcAft>
                          <a:spcPts val="800"/>
                        </a:spcAft>
                      </a:pPr>
                      <a:endParaRPr lang="en-GB" sz="2000" b="0" i="0" u="none" strike="noStrike" dirty="0">
                        <a:effectLst/>
                        <a:latin typeface="Comic Sans MS" panose="030F0702030302020204" pitchFamily="66" charset="0"/>
                      </a:endParaRPr>
                    </a:p>
                    <a:p>
                      <a:pPr algn="l" fontAlgn="t">
                        <a:lnSpc>
                          <a:spcPct val="107000"/>
                        </a:lnSpc>
                        <a:spcBef>
                          <a:spcPts val="0"/>
                        </a:spcBef>
                        <a:spcAft>
                          <a:spcPts val="800"/>
                        </a:spcAft>
                      </a:pPr>
                      <a:r>
                        <a:rPr lang="en-GB" sz="2000" b="0" i="0" u="none" strike="noStrike" dirty="0">
                          <a:effectLst/>
                          <a:latin typeface="Comic Sans MS" panose="030F0702030302020204" pitchFamily="66" charset="0"/>
                        </a:rPr>
                        <a:t>Look at the landscape ppt. What do you notice about the artwork? What do you like about it? Which is your favourite piece? Why?</a:t>
                      </a:r>
                    </a:p>
                    <a:p>
                      <a:pPr algn="l" fontAlgn="t">
                        <a:lnSpc>
                          <a:spcPct val="107000"/>
                        </a:lnSpc>
                        <a:spcBef>
                          <a:spcPts val="0"/>
                        </a:spcBef>
                        <a:spcAft>
                          <a:spcPts val="800"/>
                        </a:spcAft>
                      </a:pPr>
                      <a:endParaRPr lang="en-GB" sz="2000" b="0" i="0" u="none" strike="noStrike" dirty="0">
                        <a:effectLst/>
                        <a:latin typeface="Comic Sans MS" panose="030F0702030302020204" pitchFamily="66" charset="0"/>
                      </a:endParaRPr>
                    </a:p>
                    <a:p>
                      <a:pPr algn="l" fontAlgn="t">
                        <a:lnSpc>
                          <a:spcPct val="107000"/>
                        </a:lnSpc>
                        <a:spcBef>
                          <a:spcPts val="0"/>
                        </a:spcBef>
                        <a:spcAft>
                          <a:spcPts val="800"/>
                        </a:spcAft>
                      </a:pPr>
                      <a:r>
                        <a:rPr lang="en-GB" sz="2000" b="0" i="0" u="none" strike="noStrike" dirty="0">
                          <a:effectLst/>
                          <a:latin typeface="Comic Sans MS" panose="030F0702030302020204" pitchFamily="66" charset="0"/>
                        </a:rPr>
                        <a:t>Your task it to sketch a landscape, it can be real or imaginary.</a:t>
                      </a:r>
                    </a:p>
                    <a:p>
                      <a:pPr algn="l" fontAlgn="t">
                        <a:lnSpc>
                          <a:spcPct val="107000"/>
                        </a:lnSpc>
                        <a:spcBef>
                          <a:spcPts val="0"/>
                        </a:spcBef>
                        <a:spcAft>
                          <a:spcPts val="800"/>
                        </a:spcAft>
                      </a:pPr>
                      <a:endParaRPr lang="en-GB" sz="2900" b="0" i="0" u="none" strike="noStrike" dirty="0">
                        <a:effectLst/>
                        <a:latin typeface="Arial" panose="020B0604020202020204" pitchFamily="34" charset="0"/>
                      </a:endParaRPr>
                    </a:p>
                  </a:txBody>
                  <a:tcPr marL="184203" marR="184203" marT="15350" marB="0">
                    <a:lnL>
                      <a:noFill/>
                    </a:lnL>
                    <a:lnR>
                      <a:noFill/>
                    </a:lnR>
                    <a:lnT>
                      <a:noFill/>
                    </a:lnT>
                    <a:lnB>
                      <a:noFill/>
                    </a:lnB>
                  </a:tcPr>
                </a:tc>
                <a:extLst>
                  <a:ext uri="{0D108BD9-81ED-4DB2-BD59-A6C34878D82A}">
                    <a16:rowId xmlns:a16="http://schemas.microsoft.com/office/drawing/2014/main" xmlns:p="http://schemas.openxmlformats.org/presentationml/2006/main" xmlns:r="http://schemas.openxmlformats.org/officeDocument/2006/relationships" xmlns:a="http://schemas.openxmlformats.org/drawingml/2006/main" xmlns="" val="1753648737"/>
                  </a:ext>
                </a:extLst>
              </a:tr>
            </a:tbl>
          </a:graphicData>
        </a:graphic>
      </p:graphicFrame>
      <p:pic>
        <p:nvPicPr>
          <p:cNvPr id="2" name="Picture 1">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A56B993-A850-4D30-8492-863A288BEA8E}"/>
              </a:ext>
            </a:extLst>
          </p:cNvPr>
          <p:cNvPicPr>
            <a:picLocks noChangeAspect="1"/>
          </p:cNvPicPr>
          <p:nvPr/>
        </p:nvPicPr>
        <p:blipFill>
          <a:blip r:embed="rId2"/>
          <a:stretch>
            <a:fillRect/>
          </a:stretch>
        </p:blipFill>
        <p:spPr>
          <a:xfrm>
            <a:off x="5287879" y="4309697"/>
            <a:ext cx="3738286" cy="2548304"/>
          </a:xfrm>
          <a:prstGeom prst="rect">
            <a:avLst/>
          </a:prstGeom>
        </p:spPr>
      </p:pic>
      <p:pic>
        <p:nvPicPr>
          <p:cNvPr id="7" name="Picture 6">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6A61E487-B139-46C1-A8DD-E900917B8677}"/>
              </a:ext>
            </a:extLst>
          </p:cNvPr>
          <p:cNvPicPr>
            <a:picLocks noChangeAspect="1"/>
          </p:cNvPicPr>
          <p:nvPr/>
        </p:nvPicPr>
        <p:blipFill>
          <a:blip r:embed="rId3"/>
          <a:stretch>
            <a:fillRect/>
          </a:stretch>
        </p:blipFill>
        <p:spPr>
          <a:xfrm>
            <a:off x="144379" y="4286250"/>
            <a:ext cx="2571750" cy="2571750"/>
          </a:xfrm>
          <a:prstGeom prst="rect">
            <a:avLst/>
          </a:prstGeom>
        </p:spPr>
      </p:pic>
      <p:pic>
        <p:nvPicPr>
          <p:cNvPr id="9" name="Picture 8">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71920E4B-B6F5-4B57-8D99-F5C4666642E5}"/>
              </a:ext>
            </a:extLst>
          </p:cNvPr>
          <p:cNvPicPr>
            <a:picLocks noChangeAspect="1"/>
          </p:cNvPicPr>
          <p:nvPr/>
        </p:nvPicPr>
        <p:blipFill>
          <a:blip r:embed="rId4"/>
          <a:stretch>
            <a:fillRect/>
          </a:stretch>
        </p:blipFill>
        <p:spPr>
          <a:xfrm>
            <a:off x="2716129" y="4309696"/>
            <a:ext cx="2571750" cy="257175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32265172"/>
      </p:ext>
    </p:extLst>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36FCBF99-10D3-454D-827B-875C11787172}"/>
              </a:ext>
            </a:extLst>
          </p:cNvPr>
          <p:cNvSpPr/>
          <p:nvPr/>
        </p:nvSpPr>
        <p:spPr>
          <a:xfrm>
            <a:off x="533400" y="304800"/>
            <a:ext cx="8077200" cy="3508653"/>
          </a:xfrm>
          <a:prstGeom prst="rect">
            <a:avLst/>
          </a:prstGeom>
        </p:spPr>
        <p:txBody>
          <a:bodyPr wrap="square">
            <a:spAutoFit/>
          </a:bodyPr>
          <a:lstStyle/>
          <a:p>
            <a:r>
              <a:rPr lang="en-GB" sz="2400" u="sng" dirty="0">
                <a:latin typeface="Comic Sans MS" panose="030F0702030302020204" pitchFamily="66" charset="0"/>
              </a:rPr>
              <a:t>Music</a:t>
            </a:r>
          </a:p>
          <a:p>
            <a:endParaRPr lang="en-GB" sz="2400" u="sng" dirty="0">
              <a:latin typeface="Comic Sans MS" panose="030F0702030302020204" pitchFamily="66" charset="0"/>
            </a:endParaRPr>
          </a:p>
          <a:p>
            <a:r>
              <a:rPr lang="en-GB" sz="2400" u="sng" dirty="0">
                <a:latin typeface="Comic Sans MS" panose="030F0702030302020204" pitchFamily="66" charset="0"/>
              </a:rPr>
              <a:t>LO – to listen to and understand the job of the bass guitar.</a:t>
            </a:r>
          </a:p>
          <a:p>
            <a:endParaRPr lang="en-GB" dirty="0">
              <a:latin typeface="Comic Sans MS" panose="030F0702030302020204" pitchFamily="66" charset="0"/>
            </a:endParaRPr>
          </a:p>
          <a:p>
            <a:r>
              <a:rPr lang="en-GB" dirty="0">
                <a:latin typeface="Comic Sans MS" panose="030F0702030302020204" pitchFamily="66" charset="0"/>
              </a:rPr>
              <a:t>This term we will be exploring more instruments and their families. Beginning with the bass guitar in rock music. </a:t>
            </a:r>
          </a:p>
          <a:p>
            <a:endParaRPr lang="en-GB" dirty="0">
              <a:latin typeface="Comic Sans MS" panose="030F0702030302020204" pitchFamily="66" charset="0"/>
            </a:endParaRPr>
          </a:p>
          <a:p>
            <a:r>
              <a:rPr lang="en-GB" dirty="0">
                <a:latin typeface="Comic Sans MS" panose="030F0702030302020204" pitchFamily="66" charset="0"/>
              </a:rPr>
              <a:t>Rock on!</a:t>
            </a:r>
          </a:p>
          <a:p>
            <a:endParaRPr lang="en-GB" dirty="0">
              <a:latin typeface="Comic Sans MS" panose="030F0702030302020204" pitchFamily="66" charset="0"/>
            </a:endParaRPr>
          </a:p>
          <a:p>
            <a:r>
              <a:rPr lang="en-GB" dirty="0">
                <a:latin typeface="Comic Sans MS" panose="030F0702030302020204" pitchFamily="66" charset="0"/>
              </a:rPr>
              <a:t>See ppt </a:t>
            </a:r>
          </a:p>
        </p:txBody>
      </p:sp>
      <p:pic>
        <p:nvPicPr>
          <p:cNvPr id="9" name="Picture 8">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D0A652EA-4923-46EC-8656-9CFEA81DCD18}"/>
              </a:ext>
            </a:extLst>
          </p:cNvPr>
          <p:cNvPicPr>
            <a:picLocks noChangeAspect="1"/>
          </p:cNvPicPr>
          <p:nvPr/>
        </p:nvPicPr>
        <p:blipFill>
          <a:blip r:embed="rId2"/>
          <a:stretch>
            <a:fillRect/>
          </a:stretch>
        </p:blipFill>
        <p:spPr>
          <a:xfrm>
            <a:off x="4191000" y="3123903"/>
            <a:ext cx="4572396" cy="3429297"/>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548669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1398</Words>
  <Application>Microsoft Macintosh PowerPoint</Application>
  <PresentationFormat>On-screen Show (4:3)</PresentationFormat>
  <Paragraphs>169</Paragraphs>
  <Slides>18</Slides>
  <Notes>1</Notes>
  <HiddenSlides>0</HiddenSlides>
  <MMClips>0</MMClips>
  <ScaleCrop>false</ScaleCrop>
  <HeadingPairs>
    <vt:vector size="4" baseType="variant">
      <vt:variant>
        <vt:lpstr>Design Template</vt:lpstr>
      </vt:variant>
      <vt:variant>
        <vt:i4>1</vt:i4>
      </vt:variant>
      <vt:variant>
        <vt:lpstr>Slide Titles</vt:lpstr>
      </vt:variant>
      <vt:variant>
        <vt:i4>18</vt:i4>
      </vt:variant>
    </vt:vector>
  </HeadingPairs>
  <TitlesOfParts>
    <vt:vector size="19" baseType="lpstr">
      <vt:lpstr>Office Theme</vt:lpstr>
      <vt:lpstr>Week 8</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8</dc:title>
  <dc:creator>opal mullen</dc:creator>
  <cp:lastModifiedBy>alicia clarke-shiels</cp:lastModifiedBy>
  <cp:revision>5</cp:revision>
  <dcterms:created xsi:type="dcterms:W3CDTF">2020-12-15T11:57:05Z</dcterms:created>
  <dcterms:modified xsi:type="dcterms:W3CDTF">2020-12-15T12:33:43Z</dcterms:modified>
</cp:coreProperties>
</file>