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60" r:id="rId3"/>
    <p:sldId id="261" r:id="rId4"/>
    <p:sldId id="258" r:id="rId5"/>
    <p:sldId id="259" r:id="rId6"/>
    <p:sldId id="276" r:id="rId7"/>
    <p:sldId id="277" r:id="rId8"/>
    <p:sldId id="262" r:id="rId9"/>
    <p:sldId id="280" r:id="rId10"/>
    <p:sldId id="265" r:id="rId11"/>
    <p:sldId id="278" r:id="rId12"/>
    <p:sldId id="27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82" autoAdjust="0"/>
    <p:restoredTop sz="94662" autoAdjust="0"/>
  </p:normalViewPr>
  <p:slideViewPr>
    <p:cSldViewPr>
      <p:cViewPr varScale="1">
        <p:scale>
          <a:sx n="102" d="100"/>
          <a:sy n="102" d="100"/>
        </p:scale>
        <p:origin x="168" y="108"/>
      </p:cViewPr>
      <p:guideLst>
        <p:guide orient="horz" pos="2160"/>
        <p:guide pos="2880"/>
      </p:guideLst>
    </p:cSldViewPr>
  </p:slideViewPr>
  <p:notesTextViewPr>
    <p:cViewPr>
      <p:scale>
        <a:sx n="1" d="1"/>
        <a:sy n="1" d="1"/>
      </p:scale>
      <p:origin x="0" y="0"/>
    </p:cViewPr>
  </p:notesTextViewPr>
  <p:sorterViewPr>
    <p:cViewPr>
      <p:scale>
        <a:sx n="100" d="100"/>
        <a:sy n="100" d="100"/>
      </p:scale>
      <p:origin x="0" y="-269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8793D1-471B-404D-A29A-655B9C409E6C}" type="datetimeFigureOut">
              <a:rPr lang="en-GB" smtClean="0"/>
              <a:t>17/09/2020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2384CD-9A99-4732-B881-85C051BF5D52}" type="slidenum">
              <a:rPr lang="en-GB" smtClean="0"/>
              <a:t>‹#›</a:t>
            </a:fld>
            <a:endParaRPr lang="en-GB"/>
          </a:p>
        </p:txBody>
      </p:sp>
    </p:spTree>
    <p:extLst>
      <p:ext uri="{BB962C8B-B14F-4D97-AF65-F5344CB8AC3E}">
        <p14:creationId xmlns:p14="http://schemas.microsoft.com/office/powerpoint/2010/main" val="3381713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5D958F4-C8AC-4BD5-8E14-9E610BD1B6A8}" type="datetimeFigureOut">
              <a:rPr lang="en-US" smtClean="0"/>
              <a:t>9/17/2020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1715119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t>9/17/2020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688836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D958F4-C8AC-4BD5-8E14-9E610BD1B6A8}" type="datetimeFigureOut">
              <a:rPr lang="en-US" smtClean="0"/>
              <a:t>9/17/2020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529662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5D958F4-C8AC-4BD5-8E14-9E610BD1B6A8}" type="datetimeFigureOut">
              <a:rPr lang="en-US" smtClean="0"/>
              <a:t>9/17/2020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1120362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5D958F4-C8AC-4BD5-8E14-9E610BD1B6A8}" type="datetimeFigureOut">
              <a:rPr lang="en-US" smtClean="0"/>
              <a:t>9/17/2020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234302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5D958F4-C8AC-4BD5-8E14-9E610BD1B6A8}" type="datetimeFigureOut">
              <a:rPr lang="en-US" smtClean="0"/>
              <a:t>9/17/2020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1482947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D958F4-C8AC-4BD5-8E14-9E610BD1B6A8}" type="datetimeFigureOut">
              <a:rPr lang="en-US" smtClean="0"/>
              <a:t>9/17/2020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6797163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D958F4-C8AC-4BD5-8E14-9E610BD1B6A8}" type="datetimeFigureOut">
              <a:rPr lang="en-US" smtClean="0"/>
              <a:t>9/17/2020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236115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D958F4-C8AC-4BD5-8E14-9E610BD1B6A8}" type="datetimeFigureOut">
              <a:rPr lang="en-US" smtClean="0"/>
              <a:t>9/17/2020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610395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t>9/17/2020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34908562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t>9/17/2020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7357543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841707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D958F4-C8AC-4BD5-8E14-9E610BD1B6A8}" type="datetimeFigureOut">
              <a:rPr lang="en-US" smtClean="0"/>
              <a:t>9/17/2020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4B802F-673E-4D9B-A1E7-D7E69902129F}" type="slidenum">
              <a:rPr lang="en-US" smtClean="0"/>
              <a:t>‹#›</a:t>
            </a:fld>
            <a:endParaRPr lang="en-US"/>
          </a:p>
        </p:txBody>
      </p:sp>
    </p:spTree>
    <p:extLst>
      <p:ext uri="{BB962C8B-B14F-4D97-AF65-F5344CB8AC3E}">
        <p14:creationId xmlns:p14="http://schemas.microsoft.com/office/powerpoint/2010/main" val="33524373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latin typeface="Comic Sans MS" panose="030F0702030302020204" pitchFamily="66" charset="0"/>
              </a:rPr>
              <a:t>Week 3</a:t>
            </a:r>
          </a:p>
        </p:txBody>
      </p:sp>
      <p:sp>
        <p:nvSpPr>
          <p:cNvPr id="3" name="Subtitle 2"/>
          <p:cNvSpPr>
            <a:spLocks noGrp="1"/>
          </p:cNvSpPr>
          <p:nvPr>
            <p:ph type="subTitle" idx="1"/>
          </p:nvPr>
        </p:nvSpPr>
        <p:spPr/>
        <p:txBody>
          <a:bodyPr>
            <a:normAutofit fontScale="92500" lnSpcReduction="20000"/>
          </a:bodyPr>
          <a:lstStyle/>
          <a:p>
            <a:r>
              <a:rPr lang="en-GB" u="sng" dirty="0" smtClean="0">
                <a:solidFill>
                  <a:schemeClr val="tx1"/>
                </a:solidFill>
                <a:latin typeface="Comic Sans MS" panose="030F0702030302020204" pitchFamily="66" charset="0"/>
              </a:rPr>
              <a:t>Out come: to write a character description.</a:t>
            </a:r>
          </a:p>
          <a:p>
            <a:endParaRPr lang="en-GB" u="sng" dirty="0">
              <a:solidFill>
                <a:schemeClr val="tx1"/>
              </a:solidFill>
              <a:latin typeface="Comic Sans MS" panose="030F0702030302020204" pitchFamily="66" charset="0"/>
            </a:endParaRPr>
          </a:p>
          <a:p>
            <a:r>
              <a:rPr lang="en-GB" u="sng" dirty="0">
                <a:solidFill>
                  <a:schemeClr val="tx1"/>
                </a:solidFill>
                <a:latin typeface="Comic Sans MS" panose="030F0702030302020204" pitchFamily="66" charset="0"/>
              </a:rPr>
              <a:t> </a:t>
            </a:r>
          </a:p>
          <a:p>
            <a:endParaRPr lang="en-US" u="sng"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36245141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 y="762000"/>
            <a:ext cx="8839200" cy="8248412"/>
          </a:xfrm>
          <a:prstGeom prst="rect">
            <a:avLst/>
          </a:prstGeom>
        </p:spPr>
        <p:txBody>
          <a:bodyPr wrap="square">
            <a:spAutoFit/>
          </a:bodyPr>
          <a:lstStyle/>
          <a:p>
            <a:r>
              <a:rPr lang="en-GB" sz="3200" u="sng" dirty="0">
                <a:solidFill>
                  <a:schemeClr val="accent2">
                    <a:lumMod val="75000"/>
                  </a:schemeClr>
                </a:solidFill>
                <a:latin typeface="Comic Sans MS" panose="030F0702030302020204" pitchFamily="66" charset="0"/>
              </a:rPr>
              <a:t>Words of the day </a:t>
            </a:r>
            <a:r>
              <a:rPr lang="en-GB" sz="3200" u="sng" dirty="0" smtClean="0">
                <a:solidFill>
                  <a:schemeClr val="accent2">
                    <a:lumMod val="75000"/>
                  </a:schemeClr>
                </a:solidFill>
                <a:latin typeface="Comic Sans MS" panose="030F0702030302020204" pitchFamily="66" charset="0"/>
              </a:rPr>
              <a:t>–mansion</a:t>
            </a:r>
          </a:p>
          <a:p>
            <a:r>
              <a:rPr lang="en-US" sz="3200" u="sng" dirty="0" smtClean="0">
                <a:solidFill>
                  <a:srgbClr val="FF0000"/>
                </a:solidFill>
                <a:latin typeface="Comic Sans MS" panose="030F0702030302020204" pitchFamily="66" charset="0"/>
              </a:rPr>
              <a:t>Grammar focus</a:t>
            </a:r>
          </a:p>
          <a:p>
            <a:r>
              <a:rPr lang="en-US" sz="3200" u="sng" dirty="0" smtClean="0">
                <a:solidFill>
                  <a:srgbClr val="FF0000"/>
                </a:solidFill>
                <a:latin typeface="Comic Sans MS" panose="030F0702030302020204" pitchFamily="66" charset="0"/>
              </a:rPr>
              <a:t>To use powerful verbs.</a:t>
            </a:r>
          </a:p>
          <a:p>
            <a:r>
              <a:rPr lang="en-US" sz="3200" dirty="0" smtClean="0">
                <a:solidFill>
                  <a:schemeClr val="tx2"/>
                </a:solidFill>
                <a:latin typeface="Comic Sans MS" panose="030F0702030302020204" pitchFamily="66" charset="0"/>
              </a:rPr>
              <a:t>Can you use these verbs in a sentence?</a:t>
            </a:r>
          </a:p>
          <a:p>
            <a:r>
              <a:rPr lang="en-US" sz="3200" dirty="0" smtClean="0">
                <a:solidFill>
                  <a:srgbClr val="00B050"/>
                </a:solidFill>
                <a:latin typeface="Comic Sans MS" panose="030F0702030302020204" pitchFamily="66" charset="0"/>
              </a:rPr>
              <a:t>Scuttled</a:t>
            </a:r>
          </a:p>
          <a:p>
            <a:r>
              <a:rPr lang="en-US" sz="3200" dirty="0" smtClean="0">
                <a:solidFill>
                  <a:srgbClr val="00B050"/>
                </a:solidFill>
                <a:latin typeface="Comic Sans MS" panose="030F0702030302020204" pitchFamily="66" charset="0"/>
              </a:rPr>
              <a:t>Fluttered</a:t>
            </a:r>
          </a:p>
          <a:p>
            <a:r>
              <a:rPr lang="en-US" sz="3200" dirty="0" smtClean="0">
                <a:solidFill>
                  <a:srgbClr val="00B050"/>
                </a:solidFill>
                <a:latin typeface="Comic Sans MS" panose="030F0702030302020204" pitchFamily="66" charset="0"/>
              </a:rPr>
              <a:t>Scribbled</a:t>
            </a:r>
          </a:p>
          <a:p>
            <a:r>
              <a:rPr lang="en-US" sz="3200" dirty="0" smtClean="0">
                <a:solidFill>
                  <a:srgbClr val="00B050"/>
                </a:solidFill>
                <a:latin typeface="Comic Sans MS" panose="030F0702030302020204" pitchFamily="66" charset="0"/>
              </a:rPr>
              <a:t>Oozed</a:t>
            </a:r>
          </a:p>
          <a:p>
            <a:r>
              <a:rPr lang="en-US" sz="3200" dirty="0" smtClean="0">
                <a:solidFill>
                  <a:srgbClr val="00B050"/>
                </a:solidFill>
                <a:latin typeface="Comic Sans MS" panose="030F0702030302020204" pitchFamily="66" charset="0"/>
              </a:rPr>
              <a:t>Scrambled</a:t>
            </a:r>
          </a:p>
          <a:p>
            <a:r>
              <a:rPr lang="en-US" sz="3200" dirty="0" smtClean="0">
                <a:solidFill>
                  <a:srgbClr val="00B050"/>
                </a:solidFill>
                <a:latin typeface="Comic Sans MS" panose="030F0702030302020204" pitchFamily="66" charset="0"/>
              </a:rPr>
              <a:t>Trickled</a:t>
            </a:r>
          </a:p>
          <a:p>
            <a:r>
              <a:rPr lang="en-US" sz="3200" dirty="0" smtClean="0">
                <a:solidFill>
                  <a:srgbClr val="00B050"/>
                </a:solidFill>
                <a:latin typeface="Comic Sans MS" panose="030F0702030302020204" pitchFamily="66" charset="0"/>
              </a:rPr>
              <a:t>Lurched</a:t>
            </a:r>
          </a:p>
          <a:p>
            <a:r>
              <a:rPr lang="en-US" sz="3200" dirty="0" smtClean="0">
                <a:solidFill>
                  <a:srgbClr val="00B050"/>
                </a:solidFill>
                <a:latin typeface="Comic Sans MS" panose="030F0702030302020204" pitchFamily="66" charset="0"/>
              </a:rPr>
              <a:t>thundered</a:t>
            </a:r>
          </a:p>
          <a:p>
            <a:endParaRPr lang="en-US" sz="3200" dirty="0" smtClean="0">
              <a:solidFill>
                <a:schemeClr val="tx2"/>
              </a:solidFill>
              <a:latin typeface="Comic Sans MS" panose="030F0702030302020204" pitchFamily="66" charset="0"/>
            </a:endParaRPr>
          </a:p>
          <a:p>
            <a:endParaRPr lang="en-US" sz="3200" dirty="0">
              <a:solidFill>
                <a:schemeClr val="tx2"/>
              </a:solidFill>
              <a:latin typeface="Comic Sans MS" panose="030F0702030302020204" pitchFamily="66" charset="0"/>
            </a:endParaRPr>
          </a:p>
          <a:p>
            <a:endParaRPr lang="en-US" sz="3200" u="sng" dirty="0">
              <a:solidFill>
                <a:srgbClr val="FF0000"/>
              </a:solidFill>
              <a:latin typeface="Comic Sans MS" panose="030F0702030302020204" pitchFamily="66" charset="0"/>
            </a:endParaRPr>
          </a:p>
          <a:p>
            <a:endParaRPr lang="en-US" sz="3200" u="sng" dirty="0">
              <a:latin typeface="Comic Sans MS" panose="030F0702030302020204" pitchFamily="66" charset="0"/>
            </a:endParaRPr>
          </a:p>
          <a:p>
            <a:endParaRPr lang="en-US" dirty="0"/>
          </a:p>
        </p:txBody>
      </p:sp>
      <p:sp>
        <p:nvSpPr>
          <p:cNvPr id="7" name="TextBox 6"/>
          <p:cNvSpPr txBox="1"/>
          <p:nvPr/>
        </p:nvSpPr>
        <p:spPr>
          <a:xfrm>
            <a:off x="364834" y="257786"/>
            <a:ext cx="6112166" cy="461665"/>
          </a:xfrm>
          <a:prstGeom prst="rect">
            <a:avLst/>
          </a:prstGeom>
          <a:noFill/>
        </p:spPr>
        <p:txBody>
          <a:bodyPr wrap="square" rtlCol="0">
            <a:spAutoFit/>
          </a:bodyPr>
          <a:lstStyle/>
          <a:p>
            <a:r>
              <a:rPr lang="en-US" sz="2400" u="sng" dirty="0" smtClean="0">
                <a:latin typeface="Comic Sans MS" panose="030F0702030302020204" pitchFamily="66" charset="0"/>
              </a:rPr>
              <a:t>Monday 21</a:t>
            </a:r>
            <a:r>
              <a:rPr lang="en-US" sz="2400" u="sng" baseline="30000" dirty="0" smtClean="0">
                <a:latin typeface="Comic Sans MS" panose="030F0702030302020204" pitchFamily="66" charset="0"/>
              </a:rPr>
              <a:t>st</a:t>
            </a:r>
            <a:r>
              <a:rPr lang="en-US" sz="2400" u="sng" dirty="0" smtClean="0">
                <a:latin typeface="Comic Sans MS" panose="030F0702030302020204" pitchFamily="66" charset="0"/>
              </a:rPr>
              <a:t> September 2020</a:t>
            </a:r>
            <a:endParaRPr lang="en-US" sz="2400" u="sng" dirty="0">
              <a:latin typeface="Comic Sans MS" panose="030F0702030302020204" pitchFamily="66" charset="0"/>
            </a:endParaRPr>
          </a:p>
        </p:txBody>
      </p:sp>
      <p:sp>
        <p:nvSpPr>
          <p:cNvPr id="2" name="TextBox 1">
            <a:extLst>
              <a:ext uri="{FF2B5EF4-FFF2-40B4-BE49-F238E27FC236}">
                <a16:creationId xmlns:a16="http://schemas.microsoft.com/office/drawing/2014/main" id="{104EE0E3-E788-461A-AEBA-87DAFAD6944C}"/>
              </a:ext>
            </a:extLst>
          </p:cNvPr>
          <p:cNvSpPr txBox="1"/>
          <p:nvPr/>
        </p:nvSpPr>
        <p:spPr>
          <a:xfrm>
            <a:off x="4109987" y="3108960"/>
            <a:ext cx="914400" cy="914400"/>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16646813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 y="762000"/>
            <a:ext cx="8534400" cy="584775"/>
          </a:xfrm>
          <a:prstGeom prst="rect">
            <a:avLst/>
          </a:prstGeom>
        </p:spPr>
        <p:txBody>
          <a:bodyPr wrap="square">
            <a:spAutoFit/>
          </a:bodyPr>
          <a:lstStyle/>
          <a:p>
            <a:endParaRPr lang="en-US" sz="3200" dirty="0">
              <a:latin typeface="Comic Sans MS" panose="030F0702030302020204" pitchFamily="66" charset="0"/>
            </a:endParaRPr>
          </a:p>
        </p:txBody>
      </p:sp>
      <p:sp>
        <p:nvSpPr>
          <p:cNvPr id="8" name="TextBox 7">
            <a:extLst>
              <a:ext uri="{FF2B5EF4-FFF2-40B4-BE49-F238E27FC236}">
                <a16:creationId xmlns:a16="http://schemas.microsoft.com/office/drawing/2014/main" id="{F4B9DC9A-7503-4D49-9C45-9B3FB9D3407E}"/>
              </a:ext>
            </a:extLst>
          </p:cNvPr>
          <p:cNvSpPr txBox="1"/>
          <p:nvPr/>
        </p:nvSpPr>
        <p:spPr>
          <a:xfrm>
            <a:off x="685800" y="1318701"/>
            <a:ext cx="7772400" cy="2677656"/>
          </a:xfrm>
          <a:prstGeom prst="rect">
            <a:avLst/>
          </a:prstGeom>
          <a:noFill/>
        </p:spPr>
        <p:txBody>
          <a:bodyPr wrap="square">
            <a:spAutoFit/>
          </a:bodyPr>
          <a:lstStyle/>
          <a:p>
            <a:r>
              <a:rPr lang="en-US" sz="2400" dirty="0" smtClean="0">
                <a:solidFill>
                  <a:schemeClr val="tx2"/>
                </a:solidFill>
                <a:latin typeface="Comic Sans MS" panose="030F0702030302020204" pitchFamily="66" charset="0"/>
              </a:rPr>
              <a:t>Read through the resource titled Pandora’s box. </a:t>
            </a:r>
          </a:p>
          <a:p>
            <a:endParaRPr lang="en-US" sz="2400" dirty="0" smtClean="0">
              <a:solidFill>
                <a:schemeClr val="tx2"/>
              </a:solidFill>
              <a:latin typeface="Comic Sans MS" panose="030F0702030302020204" pitchFamily="66" charset="0"/>
            </a:endParaRPr>
          </a:p>
          <a:p>
            <a:r>
              <a:rPr lang="en-US" sz="2400" dirty="0" smtClean="0">
                <a:solidFill>
                  <a:schemeClr val="tx2"/>
                </a:solidFill>
                <a:latin typeface="Comic Sans MS" panose="030F0702030302020204" pitchFamily="66" charset="0"/>
              </a:rPr>
              <a:t>Copy out the verbs that you find in Pandora’s Box.</a:t>
            </a:r>
          </a:p>
          <a:p>
            <a:r>
              <a:rPr lang="en-US" sz="2400" dirty="0" smtClean="0">
                <a:solidFill>
                  <a:schemeClr val="tx2"/>
                </a:solidFill>
                <a:latin typeface="Comic Sans MS" panose="030F0702030302020204" pitchFamily="66" charset="0"/>
              </a:rPr>
              <a:t>Then look up alternatives and use in a sentence of your own.</a:t>
            </a:r>
          </a:p>
          <a:p>
            <a:endParaRPr lang="en-US" sz="2400" dirty="0" smtClean="0">
              <a:solidFill>
                <a:schemeClr val="tx2"/>
              </a:solidFill>
              <a:latin typeface="Comic Sans MS" panose="030F0702030302020204" pitchFamily="66" charset="0"/>
            </a:endParaRPr>
          </a:p>
          <a:p>
            <a:r>
              <a:rPr lang="en-GB" sz="2400" dirty="0" smtClean="0">
                <a:latin typeface="Comic Sans MS" panose="030F0702030302020204" pitchFamily="66" charset="0"/>
              </a:rPr>
              <a:t>Don’t forget full stops and capital letters! </a:t>
            </a:r>
            <a:endParaRPr lang="en-GB" sz="2400" dirty="0">
              <a:latin typeface="Comic Sans MS" panose="030F0702030302020204" pitchFamily="66" charset="0"/>
            </a:endParaRPr>
          </a:p>
        </p:txBody>
      </p:sp>
      <p:pic>
        <p:nvPicPr>
          <p:cNvPr id="2" name="Picture 1"/>
          <p:cNvPicPr>
            <a:picLocks noChangeAspect="1"/>
          </p:cNvPicPr>
          <p:nvPr/>
        </p:nvPicPr>
        <p:blipFill>
          <a:blip r:embed="rId2"/>
          <a:stretch>
            <a:fillRect/>
          </a:stretch>
        </p:blipFill>
        <p:spPr>
          <a:xfrm>
            <a:off x="1447800" y="4495800"/>
            <a:ext cx="2466975" cy="1847850"/>
          </a:xfrm>
          <a:prstGeom prst="rect">
            <a:avLst/>
          </a:prstGeom>
        </p:spPr>
      </p:pic>
    </p:spTree>
    <p:extLst>
      <p:ext uri="{BB962C8B-B14F-4D97-AF65-F5344CB8AC3E}">
        <p14:creationId xmlns:p14="http://schemas.microsoft.com/office/powerpoint/2010/main" val="15784340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685800"/>
            <a:ext cx="6400800" cy="646331"/>
          </a:xfrm>
          <a:prstGeom prst="rect">
            <a:avLst/>
          </a:prstGeom>
          <a:noFill/>
        </p:spPr>
        <p:txBody>
          <a:bodyPr wrap="square" rtlCol="0">
            <a:spAutoFit/>
          </a:bodyPr>
          <a:lstStyle/>
          <a:p>
            <a:r>
              <a:rPr lang="en-US" dirty="0" smtClean="0">
                <a:solidFill>
                  <a:schemeClr val="tx2"/>
                </a:solidFill>
                <a:latin typeface="Comic Sans MS" panose="030F0702030302020204" pitchFamily="66" charset="0"/>
              </a:rPr>
              <a:t>Read through this weeks spellings.</a:t>
            </a:r>
          </a:p>
          <a:p>
            <a:endParaRPr lang="en-US" dirty="0">
              <a:solidFill>
                <a:schemeClr val="tx2"/>
              </a:solidFill>
              <a:latin typeface="Comic Sans MS" panose="030F0702030302020204" pitchFamily="66" charset="0"/>
            </a:endParaRPr>
          </a:p>
        </p:txBody>
      </p:sp>
      <p:graphicFrame>
        <p:nvGraphicFramePr>
          <p:cNvPr id="3" name="Table 2"/>
          <p:cNvGraphicFramePr>
            <a:graphicFrameLocks noGrp="1"/>
          </p:cNvGraphicFramePr>
          <p:nvPr>
            <p:extLst>
              <p:ext uri="{D42A27DB-BD31-4B8C-83A1-F6EECF244321}">
                <p14:modId xmlns:p14="http://schemas.microsoft.com/office/powerpoint/2010/main" val="776632116"/>
              </p:ext>
            </p:extLst>
          </p:nvPr>
        </p:nvGraphicFramePr>
        <p:xfrm>
          <a:off x="228600" y="1524000"/>
          <a:ext cx="8229600" cy="2849944"/>
        </p:xfrm>
        <a:graphic>
          <a:graphicData uri="http://schemas.openxmlformats.org/drawingml/2006/table">
            <a:tbl>
              <a:tblPr>
                <a:tableStyleId>{5C22544A-7EE6-4342-B048-85BDC9FD1C3A}</a:tableStyleId>
              </a:tblPr>
              <a:tblGrid>
                <a:gridCol w="8229600">
                  <a:extLst>
                    <a:ext uri="{9D8B030D-6E8A-4147-A177-3AD203B41FA5}">
                      <a16:colId xmlns:a16="http://schemas.microsoft.com/office/drawing/2014/main" val="650699227"/>
                    </a:ext>
                  </a:extLst>
                </a:gridCol>
              </a:tblGrid>
              <a:tr h="0">
                <a:tc>
                  <a:txBody>
                    <a:bodyPr/>
                    <a:lstStyle/>
                    <a:p>
                      <a:pPr algn="ctr">
                        <a:lnSpc>
                          <a:spcPct val="115000"/>
                        </a:lnSpc>
                        <a:spcAft>
                          <a:spcPts val="800"/>
                        </a:spcAft>
                      </a:pPr>
                      <a:r>
                        <a:rPr lang="en-GB" sz="1300" dirty="0">
                          <a:effectLst/>
                        </a:rPr>
                        <a:t>straight</a:t>
                      </a:r>
                      <a:endParaRPr lang="en-GB" sz="1100" dirty="0">
                        <a:effectLst/>
                      </a:endParaRPr>
                    </a:p>
                    <a:p>
                      <a:pPr algn="ctr">
                        <a:lnSpc>
                          <a:spcPct val="115000"/>
                        </a:lnSpc>
                        <a:spcAft>
                          <a:spcPts val="800"/>
                        </a:spcAft>
                      </a:pPr>
                      <a:r>
                        <a:rPr lang="en-GB" sz="1300" dirty="0">
                          <a:effectLst/>
                        </a:rPr>
                        <a:t>campaign</a:t>
                      </a:r>
                      <a:endParaRPr lang="en-GB" sz="1100" dirty="0">
                        <a:effectLst/>
                      </a:endParaRPr>
                    </a:p>
                    <a:p>
                      <a:pPr algn="ctr">
                        <a:lnSpc>
                          <a:spcPct val="115000"/>
                        </a:lnSpc>
                        <a:spcAft>
                          <a:spcPts val="800"/>
                        </a:spcAft>
                      </a:pPr>
                      <a:r>
                        <a:rPr lang="en-GB" sz="1300" dirty="0">
                          <a:effectLst/>
                        </a:rPr>
                        <a:t>contain</a:t>
                      </a:r>
                      <a:endParaRPr lang="en-GB" sz="1100" dirty="0">
                        <a:effectLst/>
                      </a:endParaRPr>
                    </a:p>
                    <a:p>
                      <a:pPr algn="ctr">
                        <a:lnSpc>
                          <a:spcPct val="115000"/>
                        </a:lnSpc>
                        <a:spcAft>
                          <a:spcPts val="800"/>
                        </a:spcAft>
                      </a:pPr>
                      <a:r>
                        <a:rPr lang="en-GB" sz="1300" dirty="0">
                          <a:effectLst/>
                        </a:rPr>
                        <a:t>brain</a:t>
                      </a:r>
                      <a:endParaRPr lang="en-GB" sz="1100" dirty="0">
                        <a:effectLst/>
                      </a:endParaRPr>
                    </a:p>
                    <a:p>
                      <a:pPr algn="ctr">
                        <a:lnSpc>
                          <a:spcPct val="115000"/>
                        </a:lnSpc>
                        <a:spcAft>
                          <a:spcPts val="800"/>
                        </a:spcAft>
                      </a:pPr>
                      <a:r>
                        <a:rPr lang="en-GB" sz="1300" dirty="0">
                          <a:effectLst/>
                        </a:rPr>
                        <a:t>faint</a:t>
                      </a:r>
                      <a:endParaRPr lang="en-GB" sz="1100" dirty="0">
                        <a:effectLst/>
                      </a:endParaRPr>
                    </a:p>
                    <a:p>
                      <a:pPr algn="ctr">
                        <a:lnSpc>
                          <a:spcPct val="115000"/>
                        </a:lnSpc>
                        <a:spcAft>
                          <a:spcPts val="800"/>
                        </a:spcAft>
                      </a:pPr>
                      <a:r>
                        <a:rPr lang="en-GB" sz="1300" dirty="0">
                          <a:effectLst/>
                        </a:rPr>
                        <a:t>waist</a:t>
                      </a:r>
                      <a:endParaRPr lang="en-GB" sz="1100" dirty="0">
                        <a:effectLst/>
                      </a:endParaRPr>
                    </a:p>
                    <a:p>
                      <a:pPr algn="ctr">
                        <a:lnSpc>
                          <a:spcPct val="115000"/>
                        </a:lnSpc>
                        <a:spcAft>
                          <a:spcPts val="800"/>
                        </a:spcAft>
                      </a:pPr>
                      <a:r>
                        <a:rPr lang="en-GB" sz="1300" dirty="0">
                          <a:effectLst/>
                        </a:rPr>
                        <a:t>claim</a:t>
                      </a:r>
                      <a:endParaRPr lang="en-GB" sz="1100" dirty="0">
                        <a:effectLst/>
                      </a:endParaRPr>
                    </a:p>
                    <a:p>
                      <a:pPr algn="ctr">
                        <a:lnSpc>
                          <a:spcPct val="115000"/>
                        </a:lnSpc>
                        <a:spcAft>
                          <a:spcPts val="800"/>
                        </a:spcAft>
                      </a:pPr>
                      <a:r>
                        <a:rPr lang="en-GB" sz="1300" dirty="0">
                          <a:effectLst/>
                        </a:rPr>
                        <a:t>praise</a:t>
                      </a:r>
                      <a:endParaRPr lang="en-GB" sz="1100" dirty="0">
                        <a:effectLst/>
                      </a:endParaRPr>
                    </a:p>
                    <a:p>
                      <a:pPr algn="ctr">
                        <a:lnSpc>
                          <a:spcPct val="115000"/>
                        </a:lnSpc>
                        <a:spcAft>
                          <a:spcPts val="800"/>
                        </a:spcAft>
                      </a:pPr>
                      <a:r>
                        <a:rPr lang="en-GB" sz="1300" dirty="0">
                          <a:effectLst/>
                        </a:rPr>
                        <a:t>complaint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tc>
                <a:extLst>
                  <a:ext uri="{0D108BD9-81ED-4DB2-BD59-A6C34878D82A}">
                    <a16:rowId xmlns:a16="http://schemas.microsoft.com/office/drawing/2014/main" val="531385221"/>
                  </a:ext>
                </a:extLst>
              </a:tr>
            </a:tbl>
          </a:graphicData>
        </a:graphic>
      </p:graphicFrame>
      <p:sp>
        <p:nvSpPr>
          <p:cNvPr id="5" name="Rectangle 1"/>
          <p:cNvSpPr>
            <a:spLocks noChangeArrowheads="1"/>
          </p:cNvSpPr>
          <p:nvPr/>
        </p:nvSpPr>
        <p:spPr bwMode="auto">
          <a:xfrm>
            <a:off x="228600" y="152454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0" i="0" u="none" strike="noStrike" cap="none" normalizeH="0" baseline="0" dirty="0" smtClean="0">
                <a:ln>
                  <a:noFill/>
                </a:ln>
                <a:solidFill>
                  <a:schemeClr val="tx1"/>
                </a:solidFill>
                <a:effectLst/>
                <a:latin typeface="Twinkl"/>
                <a:ea typeface="Calibri" panose="020F0502020204030204" pitchFamily="34" charset="0"/>
                <a:cs typeface="Times New Roman" panose="02020603050405020304" pitchFamily="18" charset="0"/>
              </a:rPr>
              <a:t>afraid</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7" name="TextBox 6"/>
          <p:cNvSpPr txBox="1"/>
          <p:nvPr/>
        </p:nvSpPr>
        <p:spPr>
          <a:xfrm>
            <a:off x="685800" y="5029200"/>
            <a:ext cx="7772400" cy="369332"/>
          </a:xfrm>
          <a:prstGeom prst="rect">
            <a:avLst/>
          </a:prstGeom>
          <a:noFill/>
        </p:spPr>
        <p:txBody>
          <a:bodyPr wrap="square" rtlCol="0">
            <a:spAutoFit/>
          </a:bodyPr>
          <a:lstStyle/>
          <a:p>
            <a:r>
              <a:rPr lang="en-GB" dirty="0" smtClean="0"/>
              <a:t>Write your sentences out. Check that you understand the meaning of each word.  </a:t>
            </a:r>
            <a:endParaRPr lang="en-GB" dirty="0"/>
          </a:p>
        </p:txBody>
      </p:sp>
    </p:spTree>
    <p:extLst>
      <p:ext uri="{BB962C8B-B14F-4D97-AF65-F5344CB8AC3E}">
        <p14:creationId xmlns:p14="http://schemas.microsoft.com/office/powerpoint/2010/main" val="21502374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33400"/>
            <a:ext cx="8305800" cy="461665"/>
          </a:xfrm>
          <a:prstGeom prst="rect">
            <a:avLst/>
          </a:prstGeom>
        </p:spPr>
        <p:txBody>
          <a:bodyPr wrap="square">
            <a:spAutoFit/>
          </a:bodyPr>
          <a:lstStyle/>
          <a:p>
            <a:endParaRPr lang="en-US" sz="2400" dirty="0">
              <a:latin typeface="Comic Sans MS" panose="030F0702030302020204" pitchFamily="66" charset="0"/>
            </a:endParaRPr>
          </a:p>
        </p:txBody>
      </p:sp>
      <p:sp>
        <p:nvSpPr>
          <p:cNvPr id="5" name="TextBox 4">
            <a:extLst>
              <a:ext uri="{FF2B5EF4-FFF2-40B4-BE49-F238E27FC236}">
                <a16:creationId xmlns:a16="http://schemas.microsoft.com/office/drawing/2014/main" id="{042C138F-9547-44C4-84C1-A53C40D279CB}"/>
              </a:ext>
            </a:extLst>
          </p:cNvPr>
          <p:cNvSpPr txBox="1"/>
          <p:nvPr/>
        </p:nvSpPr>
        <p:spPr>
          <a:xfrm>
            <a:off x="457200" y="533401"/>
            <a:ext cx="8305800" cy="3342453"/>
          </a:xfrm>
          <a:prstGeom prst="rect">
            <a:avLst/>
          </a:prstGeom>
          <a:noFill/>
        </p:spPr>
        <p:txBody>
          <a:bodyPr wrap="square">
            <a:spAutoFit/>
          </a:bodyPr>
          <a:lstStyle/>
          <a:p>
            <a:pPr>
              <a:lnSpc>
                <a:spcPct val="107000"/>
              </a:lnSpc>
              <a:spcAft>
                <a:spcPts val="800"/>
              </a:spcAft>
            </a:pPr>
            <a:r>
              <a:rPr lang="en-GB" sz="2000" u="sng" dirty="0" smtClean="0">
                <a:latin typeface="Comic Sans MS" panose="030F0702030302020204" pitchFamily="66" charset="0"/>
                <a:ea typeface="Calibri" panose="020F0502020204030204" pitchFamily="34" charset="0"/>
                <a:cs typeface="Times New Roman" panose="02020603050405020304" pitchFamily="18" charset="0"/>
              </a:rPr>
              <a:t>Tuesday 22 September 2020</a:t>
            </a:r>
          </a:p>
          <a:p>
            <a:pPr>
              <a:lnSpc>
                <a:spcPct val="107000"/>
              </a:lnSpc>
              <a:spcAft>
                <a:spcPts val="800"/>
              </a:spcAft>
            </a:pPr>
            <a:r>
              <a:rPr lang="en-GB" sz="2000" u="sng" dirty="0" smtClean="0">
                <a:latin typeface="Comic Sans MS" panose="030F0702030302020204" pitchFamily="66" charset="0"/>
                <a:ea typeface="Calibri" panose="020F0502020204030204" pitchFamily="34" charset="0"/>
                <a:cs typeface="Times New Roman" panose="02020603050405020304" pitchFamily="18" charset="0"/>
              </a:rPr>
              <a:t>LO to use new and effective vocabulary.</a:t>
            </a:r>
          </a:p>
          <a:p>
            <a:pPr>
              <a:lnSpc>
                <a:spcPct val="107000"/>
              </a:lnSpc>
              <a:spcAft>
                <a:spcPts val="800"/>
              </a:spcAft>
            </a:pPr>
            <a:r>
              <a:rPr lang="en-GB" sz="2000" u="sng" dirty="0" smtClean="0">
                <a:latin typeface="Comic Sans MS" panose="030F0702030302020204" pitchFamily="66" charset="0"/>
                <a:ea typeface="Calibri" panose="020F0502020204030204" pitchFamily="34" charset="0"/>
                <a:cs typeface="Times New Roman" panose="02020603050405020304" pitchFamily="18" charset="0"/>
              </a:rPr>
              <a:t>Word of the day – grimy.</a:t>
            </a:r>
            <a:endParaRPr lang="en-GB" sz="2000" u="sng"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smtClean="0">
                <a:latin typeface="Comic Sans MS" panose="030F0702030302020204" pitchFamily="66" charset="0"/>
                <a:ea typeface="Calibri" panose="020F0502020204030204" pitchFamily="34" charset="0"/>
                <a:cs typeface="Times New Roman" panose="02020603050405020304" pitchFamily="18" charset="0"/>
              </a:rPr>
              <a:t>From memory, talk through the story of Pandora’s Box. List the main events in a table like this : </a:t>
            </a:r>
          </a:p>
          <a:p>
            <a:pPr>
              <a:lnSpc>
                <a:spcPct val="107000"/>
              </a:lnSpc>
              <a:spcAft>
                <a:spcPts val="800"/>
              </a:spcAft>
            </a:pP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smtClean="0">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085283409"/>
              </p:ext>
            </p:extLst>
          </p:nvPr>
        </p:nvGraphicFramePr>
        <p:xfrm>
          <a:off x="1524000" y="3432299"/>
          <a:ext cx="6096000" cy="640080"/>
        </p:xfrm>
        <a:graphic>
          <a:graphicData uri="http://schemas.openxmlformats.org/drawingml/2006/table">
            <a:tbl>
              <a:tblPr firstRow="1" bandRow="1">
                <a:tableStyleId>{5C22544A-7EE6-4342-B048-85BDC9FD1C3A}</a:tableStyleId>
              </a:tblPr>
              <a:tblGrid>
                <a:gridCol w="1524000">
                  <a:extLst>
                    <a:ext uri="{9D8B030D-6E8A-4147-A177-3AD203B41FA5}">
                      <a16:colId xmlns:a16="http://schemas.microsoft.com/office/drawing/2014/main" val="374891302"/>
                    </a:ext>
                  </a:extLst>
                </a:gridCol>
                <a:gridCol w="1524000">
                  <a:extLst>
                    <a:ext uri="{9D8B030D-6E8A-4147-A177-3AD203B41FA5}">
                      <a16:colId xmlns:a16="http://schemas.microsoft.com/office/drawing/2014/main" val="252171047"/>
                    </a:ext>
                  </a:extLst>
                </a:gridCol>
                <a:gridCol w="1524000">
                  <a:extLst>
                    <a:ext uri="{9D8B030D-6E8A-4147-A177-3AD203B41FA5}">
                      <a16:colId xmlns:a16="http://schemas.microsoft.com/office/drawing/2014/main" val="2267543470"/>
                    </a:ext>
                  </a:extLst>
                </a:gridCol>
                <a:gridCol w="1524000">
                  <a:extLst>
                    <a:ext uri="{9D8B030D-6E8A-4147-A177-3AD203B41FA5}">
                      <a16:colId xmlns:a16="http://schemas.microsoft.com/office/drawing/2014/main" val="1733057263"/>
                    </a:ext>
                  </a:extLst>
                </a:gridCol>
              </a:tblGrid>
              <a:tr h="370840">
                <a:tc>
                  <a:txBody>
                    <a:bodyPr/>
                    <a:lstStyle/>
                    <a:p>
                      <a:r>
                        <a:rPr lang="en-GB" dirty="0" smtClean="0"/>
                        <a:t>First </a:t>
                      </a:r>
                      <a:endParaRPr lang="en-GB" dirty="0"/>
                    </a:p>
                  </a:txBody>
                  <a:tcPr/>
                </a:tc>
                <a:tc>
                  <a:txBody>
                    <a:bodyPr/>
                    <a:lstStyle/>
                    <a:p>
                      <a:r>
                        <a:rPr lang="en-GB" dirty="0" smtClean="0"/>
                        <a:t>Then</a:t>
                      </a:r>
                      <a:r>
                        <a:rPr lang="en-GB" baseline="0" dirty="0" smtClean="0"/>
                        <a:t> </a:t>
                      </a:r>
                      <a:endParaRPr lang="en-GB" dirty="0"/>
                    </a:p>
                  </a:txBody>
                  <a:tcPr/>
                </a:tc>
                <a:tc>
                  <a:txBody>
                    <a:bodyPr/>
                    <a:lstStyle/>
                    <a:p>
                      <a:r>
                        <a:rPr lang="en-GB" dirty="0" smtClean="0"/>
                        <a:t>Next </a:t>
                      </a:r>
                      <a:endParaRPr lang="en-GB" dirty="0"/>
                    </a:p>
                  </a:txBody>
                  <a:tcPr/>
                </a:tc>
                <a:tc>
                  <a:txBody>
                    <a:bodyPr/>
                    <a:lstStyle/>
                    <a:p>
                      <a:r>
                        <a:rPr lang="en-GB" dirty="0" smtClean="0"/>
                        <a:t>Finally</a:t>
                      </a:r>
                    </a:p>
                    <a:p>
                      <a:endParaRPr lang="en-GB" dirty="0"/>
                    </a:p>
                  </a:txBody>
                  <a:tcPr/>
                </a:tc>
                <a:extLst>
                  <a:ext uri="{0D108BD9-81ED-4DB2-BD59-A6C34878D82A}">
                    <a16:rowId xmlns:a16="http://schemas.microsoft.com/office/drawing/2014/main" val="2445040375"/>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3048921533"/>
              </p:ext>
            </p:extLst>
          </p:nvPr>
        </p:nvGraphicFramePr>
        <p:xfrm>
          <a:off x="1558565" y="4038600"/>
          <a:ext cx="6061435" cy="2560320"/>
        </p:xfrm>
        <a:graphic>
          <a:graphicData uri="http://schemas.openxmlformats.org/drawingml/2006/table">
            <a:tbl>
              <a:tblPr/>
              <a:tblGrid>
                <a:gridCol w="6061435">
                  <a:extLst>
                    <a:ext uri="{9D8B030D-6E8A-4147-A177-3AD203B41FA5}">
                      <a16:colId xmlns:a16="http://schemas.microsoft.com/office/drawing/2014/main" val="64839016"/>
                    </a:ext>
                  </a:extLst>
                </a:gridCol>
              </a:tblGrid>
              <a:tr h="0">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053038338"/>
                  </a:ext>
                </a:extLst>
              </a:tr>
            </a:tbl>
          </a:graphicData>
        </a:graphic>
      </p:graphicFrame>
      <p:cxnSp>
        <p:nvCxnSpPr>
          <p:cNvPr id="10" name="Straight Connector 9"/>
          <p:cNvCxnSpPr/>
          <p:nvPr/>
        </p:nvCxnSpPr>
        <p:spPr>
          <a:xfrm>
            <a:off x="3048000" y="4072379"/>
            <a:ext cx="0" cy="256032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a:endCxn id="4" idx="2"/>
          </p:cNvCxnSpPr>
          <p:nvPr/>
        </p:nvCxnSpPr>
        <p:spPr>
          <a:xfrm>
            <a:off x="4572000" y="4047241"/>
            <a:ext cx="17282" cy="2551679"/>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096000" y="4038600"/>
            <a:ext cx="0" cy="2560320"/>
          </a:xfrm>
          <a:prstGeom prst="line">
            <a:avLst/>
          </a:prstGeom>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7772400" y="4800600"/>
            <a:ext cx="1143000" cy="369332"/>
          </a:xfrm>
          <a:prstGeom prst="rect">
            <a:avLst/>
          </a:prstGeom>
          <a:noFill/>
        </p:spPr>
        <p:txBody>
          <a:bodyPr wrap="square" rtlCol="0">
            <a:spAutoFit/>
          </a:bodyPr>
          <a:lstStyle/>
          <a:p>
            <a:r>
              <a:rPr lang="en-GB" dirty="0" smtClean="0"/>
              <a:t>Have</a:t>
            </a:r>
            <a:endParaRPr lang="en-GB" dirty="0"/>
          </a:p>
        </p:txBody>
      </p:sp>
      <p:pic>
        <p:nvPicPr>
          <p:cNvPr id="17" name="Picture 16"/>
          <p:cNvPicPr>
            <a:picLocks noChangeAspect="1"/>
          </p:cNvPicPr>
          <p:nvPr/>
        </p:nvPicPr>
        <p:blipFill>
          <a:blip r:embed="rId2"/>
          <a:stretch>
            <a:fillRect/>
          </a:stretch>
        </p:blipFill>
        <p:spPr>
          <a:xfrm>
            <a:off x="6096000" y="283220"/>
            <a:ext cx="2619375" cy="1743075"/>
          </a:xfrm>
          <a:prstGeom prst="rect">
            <a:avLst/>
          </a:prstGeom>
        </p:spPr>
      </p:pic>
    </p:spTree>
    <p:extLst>
      <p:ext uri="{BB962C8B-B14F-4D97-AF65-F5344CB8AC3E}">
        <p14:creationId xmlns:p14="http://schemas.microsoft.com/office/powerpoint/2010/main" val="4112828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1BAC571-CB28-47FC-85F2-42F91D794CBF}"/>
              </a:ext>
            </a:extLst>
          </p:cNvPr>
          <p:cNvSpPr txBox="1"/>
          <p:nvPr/>
        </p:nvSpPr>
        <p:spPr>
          <a:xfrm>
            <a:off x="609600" y="457200"/>
            <a:ext cx="8077200" cy="3477875"/>
          </a:xfrm>
          <a:prstGeom prst="rect">
            <a:avLst/>
          </a:prstGeom>
          <a:noFill/>
        </p:spPr>
        <p:txBody>
          <a:bodyPr wrap="square">
            <a:spAutoFit/>
          </a:bodyPr>
          <a:lstStyle/>
          <a:p>
            <a:r>
              <a:rPr lang="en-GB" sz="2000" dirty="0">
                <a:solidFill>
                  <a:schemeClr val="bg1"/>
                </a:solidFill>
                <a:latin typeface="Comic Sans MS" panose="030F0702030302020204" pitchFamily="66" charset="0"/>
              </a:rPr>
              <a:t>His mother was often sick with malaria, and even when she wasn’t sick she would be listless and sad. There were good days, days when she would play the piano for him and play hide-and-seek around the compound. Or he’d sit on her lap on the sofa out on the veranda and she’d just talk and talk, all about her home in England, about how much she hated the wildness and the loneliness of Africa, and about how Bertie was everything to her. But they were rare days. Every morning he’d climb into her bed and snuggle up to her, hoping against hope that today she’d be well and happy; but so often she wasn’t, and Bertie would be left on his own again, to his own devices. </a:t>
            </a:r>
          </a:p>
        </p:txBody>
      </p:sp>
      <p:sp>
        <p:nvSpPr>
          <p:cNvPr id="2" name="TextBox 1"/>
          <p:cNvSpPr txBox="1"/>
          <p:nvPr/>
        </p:nvSpPr>
        <p:spPr>
          <a:xfrm>
            <a:off x="685800" y="838200"/>
            <a:ext cx="7696200" cy="2585323"/>
          </a:xfrm>
          <a:prstGeom prst="rect">
            <a:avLst/>
          </a:prstGeom>
          <a:noFill/>
        </p:spPr>
        <p:txBody>
          <a:bodyPr wrap="square" rtlCol="0">
            <a:spAutoFit/>
          </a:bodyPr>
          <a:lstStyle/>
          <a:p>
            <a:r>
              <a:rPr lang="en-GB" dirty="0" smtClean="0">
                <a:latin typeface="Comic Sans MS" panose="030F0702030302020204" pitchFamily="66" charset="0"/>
              </a:rPr>
              <a:t>Now, read the story for real. Did you get all of the important parts in the right order? </a:t>
            </a:r>
          </a:p>
          <a:p>
            <a:endParaRPr lang="en-GB" dirty="0">
              <a:latin typeface="Comic Sans MS" panose="030F0702030302020204" pitchFamily="66" charset="0"/>
            </a:endParaRPr>
          </a:p>
          <a:p>
            <a:r>
              <a:rPr lang="en-GB" dirty="0" smtClean="0">
                <a:latin typeface="Comic Sans MS" panose="030F0702030302020204" pitchFamily="66" charset="0"/>
              </a:rPr>
              <a:t>Remember, myths are stories that have been passed on through the years. Initially, thousands of years ago, they would not have been written down. </a:t>
            </a:r>
          </a:p>
          <a:p>
            <a:endParaRPr lang="en-GB" dirty="0">
              <a:latin typeface="Comic Sans MS" panose="030F0702030302020204" pitchFamily="66" charset="0"/>
            </a:endParaRPr>
          </a:p>
          <a:p>
            <a:r>
              <a:rPr lang="en-GB" dirty="0" smtClean="0">
                <a:latin typeface="Comic Sans MS" panose="030F0702030302020204" pitchFamily="66" charset="0"/>
              </a:rPr>
              <a:t>What might happen to the myth over the years? </a:t>
            </a:r>
          </a:p>
          <a:p>
            <a:endParaRPr lang="en-GB" dirty="0"/>
          </a:p>
        </p:txBody>
      </p:sp>
    </p:spTree>
    <p:extLst>
      <p:ext uri="{BB962C8B-B14F-4D97-AF65-F5344CB8AC3E}">
        <p14:creationId xmlns:p14="http://schemas.microsoft.com/office/powerpoint/2010/main" val="36319379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85800" y="457200"/>
            <a:ext cx="7924800" cy="4801314"/>
          </a:xfrm>
          <a:prstGeom prst="rect">
            <a:avLst/>
          </a:prstGeom>
          <a:noFill/>
        </p:spPr>
        <p:txBody>
          <a:bodyPr wrap="square" rtlCol="0">
            <a:spAutoFit/>
          </a:bodyPr>
          <a:lstStyle/>
          <a:p>
            <a:r>
              <a:rPr lang="en-GB" u="sng" dirty="0" smtClean="0">
                <a:latin typeface="Comic Sans MS" panose="030F0702030302020204" pitchFamily="66" charset="0"/>
              </a:rPr>
              <a:t>Wednesday 23</a:t>
            </a:r>
            <a:r>
              <a:rPr lang="en-GB" u="sng" baseline="30000" dirty="0" smtClean="0">
                <a:latin typeface="Comic Sans MS" panose="030F0702030302020204" pitchFamily="66" charset="0"/>
              </a:rPr>
              <a:t>rd</a:t>
            </a:r>
            <a:r>
              <a:rPr lang="en-GB" u="sng" dirty="0" smtClean="0">
                <a:latin typeface="Comic Sans MS" panose="030F0702030302020204" pitchFamily="66" charset="0"/>
              </a:rPr>
              <a:t> September 2020</a:t>
            </a:r>
          </a:p>
          <a:p>
            <a:r>
              <a:rPr lang="en-GB" u="sng" dirty="0" smtClean="0">
                <a:latin typeface="Comic Sans MS" panose="030F0702030302020204" pitchFamily="66" charset="0"/>
              </a:rPr>
              <a:t>LO to story map Pandora’s Box.</a:t>
            </a:r>
          </a:p>
          <a:p>
            <a:endParaRPr lang="en-GB" u="sng" dirty="0">
              <a:latin typeface="Comic Sans MS" panose="030F0702030302020204" pitchFamily="66" charset="0"/>
            </a:endParaRPr>
          </a:p>
          <a:p>
            <a:r>
              <a:rPr lang="en-GB" u="sng" dirty="0" smtClean="0">
                <a:latin typeface="Comic Sans MS" panose="030F0702030302020204" pitchFamily="66" charset="0"/>
              </a:rPr>
              <a:t>Word of the day - cautiously  </a:t>
            </a:r>
          </a:p>
          <a:p>
            <a:endParaRPr lang="en-GB" u="sng" dirty="0">
              <a:latin typeface="Comic Sans MS" panose="030F0702030302020204" pitchFamily="66" charset="0"/>
            </a:endParaRPr>
          </a:p>
          <a:p>
            <a:r>
              <a:rPr lang="en-GB" u="sng" dirty="0" smtClean="0">
                <a:latin typeface="Comic Sans MS" panose="030F0702030302020204" pitchFamily="66" charset="0"/>
              </a:rPr>
              <a:t>Carefully practise joining your letters whilst writing the national anthem. </a:t>
            </a:r>
          </a:p>
          <a:p>
            <a:endParaRPr lang="en-GB" u="sng" dirty="0">
              <a:latin typeface="Comic Sans MS" panose="030F0702030302020204" pitchFamily="66" charset="0"/>
            </a:endParaRPr>
          </a:p>
          <a:p>
            <a:r>
              <a:rPr lang="en-GB" dirty="0" smtClean="0">
                <a:latin typeface="Comic Sans MS" panose="030F0702030302020204" pitchFamily="66" charset="0"/>
              </a:rPr>
              <a:t>Draw out the story of Pandora’s Box in a story map. Try to carefully draw pictures that show what is happening in key points. </a:t>
            </a:r>
          </a:p>
          <a:p>
            <a:endParaRPr lang="en-GB" dirty="0">
              <a:latin typeface="Comic Sans MS" panose="030F0702030302020204" pitchFamily="66" charset="0"/>
            </a:endParaRPr>
          </a:p>
          <a:p>
            <a:endParaRPr lang="en-GB" dirty="0" smtClean="0">
              <a:latin typeface="Comic Sans MS" panose="030F0702030302020204" pitchFamily="66" charset="0"/>
            </a:endParaRPr>
          </a:p>
          <a:p>
            <a:r>
              <a:rPr lang="en-GB" dirty="0" smtClean="0">
                <a:latin typeface="Comic Sans MS" panose="030F0702030302020204" pitchFamily="66" charset="0"/>
              </a:rPr>
              <a:t>Add newly learned words to the map to help you tell the story. </a:t>
            </a:r>
          </a:p>
          <a:p>
            <a:endParaRPr lang="en-GB" dirty="0">
              <a:latin typeface="Comic Sans MS" panose="030F0702030302020204" pitchFamily="66" charset="0"/>
            </a:endParaRPr>
          </a:p>
          <a:p>
            <a:r>
              <a:rPr lang="en-GB" dirty="0" smtClean="0">
                <a:latin typeface="Comic Sans MS" panose="030F0702030302020204" pitchFamily="66" charset="0"/>
              </a:rPr>
              <a:t>Can you tell an adult the story using your story map? </a:t>
            </a:r>
          </a:p>
          <a:p>
            <a:endParaRPr lang="en-GB" dirty="0">
              <a:latin typeface="Comic Sans MS" panose="030F0702030302020204" pitchFamily="66" charset="0"/>
            </a:endParaRPr>
          </a:p>
          <a:p>
            <a:endParaRPr lang="en-GB" dirty="0" smtClean="0">
              <a:latin typeface="Comic Sans MS" panose="030F0702030302020204" pitchFamily="66" charset="0"/>
            </a:endParaRPr>
          </a:p>
        </p:txBody>
      </p:sp>
    </p:spTree>
    <p:extLst>
      <p:ext uri="{BB962C8B-B14F-4D97-AF65-F5344CB8AC3E}">
        <p14:creationId xmlns:p14="http://schemas.microsoft.com/office/powerpoint/2010/main" val="14139084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3400" y="838200"/>
            <a:ext cx="8153400" cy="400110"/>
          </a:xfrm>
          <a:prstGeom prst="rect">
            <a:avLst/>
          </a:prstGeom>
        </p:spPr>
        <p:txBody>
          <a:bodyPr wrap="square">
            <a:spAutoFit/>
          </a:bodyPr>
          <a:lstStyle/>
          <a:p>
            <a:r>
              <a:rPr lang="en-US" sz="2000" u="sng" dirty="0" smtClean="0">
                <a:latin typeface="Comic Sans MS" panose="030F0702030302020204" pitchFamily="66" charset="0"/>
              </a:rPr>
              <a:t>Thursday 24</a:t>
            </a:r>
            <a:r>
              <a:rPr lang="en-US" sz="2000" u="sng" baseline="30000" dirty="0" smtClean="0">
                <a:latin typeface="Comic Sans MS" panose="030F0702030302020204" pitchFamily="66" charset="0"/>
              </a:rPr>
              <a:t>th</a:t>
            </a:r>
            <a:r>
              <a:rPr lang="en-US" sz="2000" u="sng" dirty="0" smtClean="0">
                <a:latin typeface="Comic Sans MS" panose="030F0702030302020204" pitchFamily="66" charset="0"/>
              </a:rPr>
              <a:t> September 2020</a:t>
            </a:r>
            <a:endParaRPr lang="en-US" sz="2000" u="sng" dirty="0">
              <a:latin typeface="Comic Sans MS" panose="030F0702030302020204" pitchFamily="66" charset="0"/>
            </a:endParaRPr>
          </a:p>
        </p:txBody>
      </p:sp>
      <p:sp>
        <p:nvSpPr>
          <p:cNvPr id="4" name="TextBox 3">
            <a:extLst>
              <a:ext uri="{FF2B5EF4-FFF2-40B4-BE49-F238E27FC236}">
                <a16:creationId xmlns:a16="http://schemas.microsoft.com/office/drawing/2014/main" id="{E1AB8C5F-EC0B-44C5-8162-82EE38F7CB0F}"/>
              </a:ext>
            </a:extLst>
          </p:cNvPr>
          <p:cNvSpPr txBox="1"/>
          <p:nvPr/>
        </p:nvSpPr>
        <p:spPr>
          <a:xfrm>
            <a:off x="609600" y="1676400"/>
            <a:ext cx="8001000" cy="400110"/>
          </a:xfrm>
          <a:prstGeom prst="rect">
            <a:avLst/>
          </a:prstGeom>
          <a:noFill/>
        </p:spPr>
        <p:txBody>
          <a:bodyPr wrap="square">
            <a:spAutoFit/>
          </a:bodyPr>
          <a:lstStyle/>
          <a:p>
            <a:r>
              <a:rPr lang="en-GB" sz="2000" u="sng" dirty="0">
                <a:latin typeface="Comic Sans MS" panose="030F0702030302020204" pitchFamily="66" charset="0"/>
              </a:rPr>
              <a:t>LO</a:t>
            </a:r>
            <a:r>
              <a:rPr lang="en-GB" sz="2000" u="sng" dirty="0" smtClean="0">
                <a:latin typeface="Comic Sans MS" panose="030F0702030302020204" pitchFamily="66" charset="0"/>
              </a:rPr>
              <a:t>: to use adjectives to describe a character.  </a:t>
            </a:r>
            <a:endParaRPr lang="en-GB" sz="2000" u="sng" dirty="0">
              <a:latin typeface="Comic Sans MS" panose="030F0702030302020204" pitchFamily="66" charset="0"/>
            </a:endParaRPr>
          </a:p>
        </p:txBody>
      </p:sp>
      <p:graphicFrame>
        <p:nvGraphicFramePr>
          <p:cNvPr id="9" name="Table 8">
            <a:extLst>
              <a:ext uri="{FF2B5EF4-FFF2-40B4-BE49-F238E27FC236}">
                <a16:creationId xmlns:a16="http://schemas.microsoft.com/office/drawing/2014/main" id="{E81A4C5E-2FD8-4D2B-BE37-438233590DA8}"/>
              </a:ext>
            </a:extLst>
          </p:cNvPr>
          <p:cNvGraphicFramePr>
            <a:graphicFrameLocks noGrp="1"/>
          </p:cNvGraphicFramePr>
          <p:nvPr>
            <p:extLst>
              <p:ext uri="{D42A27DB-BD31-4B8C-83A1-F6EECF244321}">
                <p14:modId xmlns:p14="http://schemas.microsoft.com/office/powerpoint/2010/main" val="3666244284"/>
              </p:ext>
            </p:extLst>
          </p:nvPr>
        </p:nvGraphicFramePr>
        <p:xfrm>
          <a:off x="457200" y="3200401"/>
          <a:ext cx="8229600" cy="2867724"/>
        </p:xfrm>
        <a:graphic>
          <a:graphicData uri="http://schemas.openxmlformats.org/drawingml/2006/table">
            <a:tbl>
              <a:tblPr/>
              <a:tblGrid>
                <a:gridCol w="8229600">
                  <a:extLst>
                    <a:ext uri="{9D8B030D-6E8A-4147-A177-3AD203B41FA5}">
                      <a16:colId xmlns:a16="http://schemas.microsoft.com/office/drawing/2014/main" val="1482151674"/>
                    </a:ext>
                  </a:extLst>
                </a:gridCol>
              </a:tblGrid>
              <a:tr h="761556">
                <a:tc>
                  <a:txBody>
                    <a:bodyPr/>
                    <a:lstStyle/>
                    <a:p>
                      <a:pPr algn="l">
                        <a:lnSpc>
                          <a:spcPct val="115000"/>
                        </a:lnSpc>
                        <a:spcAft>
                          <a:spcPts val="1000"/>
                        </a:spcAft>
                      </a:pPr>
                      <a:r>
                        <a:rPr lang="en-GB" sz="3600" b="1" i="1" u="sng" dirty="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rPr>
                        <a:t>Word of the </a:t>
                      </a:r>
                      <a:r>
                        <a:rPr lang="en-GB" sz="3600" b="1" i="1" u="sng" dirty="0" smtClean="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rPr>
                        <a:t>day- trespass</a:t>
                      </a:r>
                    </a:p>
                    <a:p>
                      <a:pPr algn="l">
                        <a:lnSpc>
                          <a:spcPct val="115000"/>
                        </a:lnSpc>
                        <a:spcAft>
                          <a:spcPts val="1000"/>
                        </a:spcAft>
                      </a:pPr>
                      <a:endParaRPr lang="en-GB" sz="3600" b="1" i="1" u="sng" dirty="0" smtClean="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3600" b="1" i="1" u="sng" dirty="0" smtClean="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3600" i="1" u="sng"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254707761"/>
                  </a:ext>
                </a:extLst>
              </a:tr>
            </a:tbl>
          </a:graphicData>
        </a:graphic>
      </p:graphicFrame>
    </p:spTree>
    <p:extLst>
      <p:ext uri="{BB962C8B-B14F-4D97-AF65-F5344CB8AC3E}">
        <p14:creationId xmlns:p14="http://schemas.microsoft.com/office/powerpoint/2010/main" val="3883670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609600"/>
            <a:ext cx="7772400" cy="1477328"/>
          </a:xfrm>
          <a:prstGeom prst="rect">
            <a:avLst/>
          </a:prstGeom>
          <a:noFill/>
        </p:spPr>
        <p:txBody>
          <a:bodyPr wrap="square" rtlCol="0">
            <a:spAutoFit/>
          </a:bodyPr>
          <a:lstStyle/>
          <a:p>
            <a:r>
              <a:rPr lang="en-GB" dirty="0" smtClean="0">
                <a:latin typeface="Comic Sans MS" panose="030F0702030302020204" pitchFamily="66" charset="0"/>
              </a:rPr>
              <a:t>Using your story map for guidance, and what you know about Pandora? </a:t>
            </a:r>
          </a:p>
          <a:p>
            <a:r>
              <a:rPr lang="en-GB" dirty="0" smtClean="0">
                <a:latin typeface="Comic Sans MS" panose="030F0702030302020204" pitchFamily="66" charset="0"/>
              </a:rPr>
              <a:t>List adjectives that describe her. </a:t>
            </a:r>
            <a:br>
              <a:rPr lang="en-GB" dirty="0" smtClean="0">
                <a:latin typeface="Comic Sans MS" panose="030F0702030302020204" pitchFamily="66" charset="0"/>
              </a:rPr>
            </a:br>
            <a:r>
              <a:rPr lang="en-GB" dirty="0" smtClean="0">
                <a:latin typeface="Comic Sans MS" panose="030F0702030302020204" pitchFamily="66" charset="0"/>
              </a:rPr>
              <a:t>Thinking back to Monday, use your powerful verbs and make a list of adjectives </a:t>
            </a:r>
          </a:p>
          <a:p>
            <a:r>
              <a:rPr lang="en-GB" dirty="0" smtClean="0">
                <a:latin typeface="Comic Sans MS" panose="030F0702030302020204" pitchFamily="66" charset="0"/>
              </a:rPr>
              <a:t>To write a paragraph about Pandora</a:t>
            </a:r>
            <a:r>
              <a:rPr lang="en-GB" dirty="0" smtClean="0"/>
              <a:t>. </a:t>
            </a:r>
          </a:p>
        </p:txBody>
      </p:sp>
      <p:pic>
        <p:nvPicPr>
          <p:cNvPr id="3" name="Picture 2"/>
          <p:cNvPicPr>
            <a:picLocks noChangeAspect="1"/>
          </p:cNvPicPr>
          <p:nvPr/>
        </p:nvPicPr>
        <p:blipFill>
          <a:blip r:embed="rId2"/>
          <a:stretch>
            <a:fillRect/>
          </a:stretch>
        </p:blipFill>
        <p:spPr>
          <a:xfrm>
            <a:off x="1089932" y="2971800"/>
            <a:ext cx="4882243" cy="2743200"/>
          </a:xfrm>
          <a:prstGeom prst="rect">
            <a:avLst/>
          </a:prstGeom>
        </p:spPr>
      </p:pic>
    </p:spTree>
    <p:extLst>
      <p:ext uri="{BB962C8B-B14F-4D97-AF65-F5344CB8AC3E}">
        <p14:creationId xmlns:p14="http://schemas.microsoft.com/office/powerpoint/2010/main" val="42016650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77799"/>
            <a:ext cx="8458200" cy="3108543"/>
          </a:xfrm>
          <a:prstGeom prst="rect">
            <a:avLst/>
          </a:prstGeom>
        </p:spPr>
        <p:txBody>
          <a:bodyPr wrap="square">
            <a:spAutoFit/>
          </a:bodyPr>
          <a:lstStyle/>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p:txBody>
      </p:sp>
      <p:sp>
        <p:nvSpPr>
          <p:cNvPr id="9" name="Rectangle 8"/>
          <p:cNvSpPr/>
          <p:nvPr/>
        </p:nvSpPr>
        <p:spPr>
          <a:xfrm>
            <a:off x="609600" y="381000"/>
            <a:ext cx="3286477" cy="369332"/>
          </a:xfrm>
          <a:prstGeom prst="rect">
            <a:avLst/>
          </a:prstGeom>
        </p:spPr>
        <p:txBody>
          <a:bodyPr wrap="none">
            <a:spAutoFit/>
          </a:bodyPr>
          <a:lstStyle/>
          <a:p>
            <a:r>
              <a:rPr lang="en-US" u="sng" dirty="0" smtClean="0">
                <a:latin typeface="Comic Sans MS" panose="030F0702030302020204" pitchFamily="66" charset="0"/>
              </a:rPr>
              <a:t>Friday 25</a:t>
            </a:r>
            <a:r>
              <a:rPr lang="en-US" u="sng" baseline="30000" dirty="0" smtClean="0">
                <a:latin typeface="Comic Sans MS" panose="030F0702030302020204" pitchFamily="66" charset="0"/>
              </a:rPr>
              <a:t>th</a:t>
            </a:r>
            <a:r>
              <a:rPr lang="en-US" u="sng" dirty="0" smtClean="0">
                <a:latin typeface="Comic Sans MS" panose="030F0702030302020204" pitchFamily="66" charset="0"/>
              </a:rPr>
              <a:t> </a:t>
            </a:r>
            <a:r>
              <a:rPr lang="en-US" u="sng" dirty="0">
                <a:latin typeface="Comic Sans MS" panose="030F0702030302020204" pitchFamily="66" charset="0"/>
              </a:rPr>
              <a:t>September 2020</a:t>
            </a:r>
            <a:endParaRPr lang="en-US" u="sng" dirty="0">
              <a:latin typeface="Comic Sans MS" panose="030F0702030302020204" pitchFamily="66" charset="0"/>
            </a:endParaRPr>
          </a:p>
        </p:txBody>
      </p:sp>
      <p:sp>
        <p:nvSpPr>
          <p:cNvPr id="10" name="Rectangle 9"/>
          <p:cNvSpPr/>
          <p:nvPr/>
        </p:nvSpPr>
        <p:spPr>
          <a:xfrm>
            <a:off x="615885" y="838200"/>
            <a:ext cx="4572000" cy="646331"/>
          </a:xfrm>
          <a:prstGeom prst="rect">
            <a:avLst/>
          </a:prstGeom>
        </p:spPr>
        <p:txBody>
          <a:bodyPr>
            <a:spAutoFit/>
          </a:bodyPr>
          <a:lstStyle/>
          <a:p>
            <a:r>
              <a:rPr lang="en-GB" u="sng" dirty="0">
                <a:latin typeface="Comic Sans MS" panose="030F0702030302020204" pitchFamily="66" charset="0"/>
              </a:rPr>
              <a:t>LO: to use adjectives to describe a character.  </a:t>
            </a:r>
            <a:endParaRPr lang="en-GB" u="sng" dirty="0">
              <a:latin typeface="Comic Sans MS" panose="030F0702030302020204" pitchFamily="66" charset="0"/>
            </a:endParaRPr>
          </a:p>
        </p:txBody>
      </p:sp>
      <p:sp>
        <p:nvSpPr>
          <p:cNvPr id="11" name="Rectangle 10"/>
          <p:cNvSpPr/>
          <p:nvPr/>
        </p:nvSpPr>
        <p:spPr>
          <a:xfrm>
            <a:off x="624781" y="1718366"/>
            <a:ext cx="8634095" cy="3538405"/>
          </a:xfrm>
          <a:prstGeom prst="rect">
            <a:avLst/>
          </a:prstGeom>
        </p:spPr>
        <p:txBody>
          <a:bodyPr wrap="none">
            <a:spAutoFit/>
          </a:bodyPr>
          <a:lstStyle/>
          <a:p>
            <a:pPr>
              <a:lnSpc>
                <a:spcPct val="115000"/>
              </a:lnSpc>
              <a:spcAft>
                <a:spcPts val="1000"/>
              </a:spcAft>
            </a:pPr>
            <a:r>
              <a:rPr lang="en-GB" b="1" i="1" u="sng" dirty="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Word of the day- </a:t>
            </a:r>
            <a:r>
              <a:rPr lang="en-GB"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disagreeable</a:t>
            </a:r>
          </a:p>
          <a:p>
            <a:pPr>
              <a:lnSpc>
                <a:spcPct val="115000"/>
              </a:lnSpc>
              <a:spcAft>
                <a:spcPts val="1000"/>
              </a:spcAft>
            </a:pPr>
            <a:endParaRPr lang="en-GB" b="1" i="1" u="sng" dirty="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1000"/>
              </a:spcAft>
            </a:pPr>
            <a:endParaRPr lang="en-GB"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1000"/>
              </a:spcAft>
            </a:pPr>
            <a:r>
              <a:rPr lang="en-GB"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Can you find a different version of Pandora’s Box? </a:t>
            </a:r>
          </a:p>
          <a:p>
            <a:pPr>
              <a:lnSpc>
                <a:spcPct val="115000"/>
              </a:lnSpc>
              <a:spcAft>
                <a:spcPts val="1000"/>
              </a:spcAft>
            </a:pPr>
            <a:r>
              <a:rPr lang="en-GB"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How do they compare? Which do you prefer?</a:t>
            </a:r>
          </a:p>
          <a:p>
            <a:pPr>
              <a:lnSpc>
                <a:spcPct val="115000"/>
              </a:lnSpc>
              <a:spcAft>
                <a:spcPts val="1000"/>
              </a:spcAft>
            </a:pPr>
            <a:endParaRPr lang="en-GB" b="1" i="1" u="sng" dirty="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1000"/>
              </a:spcAft>
            </a:pPr>
            <a:r>
              <a:rPr lang="en-GB"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Now complete the Comprehension about Icarus on the other power point.  </a:t>
            </a:r>
          </a:p>
          <a:p>
            <a:pPr>
              <a:lnSpc>
                <a:spcPct val="115000"/>
              </a:lnSpc>
              <a:spcAft>
                <a:spcPts val="1000"/>
              </a:spcAft>
            </a:pPr>
            <a:endParaRPr lang="en-GB" i="1" u="sng" dirty="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255934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20"/>
          <p:cNvSpPr>
            <a:spLocks noGrp="1"/>
          </p:cNvSpPr>
          <p:nvPr>
            <p:ph type="title"/>
          </p:nvPr>
        </p:nvSpPr>
        <p:spPr>
          <a:xfrm>
            <a:off x="457200" y="479425"/>
            <a:ext cx="8220075" cy="993775"/>
          </a:xfrm>
        </p:spPr>
        <p:txBody>
          <a:bodyPr/>
          <a:lstStyle/>
          <a:p>
            <a:pPr eaLnBrk="1" hangingPunct="1"/>
            <a:r>
              <a:rPr lang="en-GB" altLang="en-US" sz="3600" smtClean="0"/>
              <a:t>Week 4 – Consolidate it</a:t>
            </a:r>
          </a:p>
        </p:txBody>
      </p:sp>
      <p:sp>
        <p:nvSpPr>
          <p:cNvPr id="40963" name="TextBox 1"/>
          <p:cNvSpPr txBox="1">
            <a:spLocks noChangeArrowheads="1"/>
          </p:cNvSpPr>
          <p:nvPr/>
        </p:nvSpPr>
        <p:spPr bwMode="auto">
          <a:xfrm>
            <a:off x="750888" y="1477963"/>
            <a:ext cx="76327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Write a short paragraph using all the words correctly.</a:t>
            </a:r>
          </a:p>
        </p:txBody>
      </p:sp>
      <p:graphicFrame>
        <p:nvGraphicFramePr>
          <p:cNvPr id="11" name="Table 10"/>
          <p:cNvGraphicFramePr>
            <a:graphicFrameLocks noGrp="1"/>
          </p:cNvGraphicFramePr>
          <p:nvPr/>
        </p:nvGraphicFramePr>
        <p:xfrm>
          <a:off x="755650" y="2192338"/>
          <a:ext cx="3702050" cy="1174750"/>
        </p:xfrm>
        <a:graphic>
          <a:graphicData uri="http://schemas.openxmlformats.org/drawingml/2006/table">
            <a:tbl>
              <a:tblPr firstRow="1" bandRow="1">
                <a:tableStyleId>{0505E3EF-67EA-436B-97B2-0124C06EBD24}</a:tableStyleId>
              </a:tblPr>
              <a:tblGrid>
                <a:gridCol w="3702050">
                  <a:extLst>
                    <a:ext uri="{9D8B030D-6E8A-4147-A177-3AD203B41FA5}">
                      <a16:colId xmlns:a16="http://schemas.microsoft.com/office/drawing/2014/main" val="20000"/>
                    </a:ext>
                  </a:extLst>
                </a:gridCol>
              </a:tblGrid>
              <a:tr h="481452">
                <a:tc>
                  <a:txBody>
                    <a:bodyPr/>
                    <a:lstStyle/>
                    <a:p>
                      <a:pPr algn="ctr"/>
                      <a:r>
                        <a:rPr lang="en-GB" sz="1800" b="0" dirty="0"/>
                        <a:t>Monday</a:t>
                      </a:r>
                      <a:r>
                        <a:rPr lang="en-GB" sz="1800" b="0" baseline="0" dirty="0"/>
                        <a:t> is </a:t>
                      </a:r>
                      <a:r>
                        <a:rPr lang="en-GB" sz="1800" dirty="0"/>
                        <a:t>Nounsday</a:t>
                      </a:r>
                    </a:p>
                  </a:txBody>
                  <a:tcPr marL="74305" marR="74305" marT="45697" marB="45697" anchor="ctr">
                    <a:solidFill>
                      <a:schemeClr val="accent3"/>
                    </a:solidFill>
                  </a:tcPr>
                </a:tc>
                <a:extLst>
                  <a:ext uri="{0D108BD9-81ED-4DB2-BD59-A6C34878D82A}">
                    <a16:rowId xmlns:a16="http://schemas.microsoft.com/office/drawing/2014/main" val="10000"/>
                  </a:ext>
                </a:extLst>
              </a:tr>
              <a:tr h="693298">
                <a:tc>
                  <a:txBody>
                    <a:bodyPr/>
                    <a:lstStyle/>
                    <a:p>
                      <a:pPr algn="ctr"/>
                      <a:r>
                        <a:rPr lang="en-GB" sz="1800" dirty="0">
                          <a:effectLst/>
                        </a:rPr>
                        <a:t>mansion</a:t>
                      </a:r>
                    </a:p>
                  </a:txBody>
                  <a:tcPr marL="74305" marR="74305" marT="45697" marB="45697" anchor="ctr"/>
                </a:tc>
                <a:extLst>
                  <a:ext uri="{0D108BD9-81ED-4DB2-BD59-A6C34878D82A}">
                    <a16:rowId xmlns:a16="http://schemas.microsoft.com/office/drawing/2014/main" val="10001"/>
                  </a:ext>
                </a:extLst>
              </a:tr>
            </a:tbl>
          </a:graphicData>
        </a:graphic>
      </p:graphicFrame>
      <p:graphicFrame>
        <p:nvGraphicFramePr>
          <p:cNvPr id="12" name="Table 11"/>
          <p:cNvGraphicFramePr>
            <a:graphicFrameLocks noGrp="1"/>
          </p:cNvGraphicFramePr>
          <p:nvPr/>
        </p:nvGraphicFramePr>
        <p:xfrm>
          <a:off x="4686300" y="2208213"/>
          <a:ext cx="3702050" cy="1158875"/>
        </p:xfrm>
        <a:graphic>
          <a:graphicData uri="http://schemas.openxmlformats.org/drawingml/2006/table">
            <a:tbl>
              <a:tblPr firstRow="1" bandRow="1">
                <a:tableStyleId>{0505E3EF-67EA-436B-97B2-0124C06EBD24}</a:tableStyleId>
              </a:tblPr>
              <a:tblGrid>
                <a:gridCol w="3702050">
                  <a:extLst>
                    <a:ext uri="{9D8B030D-6E8A-4147-A177-3AD203B41FA5}">
                      <a16:colId xmlns:a16="http://schemas.microsoft.com/office/drawing/2014/main" val="20000"/>
                    </a:ext>
                  </a:extLst>
                </a:gridCol>
              </a:tblGrid>
              <a:tr h="465683">
                <a:tc>
                  <a:txBody>
                    <a:bodyPr/>
                    <a:lstStyle/>
                    <a:p>
                      <a:pPr algn="ctr"/>
                      <a:r>
                        <a:rPr lang="en-GB" sz="1800" b="0" baseline="0" dirty="0"/>
                        <a:t>Tuesday is </a:t>
                      </a:r>
                      <a:r>
                        <a:rPr lang="en-GB" sz="1800" dirty="0"/>
                        <a:t>Adjectiveday</a:t>
                      </a:r>
                    </a:p>
                  </a:txBody>
                  <a:tcPr marL="74305" marR="74305" marT="45690" marB="45690" anchor="ctr">
                    <a:solidFill>
                      <a:schemeClr val="accent3"/>
                    </a:solidFill>
                  </a:tcPr>
                </a:tc>
                <a:extLst>
                  <a:ext uri="{0D108BD9-81ED-4DB2-BD59-A6C34878D82A}">
                    <a16:rowId xmlns:a16="http://schemas.microsoft.com/office/drawing/2014/main" val="10000"/>
                  </a:ext>
                </a:extLst>
              </a:tr>
              <a:tr h="693192">
                <a:tc>
                  <a:txBody>
                    <a:bodyPr/>
                    <a:lstStyle/>
                    <a:p>
                      <a:pPr algn="ctr"/>
                      <a:r>
                        <a:rPr lang="en-GB" sz="1800" dirty="0">
                          <a:effectLst/>
                        </a:rPr>
                        <a:t>grimy</a:t>
                      </a:r>
                    </a:p>
                  </a:txBody>
                  <a:tcPr marL="74305" marR="74305" marT="45690" marB="45690" anchor="ctr"/>
                </a:tc>
                <a:extLst>
                  <a:ext uri="{0D108BD9-81ED-4DB2-BD59-A6C34878D82A}">
                    <a16:rowId xmlns:a16="http://schemas.microsoft.com/office/drawing/2014/main" val="10001"/>
                  </a:ext>
                </a:extLst>
              </a:tr>
            </a:tbl>
          </a:graphicData>
        </a:graphic>
      </p:graphicFrame>
      <p:graphicFrame>
        <p:nvGraphicFramePr>
          <p:cNvPr id="13" name="Table 12"/>
          <p:cNvGraphicFramePr>
            <a:graphicFrameLocks noGrp="1"/>
          </p:cNvGraphicFramePr>
          <p:nvPr/>
        </p:nvGraphicFramePr>
        <p:xfrm>
          <a:off x="755650" y="3554413"/>
          <a:ext cx="3702050" cy="1176337"/>
        </p:xfrm>
        <a:graphic>
          <a:graphicData uri="http://schemas.openxmlformats.org/drawingml/2006/table">
            <a:tbl>
              <a:tblPr firstRow="1" bandRow="1">
                <a:tableStyleId>{0505E3EF-67EA-436B-97B2-0124C06EBD24}</a:tableStyleId>
              </a:tblPr>
              <a:tblGrid>
                <a:gridCol w="3702050">
                  <a:extLst>
                    <a:ext uri="{9D8B030D-6E8A-4147-A177-3AD203B41FA5}">
                      <a16:colId xmlns:a16="http://schemas.microsoft.com/office/drawing/2014/main" val="20000"/>
                    </a:ext>
                  </a:extLst>
                </a:gridCol>
              </a:tblGrid>
              <a:tr h="482102">
                <a:tc>
                  <a:txBody>
                    <a:bodyPr/>
                    <a:lstStyle/>
                    <a:p>
                      <a:pPr algn="ctr"/>
                      <a:r>
                        <a:rPr lang="en-GB" sz="1800" b="0" dirty="0"/>
                        <a:t>Wednesday is </a:t>
                      </a:r>
                      <a:r>
                        <a:rPr lang="en-GB" sz="1800" dirty="0"/>
                        <a:t>Adverbday</a:t>
                      </a:r>
                    </a:p>
                  </a:txBody>
                  <a:tcPr marL="74305" marR="74305" marT="45758" marB="45758" anchor="ctr">
                    <a:solidFill>
                      <a:schemeClr val="accent3"/>
                    </a:solidFill>
                  </a:tcPr>
                </a:tc>
                <a:extLst>
                  <a:ext uri="{0D108BD9-81ED-4DB2-BD59-A6C34878D82A}">
                    <a16:rowId xmlns:a16="http://schemas.microsoft.com/office/drawing/2014/main" val="10000"/>
                  </a:ext>
                </a:extLst>
              </a:tr>
              <a:tr h="694235">
                <a:tc>
                  <a:txBody>
                    <a:bodyPr/>
                    <a:lstStyle/>
                    <a:p>
                      <a:pPr algn="ctr"/>
                      <a:r>
                        <a:rPr lang="en-GB" sz="1800" dirty="0">
                          <a:effectLst/>
                        </a:rPr>
                        <a:t>cautiously</a:t>
                      </a:r>
                    </a:p>
                  </a:txBody>
                  <a:tcPr marL="74305" marR="74305" marT="45758" marB="45758" anchor="ctr"/>
                </a:tc>
                <a:extLst>
                  <a:ext uri="{0D108BD9-81ED-4DB2-BD59-A6C34878D82A}">
                    <a16:rowId xmlns:a16="http://schemas.microsoft.com/office/drawing/2014/main" val="10001"/>
                  </a:ext>
                </a:extLst>
              </a:tr>
            </a:tbl>
          </a:graphicData>
        </a:graphic>
      </p:graphicFrame>
      <p:graphicFrame>
        <p:nvGraphicFramePr>
          <p:cNvPr id="14" name="Table 13"/>
          <p:cNvGraphicFramePr>
            <a:graphicFrameLocks noGrp="1"/>
          </p:cNvGraphicFramePr>
          <p:nvPr/>
        </p:nvGraphicFramePr>
        <p:xfrm>
          <a:off x="4686300" y="3570288"/>
          <a:ext cx="3702050" cy="1160462"/>
        </p:xfrm>
        <a:graphic>
          <a:graphicData uri="http://schemas.openxmlformats.org/drawingml/2006/table">
            <a:tbl>
              <a:tblPr firstRow="1" bandRow="1">
                <a:tableStyleId>{0505E3EF-67EA-436B-97B2-0124C06EBD24}</a:tableStyleId>
              </a:tblPr>
              <a:tblGrid>
                <a:gridCol w="3702050">
                  <a:extLst>
                    <a:ext uri="{9D8B030D-6E8A-4147-A177-3AD203B41FA5}">
                      <a16:colId xmlns:a16="http://schemas.microsoft.com/office/drawing/2014/main" val="20000"/>
                    </a:ext>
                  </a:extLst>
                </a:gridCol>
              </a:tblGrid>
              <a:tr h="466320">
                <a:tc>
                  <a:txBody>
                    <a:bodyPr/>
                    <a:lstStyle/>
                    <a:p>
                      <a:pPr algn="ctr"/>
                      <a:r>
                        <a:rPr lang="en-GB" sz="1800" b="0" baseline="0" dirty="0"/>
                        <a:t>Thursday is </a:t>
                      </a:r>
                      <a:r>
                        <a:rPr lang="en-GB" sz="1800" dirty="0" err="1"/>
                        <a:t>Verbsday</a:t>
                      </a:r>
                      <a:endParaRPr lang="en-GB" sz="1800" dirty="0"/>
                    </a:p>
                  </a:txBody>
                  <a:tcPr marL="74305" marR="74305" marT="45752" marB="45752" anchor="ctr">
                    <a:solidFill>
                      <a:schemeClr val="accent3"/>
                    </a:solidFill>
                  </a:tcPr>
                </a:tc>
                <a:extLst>
                  <a:ext uri="{0D108BD9-81ED-4DB2-BD59-A6C34878D82A}">
                    <a16:rowId xmlns:a16="http://schemas.microsoft.com/office/drawing/2014/main" val="10000"/>
                  </a:ext>
                </a:extLst>
              </a:tr>
              <a:tr h="694142">
                <a:tc>
                  <a:txBody>
                    <a:bodyPr/>
                    <a:lstStyle/>
                    <a:p>
                      <a:pPr algn="ctr"/>
                      <a:r>
                        <a:rPr lang="en-GB" sz="1800" dirty="0">
                          <a:effectLst/>
                        </a:rPr>
                        <a:t>trespass</a:t>
                      </a:r>
                    </a:p>
                  </a:txBody>
                  <a:tcPr marL="74305" marR="74305" marT="45752" marB="45752" anchor="ctr"/>
                </a:tc>
                <a:extLst>
                  <a:ext uri="{0D108BD9-81ED-4DB2-BD59-A6C34878D82A}">
                    <a16:rowId xmlns:a16="http://schemas.microsoft.com/office/drawing/2014/main" val="10001"/>
                  </a:ext>
                </a:extLst>
              </a:tr>
            </a:tbl>
          </a:graphicData>
        </a:graphic>
      </p:graphicFrame>
      <p:graphicFrame>
        <p:nvGraphicFramePr>
          <p:cNvPr id="15" name="Table 14"/>
          <p:cNvGraphicFramePr>
            <a:graphicFrameLocks noGrp="1"/>
          </p:cNvGraphicFramePr>
          <p:nvPr/>
        </p:nvGraphicFramePr>
        <p:xfrm>
          <a:off x="2720975" y="4933950"/>
          <a:ext cx="3702050" cy="1158875"/>
        </p:xfrm>
        <a:graphic>
          <a:graphicData uri="http://schemas.openxmlformats.org/drawingml/2006/table">
            <a:tbl>
              <a:tblPr firstRow="1" bandRow="1">
                <a:tableStyleId>{0505E3EF-67EA-436B-97B2-0124C06EBD24}</a:tableStyleId>
              </a:tblPr>
              <a:tblGrid>
                <a:gridCol w="3702050">
                  <a:extLst>
                    <a:ext uri="{9D8B030D-6E8A-4147-A177-3AD203B41FA5}">
                      <a16:colId xmlns:a16="http://schemas.microsoft.com/office/drawing/2014/main" val="20000"/>
                    </a:ext>
                  </a:extLst>
                </a:gridCol>
              </a:tblGrid>
              <a:tr h="465683">
                <a:tc>
                  <a:txBody>
                    <a:bodyPr/>
                    <a:lstStyle/>
                    <a:p>
                      <a:pPr algn="ctr"/>
                      <a:r>
                        <a:rPr lang="en-GB" sz="1800" b="0" baseline="0" dirty="0"/>
                        <a:t>Friday is </a:t>
                      </a:r>
                      <a:r>
                        <a:rPr lang="en-GB" sz="1800" b="1" baseline="0" dirty="0"/>
                        <a:t>Long-Word-Friday</a:t>
                      </a:r>
                    </a:p>
                  </a:txBody>
                  <a:tcPr marL="74305" marR="74305" marT="45690" marB="45690" anchor="ctr">
                    <a:solidFill>
                      <a:schemeClr val="accent3"/>
                    </a:solidFill>
                  </a:tcPr>
                </a:tc>
                <a:extLst>
                  <a:ext uri="{0D108BD9-81ED-4DB2-BD59-A6C34878D82A}">
                    <a16:rowId xmlns:a16="http://schemas.microsoft.com/office/drawing/2014/main" val="10000"/>
                  </a:ext>
                </a:extLst>
              </a:tr>
              <a:tr h="693192">
                <a:tc>
                  <a:txBody>
                    <a:bodyPr/>
                    <a:lstStyle/>
                    <a:p>
                      <a:pPr algn="ctr"/>
                      <a:r>
                        <a:rPr lang="en-GB" sz="1800" dirty="0">
                          <a:effectLst/>
                        </a:rPr>
                        <a:t>disagreeable</a:t>
                      </a:r>
                    </a:p>
                  </a:txBody>
                  <a:tcPr marL="74305" marR="74305" marT="45690" marB="45690"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1691500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0654779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TotalTime>
  <Words>570</Words>
  <Application>Microsoft Office PowerPoint</Application>
  <PresentationFormat>On-screen Show (4:3)</PresentationFormat>
  <Paragraphs>109</Paragraphs>
  <Slides>12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Calibri</vt:lpstr>
      <vt:lpstr>Comic Sans MS</vt:lpstr>
      <vt:lpstr>Sassoon Infant Rg</vt:lpstr>
      <vt:lpstr>Times New Roman</vt:lpstr>
      <vt:lpstr>Twinkl</vt:lpstr>
      <vt:lpstr>Twinkl SemiBold</vt:lpstr>
      <vt:lpstr>Office Theme</vt:lpstr>
      <vt:lpstr>Week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Week 4 – Consolidate it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2</dc:title>
  <dc:creator>delaney</dc:creator>
  <cp:lastModifiedBy>Opal Mullen</cp:lastModifiedBy>
  <cp:revision>58</cp:revision>
  <dcterms:created xsi:type="dcterms:W3CDTF">2020-09-13T09:29:58Z</dcterms:created>
  <dcterms:modified xsi:type="dcterms:W3CDTF">2020-09-17T15:11:55Z</dcterms:modified>
</cp:coreProperties>
</file>