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0" r:id="rId3"/>
    <p:sldId id="258" r:id="rId4"/>
    <p:sldId id="288" r:id="rId5"/>
    <p:sldId id="294" r:id="rId6"/>
    <p:sldId id="295" r:id="rId7"/>
    <p:sldId id="286" r:id="rId8"/>
    <p:sldId id="289" r:id="rId9"/>
    <p:sldId id="296" r:id="rId10"/>
    <p:sldId id="277" r:id="rId11"/>
    <p:sldId id="290" r:id="rId12"/>
    <p:sldId id="299" r:id="rId13"/>
    <p:sldId id="303" r:id="rId14"/>
    <p:sldId id="262" r:id="rId15"/>
    <p:sldId id="291" r:id="rId16"/>
    <p:sldId id="300" r:id="rId17"/>
    <p:sldId id="265" r:id="rId18"/>
    <p:sldId id="302" r:id="rId19"/>
    <p:sldId id="292" r:id="rId20"/>
    <p:sldId id="298" r:id="rId21"/>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94662" autoAdjust="0"/>
  </p:normalViewPr>
  <p:slideViewPr>
    <p:cSldViewPr>
      <p:cViewPr varScale="1">
        <p:scale>
          <a:sx n="69" d="100"/>
          <a:sy n="69" d="100"/>
        </p:scale>
        <p:origin x="-1290" y="-90"/>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t>12/11/2020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t>‹#›</a:t>
            </a:fld>
            <a:endParaRPr lang="en-GB"/>
          </a:p>
        </p:txBody>
      </p:sp>
    </p:spTree>
    <p:extLst>
      <p:ext uri="{BB962C8B-B14F-4D97-AF65-F5344CB8AC3E}">
        <p14:creationId xmlns:p14="http://schemas.microsoft.com/office/powerpoint/2010/main"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t>11/12/2020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t>11/12/2020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t>11/12/2020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735754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35861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t>11/12/2020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t>‹#›</a:t>
            </a:fld>
            <a:endParaRPr lang="en-US"/>
          </a:p>
        </p:txBody>
      </p:sp>
    </p:spTree>
    <p:extLst>
      <p:ext uri="{BB962C8B-B14F-4D97-AF65-F5344CB8AC3E}">
        <p14:creationId xmlns:p14="http://schemas.microsoft.com/office/powerpoint/2010/main"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hiterosemaths.com/homelearning/year-3/week-6-number-addition-subtraction/"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67370"/>
            <a:ext cx="7772400" cy="1470025"/>
          </a:xfrm>
        </p:spPr>
        <p:txBody>
          <a:bodyPr/>
          <a:lstStyle/>
          <a:p>
            <a:r>
              <a:rPr lang="en-US" dirty="0" smtClean="0">
                <a:latin typeface="Comic Sans MS" panose="030F0702030302020204" pitchFamily="66" charset="0"/>
              </a:rPr>
              <a:t>Week </a:t>
            </a:r>
            <a:r>
              <a:rPr lang="en-US" dirty="0" smtClean="0">
                <a:latin typeface="Comic Sans MS" panose="030F0702030302020204" pitchFamily="66" charset="0"/>
              </a:rPr>
              <a:t>3</a:t>
            </a:r>
            <a:endParaRPr lang="en-US"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u="sng" dirty="0" smtClean="0">
                <a:solidFill>
                  <a:schemeClr val="tx1"/>
                </a:solidFill>
                <a:latin typeface="Comic Sans MS" panose="030F0702030302020204" pitchFamily="66" charset="0"/>
              </a:rPr>
              <a:t>Outcome: </a:t>
            </a:r>
            <a:r>
              <a:rPr lang="en-GB" u="sng" dirty="0" smtClean="0">
                <a:solidFill>
                  <a:schemeClr val="tx1"/>
                </a:solidFill>
                <a:latin typeface="Comic Sans MS" panose="030F0702030302020204" pitchFamily="66" charset="0"/>
              </a:rPr>
              <a:t>to write a folktale</a:t>
            </a:r>
            <a:r>
              <a:rPr lang="en-GB" u="sng" dirty="0" smtClean="0">
                <a:solidFill>
                  <a:schemeClr val="tx1"/>
                </a:solidFill>
                <a:latin typeface="Comic Sans MS" panose="030F0702030302020204" pitchFamily="66" charset="0"/>
              </a:rPr>
              <a:t>.  </a:t>
            </a:r>
            <a:endParaRPr lang="en-GB" u="sng" dirty="0">
              <a:solidFill>
                <a:schemeClr val="tx1"/>
              </a:solidFill>
              <a:latin typeface="Comic Sans MS" panose="030F0702030302020204" pitchFamily="66" charset="0"/>
            </a:endParaRPr>
          </a:p>
          <a:p>
            <a:endParaRPr lang="en-GB" u="sng" dirty="0">
              <a:solidFill>
                <a:schemeClr val="tx1"/>
              </a:solidFill>
              <a:latin typeface="Comic Sans MS" panose="030F0702030302020204" pitchFamily="66" charset="0"/>
            </a:endParaRPr>
          </a:p>
          <a:p>
            <a:endParaRPr lang="en-US" u="sng"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6245141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839200" cy="8248412"/>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a:t>
            </a:r>
            <a:r>
              <a:rPr lang="en-GB" sz="3200" u="sng" dirty="0" smtClean="0">
                <a:solidFill>
                  <a:schemeClr val="accent2">
                    <a:lumMod val="75000"/>
                  </a:schemeClr>
                </a:solidFill>
                <a:latin typeface="Comic Sans MS" panose="030F0702030302020204" pitchFamily="66" charset="0"/>
              </a:rPr>
              <a:t>– </a:t>
            </a:r>
            <a:r>
              <a:rPr lang="en-GB" sz="3200" u="sng" dirty="0" smtClean="0">
                <a:solidFill>
                  <a:schemeClr val="accent2">
                    <a:lumMod val="75000"/>
                  </a:schemeClr>
                </a:solidFill>
                <a:latin typeface="Comic Sans MS" panose="030F0702030302020204" pitchFamily="66" charset="0"/>
              </a:rPr>
              <a:t>treat</a:t>
            </a:r>
            <a:endParaRPr lang="en-GB" sz="3200" u="sng" dirty="0" smtClean="0">
              <a:solidFill>
                <a:schemeClr val="accent2">
                  <a:lumMod val="75000"/>
                </a:schemeClr>
              </a:solidFill>
              <a:latin typeface="Comic Sans MS" panose="030F0702030302020204" pitchFamily="66" charset="0"/>
            </a:endParaRPr>
          </a:p>
          <a:p>
            <a:endParaRPr lang="en-GB" sz="3200" u="sng" dirty="0">
              <a:solidFill>
                <a:schemeClr val="accent2">
                  <a:lumMod val="75000"/>
                </a:schemeClr>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Grammar focus</a:t>
            </a:r>
          </a:p>
          <a:p>
            <a:r>
              <a:rPr lang="en-US" sz="3200" u="sng" dirty="0" smtClean="0">
                <a:solidFill>
                  <a:srgbClr val="FF0000"/>
                </a:solidFill>
                <a:latin typeface="Comic Sans MS" panose="030F0702030302020204" pitchFamily="66" charset="0"/>
              </a:rPr>
              <a:t>To explore expanded noun phrases.</a:t>
            </a:r>
            <a:endParaRPr lang="en-US" sz="3200" u="sng" dirty="0" smtClean="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Follow the </a:t>
            </a:r>
            <a:r>
              <a:rPr lang="en-US" sz="3200" u="sng" dirty="0" smtClean="0">
                <a:solidFill>
                  <a:srgbClr val="FF0000"/>
                </a:solidFill>
                <a:latin typeface="Comic Sans MS" panose="030F0702030302020204" pitchFamily="66" charset="0"/>
              </a:rPr>
              <a:t>Oak academy link.</a:t>
            </a:r>
          </a:p>
          <a:p>
            <a:endParaRPr lang="en-US" sz="3200" u="sng" dirty="0">
              <a:solidFill>
                <a:srgbClr val="FF0000"/>
              </a:solidFill>
              <a:latin typeface="Comic Sans MS" panose="030F0702030302020204" pitchFamily="66" charset="0"/>
            </a:endParaRPr>
          </a:p>
          <a:p>
            <a:r>
              <a:rPr lang="en-US" sz="3200" u="sng" dirty="0">
                <a:latin typeface="Comic Sans MS" panose="030F0702030302020204" pitchFamily="66" charset="0"/>
              </a:rPr>
              <a:t>https://classroom.thenational.academy/lessons/to-explore-expanded-noun-phrases-ccwk8d</a:t>
            </a:r>
            <a:endParaRPr lang="en-US" sz="3200" u="sng" dirty="0" smtClean="0">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dirty="0" smtClean="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smtClean="0">
                <a:latin typeface="Comic Sans MS" panose="030F0702030302020204" pitchFamily="66" charset="0"/>
              </a:rPr>
              <a:t>Monday </a:t>
            </a:r>
            <a:r>
              <a:rPr lang="en-US" sz="2400" u="sng" dirty="0" smtClean="0">
                <a:latin typeface="Comic Sans MS" panose="030F0702030302020204" pitchFamily="66" charset="0"/>
              </a:rPr>
              <a:t>16th </a:t>
            </a:r>
            <a:r>
              <a:rPr lang="en-US" sz="2400" u="sng" dirty="0" smtClean="0">
                <a:latin typeface="Comic Sans MS" panose="030F0702030302020204" pitchFamily="66" charset="0"/>
              </a:rPr>
              <a:t>November 2020</a:t>
            </a:r>
            <a:endParaRPr lang="en-US" sz="2400" u="sng" dirty="0">
              <a:latin typeface="Comic Sans MS" panose="030F0702030302020204" pitchFamily="66" charset="0"/>
            </a:endParaRPr>
          </a:p>
        </p:txBody>
      </p:sp>
      <p:sp>
        <p:nvSpPr>
          <p:cNvPr id="2" name="TextBox 1">
            <a:extLst>
              <a:ext uri="{FF2B5EF4-FFF2-40B4-BE49-F238E27FC236}">
                <a16:creationId xmlns:a16="http://schemas.microsoft.com/office/drawing/2014/main" xmlns=""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66468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609600"/>
            <a:ext cx="6400800" cy="3416320"/>
          </a:xfrm>
          <a:prstGeom prst="rect">
            <a:avLst/>
          </a:prstGeom>
          <a:noFill/>
        </p:spPr>
        <p:txBody>
          <a:bodyPr wrap="square" rtlCol="0">
            <a:spAutoFit/>
          </a:bodyPr>
          <a:lstStyle/>
          <a:p>
            <a:r>
              <a:rPr lang="en-US" dirty="0" smtClean="0">
                <a:solidFill>
                  <a:schemeClr val="tx2"/>
                </a:solidFill>
                <a:latin typeface="Comic Sans MS" panose="030F0702030302020204" pitchFamily="66" charset="0"/>
              </a:rPr>
              <a:t>Read through this weeks spellings</a:t>
            </a:r>
            <a:r>
              <a:rPr lang="en-US" dirty="0" smtClean="0">
                <a:solidFill>
                  <a:schemeClr val="tx2"/>
                </a:solidFill>
                <a:latin typeface="Comic Sans MS" panose="030F0702030302020204" pitchFamily="66" charset="0"/>
              </a:rPr>
              <a:t>.</a:t>
            </a:r>
          </a:p>
          <a:p>
            <a:endParaRPr lang="en-US" dirty="0" smtClean="0">
              <a:solidFill>
                <a:schemeClr val="tx2"/>
              </a:solidFill>
              <a:latin typeface="Comic Sans MS" panose="030F0702030302020204" pitchFamily="66" charset="0"/>
            </a:endParaRPr>
          </a:p>
          <a:p>
            <a:r>
              <a:rPr lang="en-GB" dirty="0">
                <a:solidFill>
                  <a:schemeClr val="tx2"/>
                </a:solidFill>
                <a:latin typeface="Comic Sans MS" panose="030F0702030302020204" pitchFamily="66" charset="0"/>
              </a:rPr>
              <a:t>gently </a:t>
            </a:r>
            <a:endParaRPr lang="en-GB" dirty="0" smtClean="0">
              <a:solidFill>
                <a:schemeClr val="tx2"/>
              </a:solidFill>
              <a:latin typeface="Comic Sans MS" panose="030F0702030302020204" pitchFamily="66" charset="0"/>
            </a:endParaRPr>
          </a:p>
          <a:p>
            <a:r>
              <a:rPr lang="en-GB" dirty="0">
                <a:solidFill>
                  <a:schemeClr val="tx2"/>
                </a:solidFill>
                <a:latin typeface="Comic Sans MS" panose="030F0702030302020204" pitchFamily="66" charset="0"/>
              </a:rPr>
              <a:t>s</a:t>
            </a:r>
            <a:r>
              <a:rPr lang="en-GB" dirty="0" smtClean="0">
                <a:solidFill>
                  <a:schemeClr val="tx2"/>
                </a:solidFill>
                <a:latin typeface="Comic Sans MS" panose="030F0702030302020204" pitchFamily="66" charset="0"/>
              </a:rPr>
              <a:t>imply</a:t>
            </a:r>
          </a:p>
          <a:p>
            <a:r>
              <a:rPr lang="en-GB" dirty="0" smtClean="0">
                <a:solidFill>
                  <a:schemeClr val="tx2"/>
                </a:solidFill>
                <a:latin typeface="Comic Sans MS" panose="030F0702030302020204" pitchFamily="66" charset="0"/>
              </a:rPr>
              <a:t>humbly</a:t>
            </a:r>
          </a:p>
          <a:p>
            <a:r>
              <a:rPr lang="en-GB" dirty="0" smtClean="0">
                <a:solidFill>
                  <a:schemeClr val="tx2"/>
                </a:solidFill>
                <a:latin typeface="Comic Sans MS" panose="030F0702030302020204" pitchFamily="66" charset="0"/>
              </a:rPr>
              <a:t>nobly</a:t>
            </a:r>
          </a:p>
          <a:p>
            <a:r>
              <a:rPr lang="en-GB" dirty="0" smtClean="0">
                <a:solidFill>
                  <a:schemeClr val="tx2"/>
                </a:solidFill>
                <a:latin typeface="Comic Sans MS" panose="030F0702030302020204" pitchFamily="66" charset="0"/>
              </a:rPr>
              <a:t>horribly</a:t>
            </a:r>
          </a:p>
          <a:p>
            <a:r>
              <a:rPr lang="en-GB" dirty="0">
                <a:solidFill>
                  <a:schemeClr val="tx2"/>
                </a:solidFill>
                <a:latin typeface="Comic Sans MS" panose="030F0702030302020204" pitchFamily="66" charset="0"/>
              </a:rPr>
              <a:t>t</a:t>
            </a:r>
            <a:r>
              <a:rPr lang="en-GB" dirty="0" smtClean="0">
                <a:solidFill>
                  <a:schemeClr val="tx2"/>
                </a:solidFill>
                <a:latin typeface="Comic Sans MS" panose="030F0702030302020204" pitchFamily="66" charset="0"/>
              </a:rPr>
              <a:t>erribly</a:t>
            </a:r>
          </a:p>
          <a:p>
            <a:r>
              <a:rPr lang="en-GB" dirty="0" smtClean="0">
                <a:solidFill>
                  <a:schemeClr val="tx2"/>
                </a:solidFill>
                <a:latin typeface="Comic Sans MS" panose="030F0702030302020204" pitchFamily="66" charset="0"/>
              </a:rPr>
              <a:t>impossibly</a:t>
            </a:r>
          </a:p>
          <a:p>
            <a:r>
              <a:rPr lang="en-GB" dirty="0">
                <a:solidFill>
                  <a:schemeClr val="tx2"/>
                </a:solidFill>
                <a:latin typeface="Comic Sans MS" panose="030F0702030302020204" pitchFamily="66" charset="0"/>
              </a:rPr>
              <a:t>i</a:t>
            </a:r>
            <a:r>
              <a:rPr lang="en-GB" dirty="0" smtClean="0">
                <a:solidFill>
                  <a:schemeClr val="tx2"/>
                </a:solidFill>
                <a:latin typeface="Comic Sans MS" panose="030F0702030302020204" pitchFamily="66" charset="0"/>
              </a:rPr>
              <a:t>ncredibly</a:t>
            </a:r>
          </a:p>
          <a:p>
            <a:r>
              <a:rPr lang="en-GB" dirty="0">
                <a:solidFill>
                  <a:schemeClr val="tx2"/>
                </a:solidFill>
                <a:latin typeface="Comic Sans MS" panose="030F0702030302020204" pitchFamily="66" charset="0"/>
              </a:rPr>
              <a:t>c</a:t>
            </a:r>
            <a:r>
              <a:rPr lang="en-GB" dirty="0" smtClean="0">
                <a:solidFill>
                  <a:schemeClr val="tx2"/>
                </a:solidFill>
                <a:latin typeface="Comic Sans MS" panose="030F0702030302020204" pitchFamily="66" charset="0"/>
              </a:rPr>
              <a:t>omfortably</a:t>
            </a:r>
          </a:p>
          <a:p>
            <a:r>
              <a:rPr lang="en-GB" dirty="0" smtClean="0">
                <a:solidFill>
                  <a:schemeClr val="tx2"/>
                </a:solidFill>
                <a:latin typeface="Comic Sans MS" panose="030F0702030302020204" pitchFamily="66" charset="0"/>
              </a:rPr>
              <a:t>probably</a:t>
            </a:r>
            <a:endParaRPr lang="en-US" dirty="0">
              <a:solidFill>
                <a:schemeClr val="tx2"/>
              </a:solidFill>
              <a:latin typeface="Comic Sans MS" panose="030F0702030302020204" pitchFamily="66" charset="0"/>
            </a:endParaRPr>
          </a:p>
        </p:txBody>
      </p:sp>
      <p:sp>
        <p:nvSpPr>
          <p:cNvPr id="7" name="TextBox 6"/>
          <p:cNvSpPr txBox="1"/>
          <p:nvPr/>
        </p:nvSpPr>
        <p:spPr>
          <a:xfrm>
            <a:off x="685800" y="5029200"/>
            <a:ext cx="7772400" cy="1477328"/>
          </a:xfrm>
          <a:prstGeom prst="rect">
            <a:avLst/>
          </a:prstGeom>
          <a:noFill/>
        </p:spPr>
        <p:txBody>
          <a:bodyPr wrap="square" rtlCol="0">
            <a:spAutoFit/>
          </a:bodyPr>
          <a:lstStyle/>
          <a:p>
            <a:r>
              <a:rPr lang="en-GB" dirty="0" smtClean="0"/>
              <a:t>LO: To create adverbs using </a:t>
            </a:r>
            <a:r>
              <a:rPr lang="en-GB" dirty="0" err="1" smtClean="0">
                <a:solidFill>
                  <a:srgbClr val="FF0000"/>
                </a:solidFill>
              </a:rPr>
              <a:t>ly</a:t>
            </a:r>
            <a:r>
              <a:rPr lang="en-GB" dirty="0" smtClean="0"/>
              <a:t> </a:t>
            </a:r>
            <a:r>
              <a:rPr lang="en-GB" dirty="0" smtClean="0"/>
              <a:t>correctly </a:t>
            </a:r>
            <a:r>
              <a:rPr lang="en-GB" dirty="0" smtClean="0"/>
              <a:t>when the root word ends in le.</a:t>
            </a:r>
          </a:p>
          <a:p>
            <a:endParaRPr lang="en-GB" dirty="0" smtClean="0"/>
          </a:p>
          <a:p>
            <a:r>
              <a:rPr lang="en-GB" dirty="0" smtClean="0"/>
              <a:t>Write your sentences out. Check that you understand the meaning of each word. </a:t>
            </a:r>
          </a:p>
          <a:p>
            <a:endParaRPr lang="en-GB" dirty="0"/>
          </a:p>
          <a:p>
            <a:r>
              <a:rPr lang="en-GB" dirty="0" smtClean="0"/>
              <a:t>Read  , what are the different places it is set?  </a:t>
            </a:r>
            <a:endParaRPr lang="en-GB" dirty="0"/>
          </a:p>
        </p:txBody>
      </p:sp>
    </p:spTree>
    <p:extLst>
      <p:ext uri="{BB962C8B-B14F-4D97-AF65-F5344CB8AC3E}">
        <p14:creationId xmlns:p14="http://schemas.microsoft.com/office/powerpoint/2010/main" val="21502374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lstStyle/>
          <a:p>
            <a:r>
              <a:rPr lang="en-US" u="sng" dirty="0" err="1" smtClean="0"/>
              <a:t>Maths</a:t>
            </a:r>
            <a:endParaRPr lang="en-GB" u="sng" dirty="0"/>
          </a:p>
        </p:txBody>
      </p:sp>
      <p:sp>
        <p:nvSpPr>
          <p:cNvPr id="3" name="Subtitle 2"/>
          <p:cNvSpPr>
            <a:spLocks noGrp="1"/>
          </p:cNvSpPr>
          <p:nvPr>
            <p:ph type="subTitle" idx="1"/>
          </p:nvPr>
        </p:nvSpPr>
        <p:spPr>
          <a:xfrm>
            <a:off x="1524000" y="2514600"/>
            <a:ext cx="6400800" cy="1752600"/>
          </a:xfrm>
        </p:spPr>
        <p:txBody>
          <a:bodyPr>
            <a:normAutofit/>
          </a:bodyPr>
          <a:lstStyle/>
          <a:p>
            <a:r>
              <a:rPr lang="en-US" u="sng" dirty="0" smtClean="0">
                <a:solidFill>
                  <a:schemeClr val="tx1"/>
                </a:solidFill>
              </a:rPr>
              <a:t>LO: </a:t>
            </a:r>
            <a:r>
              <a:rPr lang="en-US" u="sng" dirty="0" smtClean="0">
                <a:solidFill>
                  <a:schemeClr val="tx1"/>
                </a:solidFill>
              </a:rPr>
              <a:t>to subtract a 2 digit number from a 2 digit number with exchanging.</a:t>
            </a:r>
            <a:endParaRPr lang="en-US" u="sng" dirty="0" smtClean="0">
              <a:solidFill>
                <a:schemeClr val="tx1"/>
              </a:solidFill>
            </a:endParaRPr>
          </a:p>
          <a:p>
            <a:endParaRPr lang="en-GB" dirty="0" smtClean="0"/>
          </a:p>
          <a:p>
            <a:endParaRPr lang="en-GB" dirty="0"/>
          </a:p>
        </p:txBody>
      </p:sp>
    </p:spTree>
    <p:extLst>
      <p:ext uri="{BB962C8B-B14F-4D97-AF65-F5344CB8AC3E}">
        <p14:creationId xmlns:p14="http://schemas.microsoft.com/office/powerpoint/2010/main" val="483605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861179"/>
            <a:ext cx="6629400" cy="1354217"/>
          </a:xfrm>
          <a:prstGeom prst="rect">
            <a:avLst/>
          </a:prstGeom>
          <a:noFill/>
        </p:spPr>
        <p:txBody>
          <a:bodyPr wrap="square" rtlCol="0">
            <a:spAutoFit/>
          </a:bodyPr>
          <a:lstStyle/>
          <a:p>
            <a:r>
              <a:rPr lang="en-US" sz="3200" dirty="0" smtClean="0"/>
              <a:t>R.E</a:t>
            </a:r>
            <a:r>
              <a:rPr lang="en-US" sz="3200" dirty="0" smtClean="0"/>
              <a:t>.</a:t>
            </a:r>
          </a:p>
          <a:p>
            <a:endParaRPr lang="en-US" sz="3200" dirty="0" smtClean="0"/>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13" y="1538288"/>
            <a:ext cx="8156575" cy="3779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09600" y="3733800"/>
            <a:ext cx="304800" cy="369332"/>
          </a:xfrm>
          <a:prstGeom prst="rect">
            <a:avLst/>
          </a:prstGeom>
          <a:noFill/>
        </p:spPr>
        <p:txBody>
          <a:bodyPr wrap="square" rtlCol="0">
            <a:spAutoFit/>
          </a:bodyPr>
          <a:lstStyle/>
          <a:p>
            <a:endParaRPr lang="en-GB" dirty="0" smtClean="0"/>
          </a:p>
        </p:txBody>
      </p:sp>
    </p:spTree>
    <p:extLst>
      <p:ext uri="{BB962C8B-B14F-4D97-AF65-F5344CB8AC3E}">
        <p14:creationId xmlns:p14="http://schemas.microsoft.com/office/powerpoint/2010/main" val="2744083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0" y="609600"/>
            <a:ext cx="7467600" cy="923330"/>
          </a:xfrm>
          <a:prstGeom prst="rect">
            <a:avLst/>
          </a:prstGeom>
          <a:noFill/>
        </p:spPr>
        <p:txBody>
          <a:bodyPr wrap="square" rtlCol="0">
            <a:spAutoFit/>
          </a:bodyPr>
          <a:lstStyle/>
          <a:p>
            <a:r>
              <a:rPr lang="en-US" dirty="0" smtClean="0"/>
              <a:t>PE</a:t>
            </a:r>
          </a:p>
          <a:p>
            <a:endParaRPr lang="en-US" dirty="0"/>
          </a:p>
          <a:p>
            <a:r>
              <a:rPr lang="en-US" dirty="0" smtClean="0"/>
              <a:t>Practice throwing and catching. </a:t>
            </a:r>
            <a:endParaRPr lang="en-GB" dirty="0"/>
          </a:p>
        </p:txBody>
      </p:sp>
    </p:spTree>
    <p:extLst>
      <p:ext uri="{BB962C8B-B14F-4D97-AF65-F5344CB8AC3E}">
        <p14:creationId xmlns:p14="http://schemas.microsoft.com/office/powerpoint/2010/main" val="18803148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a16="http://schemas.microsoft.com/office/drawing/2014/main" xmlns=""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3967881"/>
          </a:xfrm>
          <a:prstGeom prst="rect">
            <a:avLst/>
          </a:prstGeom>
        </p:spPr>
        <p:txBody>
          <a:bodyPr wrap="square">
            <a:spAutoFit/>
          </a:bodyPr>
          <a:lstStyle/>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Tuesday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17 November </a:t>
            </a:r>
            <a:r>
              <a:rPr lang="en-GB" u="sng" dirty="0">
                <a:latin typeface="Comic Sans MS" panose="030F0702030302020204" pitchFamily="66" charset="0"/>
                <a:ea typeface="Calibri" panose="020F0502020204030204" pitchFamily="34" charset="0"/>
                <a:cs typeface="Times New Roman" panose="02020603050405020304" pitchFamily="18" charset="0"/>
              </a:rPr>
              <a:t>2020</a:t>
            </a: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LO to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explore the features of a folktale.</a:t>
            </a: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Word </a:t>
            </a:r>
            <a:r>
              <a:rPr lang="en-GB" u="sng" dirty="0">
                <a:latin typeface="Comic Sans MS" panose="030F0702030302020204" pitchFamily="66" charset="0"/>
                <a:ea typeface="Calibri" panose="020F0502020204030204" pitchFamily="34" charset="0"/>
                <a:cs typeface="Times New Roman" panose="02020603050405020304" pitchFamily="18" charset="0"/>
              </a:rPr>
              <a:t>of the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day –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ultimate.</a:t>
            </a:r>
            <a:endParaRPr lang="en-GB" u="sng"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US"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omic Sans MS" panose="030F0702030302020204" pitchFamily="66" charset="0"/>
                <a:ea typeface="Calibri" panose="020F0502020204030204" pitchFamily="34" charset="0"/>
                <a:cs typeface="Times New Roman" panose="02020603050405020304" pitchFamily="18" charset="0"/>
              </a:rPr>
              <a:t>Re </a:t>
            </a:r>
            <a:r>
              <a:rPr lang="en-GB" dirty="0">
                <a:latin typeface="Comic Sans MS" panose="030F0702030302020204" pitchFamily="66" charset="0"/>
                <a:ea typeface="Calibri" panose="020F0502020204030204" pitchFamily="34" charset="0"/>
                <a:cs typeface="Times New Roman" panose="02020603050405020304" pitchFamily="18" charset="0"/>
              </a:rPr>
              <a:t>-read the model </a:t>
            </a:r>
            <a:r>
              <a:rPr lang="en-GB" dirty="0" smtClean="0">
                <a:latin typeface="Comic Sans MS" panose="030F0702030302020204" pitchFamily="66" charset="0"/>
                <a:ea typeface="Calibri" panose="020F0502020204030204" pitchFamily="34" charset="0"/>
                <a:cs typeface="Times New Roman" panose="02020603050405020304" pitchFamily="18" charset="0"/>
              </a:rPr>
              <a:t>text, </a:t>
            </a:r>
            <a:r>
              <a:rPr lang="en-US" dirty="0">
                <a:latin typeface="Comic Sans MS" panose="030F0702030302020204" pitchFamily="66" charset="0"/>
                <a:ea typeface="Calibri" panose="020F0502020204030204" pitchFamily="34" charset="0"/>
                <a:cs typeface="Times New Roman" panose="02020603050405020304" pitchFamily="18" charset="0"/>
              </a:rPr>
              <a:t>Baba </a:t>
            </a:r>
            <a:r>
              <a:rPr lang="en-US" dirty="0" err="1">
                <a:latin typeface="Comic Sans MS" panose="030F0702030302020204" pitchFamily="66" charset="0"/>
                <a:ea typeface="Calibri" panose="020F0502020204030204" pitchFamily="34" charset="0"/>
                <a:cs typeface="Times New Roman" panose="02020603050405020304" pitchFamily="18" charset="0"/>
              </a:rPr>
              <a:t>Yaga</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GB" dirty="0" smtClean="0">
                <a:latin typeface="Comic Sans MS" panose="030F0702030302020204" pitchFamily="66" charset="0"/>
                <a:ea typeface="Calibri" panose="020F0502020204030204" pitchFamily="34" charset="0"/>
                <a:cs typeface="Times New Roman" panose="02020603050405020304" pitchFamily="18" charset="0"/>
              </a:rPr>
              <a:t>. </a:t>
            </a:r>
            <a:r>
              <a:rPr lang="en-GB" dirty="0">
                <a:latin typeface="Comic Sans MS" panose="030F0702030302020204" pitchFamily="66" charset="0"/>
                <a:ea typeface="Calibri" panose="020F0502020204030204" pitchFamily="34" charset="0"/>
                <a:cs typeface="Times New Roman" panose="02020603050405020304" pitchFamily="18" charset="0"/>
              </a:rPr>
              <a:t>Look at the how to write a folktale poster. Can you find examples of these features in the model text.</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Look at other examples of folktales and find examples of features from the poster included in the resource pack.</a:t>
            </a: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Have </a:t>
            </a:r>
            <a:r>
              <a:rPr lang="en-US" dirty="0" smtClean="0">
                <a:latin typeface="Comic Sans MS" panose="030F0702030302020204" pitchFamily="66" charset="0"/>
                <a:ea typeface="Calibri" panose="020F0502020204030204" pitchFamily="34" charset="0"/>
                <a:cs typeface="Times New Roman" panose="02020603050405020304" pitchFamily="18" charset="0"/>
              </a:rPr>
              <a:t>you found any descriptions that clearly put a picture in your head</a:t>
            </a:r>
            <a:r>
              <a:rPr lang="en-US" u="sng" dirty="0" smtClean="0">
                <a:latin typeface="Comic Sans MS" panose="030F0702030302020204" pitchFamily="66" charset="0"/>
                <a:ea typeface="Calibri" panose="020F0502020204030204" pitchFamily="34" charset="0"/>
                <a:cs typeface="Times New Roman" panose="02020603050405020304" pitchFamily="18" charset="0"/>
              </a:rPr>
              <a:t>? </a:t>
            </a: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01963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838200"/>
            <a:ext cx="6934200" cy="1754326"/>
          </a:xfrm>
          <a:prstGeom prst="rect">
            <a:avLst/>
          </a:prstGeom>
          <a:noFill/>
        </p:spPr>
        <p:txBody>
          <a:bodyPr wrap="square" rtlCol="0">
            <a:spAutoFit/>
          </a:bodyPr>
          <a:lstStyle/>
          <a:p>
            <a:pPr algn="ctr"/>
            <a:r>
              <a:rPr lang="en-US" u="sng" dirty="0" err="1" smtClean="0"/>
              <a:t>Maths</a:t>
            </a:r>
            <a:endParaRPr lang="en-US" u="sng" dirty="0" smtClean="0"/>
          </a:p>
          <a:p>
            <a:pPr algn="ctr"/>
            <a:r>
              <a:rPr lang="en-US" dirty="0" smtClean="0"/>
              <a:t>LO </a:t>
            </a:r>
            <a:r>
              <a:rPr lang="en-US" dirty="0" smtClean="0"/>
              <a:t>:to subtract a 2 digit number from a 3 digit number, crossing 10 and 100.</a:t>
            </a:r>
            <a:endParaRPr lang="en-US" dirty="0" smtClean="0"/>
          </a:p>
          <a:p>
            <a:pPr algn="ctr"/>
            <a:endParaRPr lang="en-US" dirty="0"/>
          </a:p>
          <a:p>
            <a:pPr algn="ctr"/>
            <a:endParaRPr lang="en-US" dirty="0" smtClean="0"/>
          </a:p>
          <a:p>
            <a:pPr algn="ctr"/>
            <a:endParaRPr lang="en-GB" dirty="0"/>
          </a:p>
        </p:txBody>
      </p:sp>
    </p:spTree>
    <p:extLst>
      <p:ext uri="{BB962C8B-B14F-4D97-AF65-F5344CB8AC3E}">
        <p14:creationId xmlns:p14="http://schemas.microsoft.com/office/powerpoint/2010/main" val="18848899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990600"/>
            <a:ext cx="6629400" cy="1138773"/>
          </a:xfrm>
          <a:prstGeom prst="rect">
            <a:avLst/>
          </a:prstGeom>
          <a:noFill/>
        </p:spPr>
        <p:txBody>
          <a:bodyPr wrap="square" rtlCol="0">
            <a:spAutoFit/>
          </a:bodyPr>
          <a:lstStyle/>
          <a:p>
            <a:r>
              <a:rPr lang="en-US" sz="3200" dirty="0" smtClean="0"/>
              <a:t>R.E.</a:t>
            </a:r>
          </a:p>
          <a:p>
            <a:endParaRPr lang="en-GB" dirty="0"/>
          </a:p>
          <a:p>
            <a:r>
              <a:rPr lang="en-GB" dirty="0"/>
              <a:t>sequence and structure the Rite of Reconciliation. </a:t>
            </a:r>
            <a:endParaRPr lang="en-GB" dirty="0"/>
          </a:p>
        </p:txBody>
      </p:sp>
    </p:spTree>
    <p:extLst>
      <p:ext uri="{BB962C8B-B14F-4D97-AF65-F5344CB8AC3E}">
        <p14:creationId xmlns:p14="http://schemas.microsoft.com/office/powerpoint/2010/main" val="475875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609600"/>
            <a:ext cx="7924800" cy="5355312"/>
          </a:xfrm>
          <a:prstGeom prst="rect">
            <a:avLst/>
          </a:prstGeom>
          <a:noFill/>
        </p:spPr>
        <p:txBody>
          <a:bodyPr wrap="square" rtlCol="0">
            <a:spAutoFit/>
          </a:bodyPr>
          <a:lstStyle/>
          <a:p>
            <a:r>
              <a:rPr lang="en-GB" u="sng" dirty="0" smtClean="0">
                <a:latin typeface="Comic Sans MS" panose="030F0702030302020204" pitchFamily="66" charset="0"/>
              </a:rPr>
              <a:t>Wednesday </a:t>
            </a:r>
            <a:r>
              <a:rPr lang="en-GB" u="sng" dirty="0" smtClean="0">
                <a:latin typeface="Comic Sans MS" panose="030F0702030302020204" pitchFamily="66" charset="0"/>
              </a:rPr>
              <a:t>18</a:t>
            </a:r>
            <a:r>
              <a:rPr lang="en-GB" u="sng" baseline="30000" dirty="0" smtClean="0">
                <a:latin typeface="Comic Sans MS" panose="030F0702030302020204" pitchFamily="66" charset="0"/>
              </a:rPr>
              <a:t>th</a:t>
            </a:r>
            <a:r>
              <a:rPr lang="en-GB" u="sng" dirty="0" smtClean="0">
                <a:latin typeface="Comic Sans MS" panose="030F0702030302020204" pitchFamily="66" charset="0"/>
              </a:rPr>
              <a:t> </a:t>
            </a:r>
            <a:r>
              <a:rPr lang="en-GB" u="sng" dirty="0" smtClean="0">
                <a:latin typeface="Comic Sans MS" panose="030F0702030302020204" pitchFamily="66" charset="0"/>
              </a:rPr>
              <a:t>November 2020</a:t>
            </a:r>
          </a:p>
          <a:p>
            <a:r>
              <a:rPr lang="en-GB" u="sng" dirty="0" smtClean="0">
                <a:latin typeface="Comic Sans MS" panose="030F0702030302020204" pitchFamily="66" charset="0"/>
              </a:rPr>
              <a:t>Lo to </a:t>
            </a:r>
            <a:r>
              <a:rPr lang="en-GB" u="sng" dirty="0" smtClean="0">
                <a:latin typeface="Comic Sans MS" panose="030F0702030302020204" pitchFamily="66" charset="0"/>
              </a:rPr>
              <a:t>plan a folktale</a:t>
            </a:r>
          </a:p>
          <a:p>
            <a:endParaRPr lang="en-GB" u="sng" dirty="0">
              <a:latin typeface="Comic Sans MS" panose="030F0702030302020204" pitchFamily="66" charset="0"/>
            </a:endParaRPr>
          </a:p>
          <a:p>
            <a:r>
              <a:rPr lang="en-GB" u="sng" dirty="0" smtClean="0">
                <a:latin typeface="Comic Sans MS" panose="030F0702030302020204" pitchFamily="66" charset="0"/>
              </a:rPr>
              <a:t>Word </a:t>
            </a:r>
            <a:r>
              <a:rPr lang="en-GB" u="sng" dirty="0" smtClean="0">
                <a:latin typeface="Comic Sans MS" panose="030F0702030302020204" pitchFamily="66" charset="0"/>
              </a:rPr>
              <a:t>of the day </a:t>
            </a:r>
            <a:r>
              <a:rPr lang="en-GB" u="sng" dirty="0" smtClean="0">
                <a:latin typeface="Comic Sans MS" panose="030F0702030302020204" pitchFamily="66" charset="0"/>
              </a:rPr>
              <a:t>– hastily</a:t>
            </a:r>
          </a:p>
          <a:p>
            <a:endParaRPr lang="en-US" u="sng" dirty="0" smtClean="0">
              <a:latin typeface="Comic Sans MS" panose="030F0702030302020204" pitchFamily="66" charset="0"/>
            </a:endParaRPr>
          </a:p>
          <a:p>
            <a:r>
              <a:rPr lang="en-GB" dirty="0">
                <a:latin typeface="Comic Sans MS" panose="030F0702030302020204" pitchFamily="66" charset="0"/>
              </a:rPr>
              <a:t>Look at the writer’s craft task using the instruction sheet and introduce the task (to retell a folktale). You should use the ‘report margin planner’ to organise your writing.</a:t>
            </a:r>
          </a:p>
          <a:p>
            <a:endParaRPr lang="en-GB" dirty="0">
              <a:latin typeface="Comic Sans MS" panose="030F0702030302020204" pitchFamily="66" charset="0"/>
            </a:endParaRPr>
          </a:p>
          <a:p>
            <a:r>
              <a:rPr lang="en-GB" dirty="0">
                <a:latin typeface="Comic Sans MS" panose="030F0702030302020204" pitchFamily="66" charset="0"/>
              </a:rPr>
              <a:t>You should plan your own retelling of the Baba </a:t>
            </a:r>
            <a:r>
              <a:rPr lang="en-GB" dirty="0" err="1">
                <a:latin typeface="Comic Sans MS" panose="030F0702030302020204" pitchFamily="66" charset="0"/>
              </a:rPr>
              <a:t>Yaga</a:t>
            </a:r>
            <a:r>
              <a:rPr lang="en-GB" dirty="0">
                <a:latin typeface="Comic Sans MS" panose="030F0702030302020204" pitchFamily="66" charset="0"/>
              </a:rPr>
              <a:t> folktale or an original folktale following similar themes, using the margin planner.</a:t>
            </a:r>
          </a:p>
          <a:p>
            <a:endParaRPr lang="en-US" dirty="0" smtClean="0">
              <a:latin typeface="Comic Sans MS" panose="030F0702030302020204" pitchFamily="66" charset="0"/>
            </a:endParaRPr>
          </a:p>
          <a:p>
            <a:r>
              <a:rPr lang="en-US" u="sng" dirty="0" smtClean="0">
                <a:latin typeface="Comic Sans MS" panose="030F0702030302020204" pitchFamily="66" charset="0"/>
              </a:rPr>
              <a:t> </a:t>
            </a:r>
          </a:p>
          <a:p>
            <a:r>
              <a:rPr lang="en-US" dirty="0" smtClean="0">
                <a:latin typeface="Comic Sans MS" panose="030F0702030302020204" pitchFamily="66" charset="0"/>
              </a:rPr>
              <a:t> </a:t>
            </a:r>
          </a:p>
          <a:p>
            <a:pPr marL="285750" indent="-285750">
              <a:buFont typeface="Arial" panose="020B0604020202020204" pitchFamily="34" charset="0"/>
              <a:buChar char="•"/>
            </a:pPr>
            <a:endParaRPr lang="en-US" dirty="0" smtClean="0">
              <a:latin typeface="Comic Sans MS" panose="030F0702030302020204" pitchFamily="66" charset="0"/>
            </a:endParaRPr>
          </a:p>
          <a:p>
            <a:endParaRPr lang="en-US" u="sng" dirty="0">
              <a:latin typeface="Comic Sans MS" panose="030F0702030302020204" pitchFamily="66" charset="0"/>
            </a:endParaRPr>
          </a:p>
          <a:p>
            <a:r>
              <a:rPr lang="en-GB" u="sng" dirty="0" smtClean="0">
                <a:latin typeface="Comic Sans MS" panose="030F0702030302020204" pitchFamily="66" charset="0"/>
              </a:rPr>
              <a:t>Carefully practise joining your letters whilst writing</a:t>
            </a:r>
          </a:p>
          <a:p>
            <a:endParaRPr lang="en-US" dirty="0" smtClean="0">
              <a:latin typeface="Comic Sans MS" panose="030F0702030302020204" pitchFamily="66" charset="0"/>
            </a:endParaRPr>
          </a:p>
          <a:p>
            <a:endParaRPr lang="en-GB" dirty="0" smtClean="0">
              <a:latin typeface="Comic Sans MS" panose="030F0702030302020204" pitchFamily="66" charset="0"/>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13908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838200"/>
            <a:ext cx="7903586" cy="3024187"/>
          </a:xfrm>
        </p:spPr>
        <p:txBody>
          <a:bodyPr>
            <a:normAutofit/>
          </a:bodyPr>
          <a:lstStyle/>
          <a:p>
            <a:pPr algn="ctr"/>
            <a:r>
              <a:rPr lang="en-US" sz="13700" u="sng" dirty="0" err="1">
                <a:solidFill>
                  <a:schemeClr val="tx1"/>
                </a:solidFill>
              </a:rPr>
              <a:t>Maths</a:t>
            </a:r>
            <a:endParaRPr lang="en-US" sz="13700" u="sng" dirty="0">
              <a:solidFill>
                <a:schemeClr val="tx1"/>
              </a:solidFill>
            </a:endParaRPr>
          </a:p>
          <a:p>
            <a:pPr algn="ctr"/>
            <a:r>
              <a:rPr lang="en-US" dirty="0">
                <a:solidFill>
                  <a:schemeClr val="tx1"/>
                </a:solidFill>
              </a:rPr>
              <a:t>LO </a:t>
            </a:r>
            <a:r>
              <a:rPr lang="en-US" dirty="0" smtClean="0">
                <a:solidFill>
                  <a:schemeClr val="tx1"/>
                </a:solidFill>
              </a:rPr>
              <a:t>: to add 3 digit numbers crossing 10 and 100.</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GB" dirty="0"/>
          </a:p>
        </p:txBody>
      </p:sp>
    </p:spTree>
    <p:extLst>
      <p:ext uri="{BB962C8B-B14F-4D97-AF65-F5344CB8AC3E}">
        <p14:creationId xmlns:p14="http://schemas.microsoft.com/office/powerpoint/2010/main" val="36350640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524000"/>
            <a:ext cx="7391400" cy="2769989"/>
          </a:xfrm>
          <a:prstGeom prst="rect">
            <a:avLst/>
          </a:prstGeom>
          <a:noFill/>
        </p:spPr>
        <p:txBody>
          <a:bodyPr wrap="square" rtlCol="0">
            <a:spAutoFit/>
          </a:bodyPr>
          <a:lstStyle/>
          <a:p>
            <a:r>
              <a:rPr lang="en-GB" sz="6600" dirty="0" smtClean="0"/>
              <a:t>Geography</a:t>
            </a:r>
          </a:p>
          <a:p>
            <a:r>
              <a:rPr lang="en-GB" dirty="0" smtClean="0"/>
              <a:t>LO </a:t>
            </a:r>
            <a:r>
              <a:rPr lang="en-GB" dirty="0"/>
              <a:t>– to create a map.</a:t>
            </a:r>
          </a:p>
          <a:p>
            <a:endParaRPr lang="en-GB" dirty="0"/>
          </a:p>
          <a:p>
            <a:r>
              <a:rPr lang="en-GB" dirty="0"/>
              <a:t>Use the </a:t>
            </a:r>
            <a:r>
              <a:rPr lang="en-GB" dirty="0" err="1"/>
              <a:t>powerpoint</a:t>
            </a:r>
            <a:r>
              <a:rPr lang="en-GB" dirty="0"/>
              <a:t> to explore the map symbols. Then you may choose to create a map of your chosen space. It may be your room, your route to the shops or to school. </a:t>
            </a:r>
          </a:p>
          <a:p>
            <a:endParaRPr lang="en-GB" dirty="0"/>
          </a:p>
        </p:txBody>
      </p:sp>
    </p:spTree>
    <p:extLst>
      <p:ext uri="{BB962C8B-B14F-4D97-AF65-F5344CB8AC3E}">
        <p14:creationId xmlns:p14="http://schemas.microsoft.com/office/powerpoint/2010/main" val="37554887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09600"/>
            <a:ext cx="5943600" cy="3416320"/>
          </a:xfrm>
          <a:prstGeom prst="rect">
            <a:avLst/>
          </a:prstGeom>
        </p:spPr>
        <p:txBody>
          <a:bodyPr wrap="square">
            <a:spAutoFit/>
          </a:bodyPr>
          <a:lstStyle/>
          <a:p>
            <a:r>
              <a:rPr lang="en-GB" sz="7200" dirty="0" smtClean="0"/>
              <a:t>Science </a:t>
            </a:r>
          </a:p>
          <a:p>
            <a:endParaRPr lang="en-GB" dirty="0"/>
          </a:p>
          <a:p>
            <a:endParaRPr lang="en-GB" dirty="0" smtClean="0"/>
          </a:p>
          <a:p>
            <a:r>
              <a:rPr lang="en-GB" dirty="0" smtClean="0"/>
              <a:t>LO </a:t>
            </a:r>
            <a:r>
              <a:rPr lang="en-GB" dirty="0"/>
              <a:t>– to explore rock formation</a:t>
            </a:r>
            <a:r>
              <a:rPr lang="en-GB" dirty="0" smtClean="0"/>
              <a:t>.</a:t>
            </a:r>
          </a:p>
          <a:p>
            <a:endParaRPr lang="en-GB" dirty="0"/>
          </a:p>
          <a:p>
            <a:endParaRPr lang="en-GB" dirty="0" smtClean="0"/>
          </a:p>
          <a:p>
            <a:endParaRPr lang="en-GB" dirty="0"/>
          </a:p>
          <a:p>
            <a:r>
              <a:rPr lang="en-GB" dirty="0"/>
              <a:t>https://www.bbc.co.uk/bitesize/topics/z9bbkqt/articles/zsgkdmn </a:t>
            </a:r>
          </a:p>
        </p:txBody>
      </p:sp>
    </p:spTree>
    <p:extLst>
      <p:ext uri="{BB962C8B-B14F-4D97-AF65-F5344CB8AC3E}">
        <p14:creationId xmlns:p14="http://schemas.microsoft.com/office/powerpoint/2010/main" val="24750837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smtClean="0">
                <a:latin typeface="Comic Sans MS" panose="030F0702030302020204" pitchFamily="66" charset="0"/>
              </a:rPr>
              <a:t>Thursday </a:t>
            </a:r>
            <a:r>
              <a:rPr lang="en-US" sz="2000" u="sng" dirty="0" smtClean="0">
                <a:latin typeface="Comic Sans MS" panose="030F0702030302020204" pitchFamily="66" charset="0"/>
              </a:rPr>
              <a:t>19th </a:t>
            </a:r>
            <a:r>
              <a:rPr lang="en-US" sz="2000" u="sng" dirty="0" smtClean="0">
                <a:latin typeface="Comic Sans MS" panose="030F0702030302020204" pitchFamily="66" charset="0"/>
              </a:rPr>
              <a:t>November 2020</a:t>
            </a:r>
            <a:endParaRPr lang="en-US" sz="2000" u="sng" dirty="0">
              <a:latin typeface="Comic Sans MS" panose="030F0702030302020204" pitchFamily="66" charset="0"/>
            </a:endParaRPr>
          </a:p>
        </p:txBody>
      </p:sp>
      <p:sp>
        <p:nvSpPr>
          <p:cNvPr id="4" name="TextBox 3">
            <a:extLst>
              <a:ext uri="{FF2B5EF4-FFF2-40B4-BE49-F238E27FC236}">
                <a16:creationId xmlns:a16="http://schemas.microsoft.com/office/drawing/2014/main" xmlns="" id="{E1AB8C5F-EC0B-44C5-8162-82EE38F7CB0F}"/>
              </a:ext>
            </a:extLst>
          </p:cNvPr>
          <p:cNvSpPr txBox="1"/>
          <p:nvPr/>
        </p:nvSpPr>
        <p:spPr>
          <a:xfrm>
            <a:off x="609600" y="1676400"/>
            <a:ext cx="8001000" cy="3477875"/>
          </a:xfrm>
          <a:prstGeom prst="rect">
            <a:avLst/>
          </a:prstGeom>
          <a:noFill/>
        </p:spPr>
        <p:txBody>
          <a:bodyPr wrap="square">
            <a:spAutoFit/>
          </a:bodyPr>
          <a:lstStyle/>
          <a:p>
            <a:r>
              <a:rPr lang="en-GB" sz="2000" u="sng" dirty="0">
                <a:latin typeface="Comic Sans MS" panose="030F0702030302020204" pitchFamily="66" charset="0"/>
              </a:rPr>
              <a:t>LO</a:t>
            </a:r>
            <a:r>
              <a:rPr lang="en-GB" sz="2000" u="sng" dirty="0" smtClean="0">
                <a:latin typeface="Comic Sans MS" panose="030F0702030302020204" pitchFamily="66" charset="0"/>
              </a:rPr>
              <a:t>: </a:t>
            </a:r>
            <a:r>
              <a:rPr lang="en-GB" sz="2000" u="sng" dirty="0" smtClean="0">
                <a:latin typeface="Comic Sans MS" panose="030F0702030302020204" pitchFamily="66" charset="0"/>
              </a:rPr>
              <a:t>to write a folktale. </a:t>
            </a:r>
            <a:endParaRPr lang="en-US" sz="2000" u="sng" dirty="0">
              <a:latin typeface="Comic Sans MS" panose="030F0702030302020204" pitchFamily="66" charset="0"/>
            </a:endParaRPr>
          </a:p>
          <a:p>
            <a:r>
              <a:rPr lang="en-GB" sz="2000" dirty="0">
                <a:latin typeface="Comic Sans MS" panose="030F0702030302020204" pitchFamily="66" charset="0"/>
              </a:rPr>
              <a:t>Over the next two days you will have the opportunity to write your folktale – </a:t>
            </a:r>
          </a:p>
          <a:p>
            <a:r>
              <a:rPr lang="en-GB" sz="2000" dirty="0">
                <a:latin typeface="Comic Sans MS" panose="030F0702030302020204" pitchFamily="66" charset="0"/>
              </a:rPr>
              <a:t>Check what is needed for you to develop your own writing, use the how to… poster, and recapping writing skills where necessary.  Look at the writing skills check and think how they you can use these skills in your writing</a:t>
            </a:r>
          </a:p>
          <a:p>
            <a:endParaRPr lang="en-GB" sz="2000" u="sng" dirty="0">
              <a:latin typeface="Comic Sans MS" panose="030F0702030302020204" pitchFamily="66" charset="0"/>
            </a:endParaRPr>
          </a:p>
          <a:p>
            <a:endParaRPr lang="en-GB" sz="2000" u="sng" dirty="0">
              <a:latin typeface="Comic Sans MS" panose="030F0702030302020204" pitchFamily="66" charset="0"/>
            </a:endParaRPr>
          </a:p>
          <a:p>
            <a:endParaRPr lang="en-US" sz="2000" u="sng" dirty="0">
              <a:latin typeface="Comic Sans MS" panose="030F0702030302020204" pitchFamily="66" charset="0"/>
            </a:endParaRPr>
          </a:p>
          <a:p>
            <a:endParaRPr lang="en-GB" sz="2000" u="sng" dirty="0">
              <a:latin typeface="Comic Sans MS" panose="030F0702030302020204" pitchFamily="66" charset="0"/>
            </a:endParaRPr>
          </a:p>
        </p:txBody>
      </p:sp>
      <p:graphicFrame>
        <p:nvGraphicFramePr>
          <p:cNvPr id="9" name="Table 8">
            <a:extLst>
              <a:ext uri="{FF2B5EF4-FFF2-40B4-BE49-F238E27FC236}">
                <a16:creationId xmlns:a16="http://schemas.microsoft.com/office/drawing/2014/main" xmlns="" id="{E81A4C5E-2FD8-4D2B-BE37-438233590DA8}"/>
              </a:ext>
            </a:extLst>
          </p:cNvPr>
          <p:cNvGraphicFramePr>
            <a:graphicFrameLocks noGrp="1"/>
          </p:cNvGraphicFramePr>
          <p:nvPr>
            <p:extLst>
              <p:ext uri="{D42A27DB-BD31-4B8C-83A1-F6EECF244321}">
                <p14:modId xmlns:p14="http://schemas.microsoft.com/office/powerpoint/2010/main" val="1258863439"/>
              </p:ext>
            </p:extLst>
          </p:nvPr>
        </p:nvGraphicFramePr>
        <p:xfrm>
          <a:off x="609600" y="4876800"/>
          <a:ext cx="8197086" cy="1434000"/>
        </p:xfrm>
        <a:graphic>
          <a:graphicData uri="http://schemas.openxmlformats.org/drawingml/2006/table">
            <a:tbl>
              <a:tblPr/>
              <a:tblGrid>
                <a:gridCol w="8197086">
                  <a:extLst>
                    <a:ext uri="{9D8B030D-6E8A-4147-A177-3AD203B41FA5}">
                      <a16:colId xmlns:a16="http://schemas.microsoft.com/office/drawing/2014/main" xmlns="" val="1482151674"/>
                    </a:ext>
                  </a:extLst>
                </a:gridCol>
              </a:tblGrid>
              <a:tr h="1434000">
                <a:tc>
                  <a:txBody>
                    <a:bodyPr/>
                    <a:lstStyle/>
                    <a:p>
                      <a:pPr algn="l">
                        <a:lnSpc>
                          <a:spcPct val="115000"/>
                        </a:lnSpc>
                        <a:spcAft>
                          <a:spcPts val="1000"/>
                        </a:spcAft>
                      </a:pP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day- </a:t>
                      </a: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devour.</a:t>
                      </a: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54707761"/>
                  </a:ext>
                </a:extLst>
              </a:tr>
            </a:tbl>
          </a:graphicData>
        </a:graphic>
      </p:graphicFrame>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836705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3046988"/>
          </a:xfrm>
          <a:prstGeom prst="rect">
            <a:avLst/>
          </a:prstGeom>
        </p:spPr>
        <p:txBody>
          <a:bodyPr>
            <a:spAutoFit/>
          </a:bodyPr>
          <a:lstStyle/>
          <a:p>
            <a:pPr algn="ctr"/>
            <a:r>
              <a:rPr lang="en-US" sz="6600" u="sng" dirty="0" err="1"/>
              <a:t>Maths</a:t>
            </a:r>
            <a:endParaRPr lang="en-US" sz="6600" u="sng" dirty="0"/>
          </a:p>
          <a:p>
            <a:pPr algn="ctr"/>
            <a:r>
              <a:rPr lang="en-US" dirty="0"/>
              <a:t>LO </a:t>
            </a:r>
            <a:r>
              <a:rPr lang="en-US" dirty="0" smtClean="0"/>
              <a:t>:Subtract a 2 digit number from a 2 digit number crossing 10.</a:t>
            </a:r>
            <a:endParaRPr lang="en-US" dirty="0"/>
          </a:p>
          <a:p>
            <a:pPr algn="ctr"/>
            <a:endParaRPr lang="en-US" dirty="0"/>
          </a:p>
          <a:p>
            <a:pPr algn="ctr"/>
            <a:r>
              <a:rPr lang="en-US" dirty="0"/>
              <a:t>Please follow </a:t>
            </a:r>
            <a:r>
              <a:rPr lang="en-US" dirty="0" err="1"/>
              <a:t>Whiterose</a:t>
            </a:r>
            <a:r>
              <a:rPr lang="en-US" dirty="0"/>
              <a:t> link </a:t>
            </a:r>
          </a:p>
          <a:p>
            <a:pPr algn="ctr"/>
            <a:r>
              <a:rPr lang="en-GB" dirty="0">
                <a:hlinkClick r:id="rId2"/>
              </a:rPr>
              <a:t>https://whiterosemaths.com/homelearning/year-3/week-6-number-addition-subtraction/</a:t>
            </a:r>
            <a:endParaRPr lang="en-GB" dirty="0"/>
          </a:p>
          <a:p>
            <a:pPr algn="ctr"/>
            <a:endParaRPr lang="en-GB" dirty="0"/>
          </a:p>
        </p:txBody>
      </p:sp>
    </p:spTree>
    <p:extLst>
      <p:ext uri="{BB962C8B-B14F-4D97-AF65-F5344CB8AC3E}">
        <p14:creationId xmlns:p14="http://schemas.microsoft.com/office/powerpoint/2010/main" val="14055674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1219200"/>
            <a:ext cx="6324600" cy="4247317"/>
          </a:xfrm>
          <a:prstGeom prst="rect">
            <a:avLst/>
          </a:prstGeom>
          <a:noFill/>
        </p:spPr>
        <p:txBody>
          <a:bodyPr wrap="square" rtlCol="0">
            <a:spAutoFit/>
          </a:bodyPr>
          <a:lstStyle/>
          <a:p>
            <a:r>
              <a:rPr lang="en-US" sz="5400" u="sng" dirty="0" smtClean="0"/>
              <a:t>History</a:t>
            </a:r>
            <a:endParaRPr lang="en-US" sz="5400" u="sng" dirty="0"/>
          </a:p>
          <a:p>
            <a:r>
              <a:rPr lang="en-US" sz="5400" dirty="0" smtClean="0"/>
              <a:t>LO to deepen your understanding of the Ancient Greeks.</a:t>
            </a:r>
          </a:p>
          <a:p>
            <a:r>
              <a:rPr lang="en-US" sz="5400" dirty="0" smtClean="0"/>
              <a:t>See history folder.</a:t>
            </a:r>
            <a:endParaRPr lang="en-US" sz="5400" dirty="0" smtClean="0"/>
          </a:p>
        </p:txBody>
      </p:sp>
    </p:spTree>
    <p:extLst>
      <p:ext uri="{BB962C8B-B14F-4D97-AF65-F5344CB8AC3E}">
        <p14:creationId xmlns:p14="http://schemas.microsoft.com/office/powerpoint/2010/main" val="39860551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09600" y="381000"/>
            <a:ext cx="7620000" cy="2585323"/>
          </a:xfrm>
          <a:prstGeom prst="rect">
            <a:avLst/>
          </a:prstGeom>
        </p:spPr>
        <p:txBody>
          <a:bodyPr wrap="square">
            <a:spAutoFit/>
          </a:bodyPr>
          <a:lstStyle/>
          <a:p>
            <a:r>
              <a:rPr lang="en-US" u="sng" dirty="0" smtClean="0">
                <a:latin typeface="Comic Sans MS" panose="030F0702030302020204" pitchFamily="66" charset="0"/>
              </a:rPr>
              <a:t>Friday </a:t>
            </a:r>
            <a:r>
              <a:rPr lang="en-US" u="sng" dirty="0" smtClean="0">
                <a:latin typeface="Comic Sans MS" panose="030F0702030302020204" pitchFamily="66" charset="0"/>
              </a:rPr>
              <a:t>20</a:t>
            </a:r>
            <a:r>
              <a:rPr lang="en-US" u="sng" dirty="0" smtClean="0">
                <a:latin typeface="Comic Sans MS" panose="030F0702030302020204" pitchFamily="66" charset="0"/>
              </a:rPr>
              <a:t>th </a:t>
            </a:r>
            <a:r>
              <a:rPr lang="en-US" u="sng" dirty="0" smtClean="0">
                <a:latin typeface="Comic Sans MS" panose="030F0702030302020204" pitchFamily="66" charset="0"/>
              </a:rPr>
              <a:t>November 2020</a:t>
            </a:r>
          </a:p>
          <a:p>
            <a:r>
              <a:rPr lang="en-US" u="sng" dirty="0" smtClean="0">
                <a:latin typeface="Comic Sans MS" panose="030F0702030302020204" pitchFamily="66" charset="0"/>
              </a:rPr>
              <a:t>LO to </a:t>
            </a:r>
            <a:r>
              <a:rPr lang="en-US" u="sng" dirty="0" smtClean="0">
                <a:latin typeface="Comic Sans MS" panose="030F0702030302020204" pitchFamily="66" charset="0"/>
              </a:rPr>
              <a:t>edit my folktale</a:t>
            </a:r>
            <a:r>
              <a:rPr lang="en-GB" dirty="0" smtClean="0"/>
              <a:t>.</a:t>
            </a:r>
          </a:p>
          <a:p>
            <a:endParaRPr lang="en-GB" dirty="0" smtClean="0"/>
          </a:p>
          <a:p>
            <a:endParaRPr lang="en-GB" dirty="0"/>
          </a:p>
          <a:p>
            <a:r>
              <a:rPr lang="en-GB" dirty="0" smtClean="0">
                <a:latin typeface="Comic Sans MS" panose="030F0702030302020204" pitchFamily="66" charset="0"/>
              </a:rPr>
              <a:t>Now </a:t>
            </a:r>
            <a:r>
              <a:rPr lang="en-GB" dirty="0">
                <a:latin typeface="Comic Sans MS" panose="030F0702030302020204" pitchFamily="66" charset="0"/>
              </a:rPr>
              <a:t>it’s time to </a:t>
            </a:r>
            <a:r>
              <a:rPr lang="en-GB" dirty="0" smtClean="0">
                <a:latin typeface="Comic Sans MS" panose="030F0702030302020204" pitchFamily="66" charset="0"/>
              </a:rPr>
              <a:t>proof read and </a:t>
            </a:r>
            <a:r>
              <a:rPr lang="en-GB" dirty="0">
                <a:latin typeface="Comic Sans MS" panose="030F0702030302020204" pitchFamily="66" charset="0"/>
              </a:rPr>
              <a:t>you’re your writing using the writing skills check at regular intervals. You will </a:t>
            </a:r>
            <a:r>
              <a:rPr lang="en-GB" dirty="0" smtClean="0">
                <a:latin typeface="Comic Sans MS" panose="030F0702030302020204" pitchFamily="66" charset="0"/>
              </a:rPr>
              <a:t>need </a:t>
            </a:r>
            <a:r>
              <a:rPr lang="en-GB" dirty="0">
                <a:latin typeface="Comic Sans MS" panose="030F0702030302020204" pitchFamily="66" charset="0"/>
              </a:rPr>
              <a:t>to focus on changing grammar, punctuation and vocabulary when editing their work.</a:t>
            </a:r>
            <a:endParaRPr lang="en-US" u="sng" dirty="0" smtClean="0">
              <a:latin typeface="Comic Sans MS" panose="030F0702030302020204" pitchFamily="66" charset="0"/>
            </a:endParaRPr>
          </a:p>
          <a:p>
            <a:endParaRPr lang="en-US" u="sng" dirty="0">
              <a:latin typeface="Comic Sans MS" panose="030F0702030302020204" pitchFamily="66" charset="0"/>
            </a:endParaRPr>
          </a:p>
          <a:p>
            <a:endParaRPr lang="en-US" u="sng" dirty="0" smtClean="0">
              <a:latin typeface="Comic Sans MS" panose="030F0702030302020204" pitchFamily="66" charset="0"/>
            </a:endParaRPr>
          </a:p>
        </p:txBody>
      </p:sp>
      <p:sp>
        <p:nvSpPr>
          <p:cNvPr id="11" name="Rectangle 10"/>
          <p:cNvSpPr/>
          <p:nvPr/>
        </p:nvSpPr>
        <p:spPr>
          <a:xfrm>
            <a:off x="645563" y="3657600"/>
            <a:ext cx="8295861" cy="1304460"/>
          </a:xfrm>
          <a:prstGeom prst="rect">
            <a:avLst/>
          </a:prstGeom>
        </p:spPr>
        <p:txBody>
          <a:bodyPr wrap="none">
            <a:spAutoFit/>
          </a:bodyPr>
          <a:lstStyle/>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Word of the </a:t>
            </a: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day- inexpensive.</a:t>
            </a:r>
            <a:endPar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endParaRPr lang="en-US"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See Fridays comprehension resource. Answer questions in full sentences</a:t>
            </a:r>
            <a:endParaRPr lang="en-US" b="1"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255934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57200" y="479425"/>
            <a:ext cx="8220075" cy="993775"/>
          </a:xfrm>
        </p:spPr>
        <p:txBody>
          <a:bodyPr/>
          <a:lstStyle/>
          <a:p>
            <a:pPr eaLnBrk="1" hangingPunct="1"/>
            <a:r>
              <a:rPr lang="en-GB" altLang="en-US" smtClean="0"/>
              <a:t>Week 5 – Writing Task</a:t>
            </a:r>
          </a:p>
        </p:txBody>
      </p:sp>
      <p:sp>
        <p:nvSpPr>
          <p:cNvPr id="50179" name="TextBox 1"/>
          <p:cNvSpPr txBox="1">
            <a:spLocks noChangeArrowheads="1"/>
          </p:cNvSpPr>
          <p:nvPr/>
        </p:nvSpPr>
        <p:spPr bwMode="auto">
          <a:xfrm>
            <a:off x="750888" y="1338263"/>
            <a:ext cx="763270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charset="0"/>
              <a:buNone/>
            </a:pPr>
            <a:r>
              <a:rPr lang="en-GB" altLang="en-US"/>
              <a:t>Write a radio advert to promote a brand new chocolate bar. </a:t>
            </a:r>
          </a:p>
          <a:p>
            <a:pPr eaLnBrk="1" hangingPunct="1">
              <a:buFont typeface="Arial" charset="0"/>
              <a:buNone/>
            </a:pPr>
            <a:r>
              <a:rPr lang="en-GB" altLang="en-US"/>
              <a:t>Your advert should try and persuade people to buy this new </a:t>
            </a:r>
            <a:br>
              <a:rPr lang="en-GB" altLang="en-US"/>
            </a:br>
            <a:r>
              <a:rPr lang="en-GB" altLang="en-US"/>
              <a:t>chocolatey snack. </a:t>
            </a:r>
          </a:p>
        </p:txBody>
      </p:sp>
      <p:graphicFrame>
        <p:nvGraphicFramePr>
          <p:cNvPr id="5" name="Table 4"/>
          <p:cNvGraphicFramePr>
            <a:graphicFrameLocks noGrp="1"/>
          </p:cNvGraphicFramePr>
          <p:nvPr/>
        </p:nvGraphicFramePr>
        <p:xfrm>
          <a:off x="5240338" y="3613150"/>
          <a:ext cx="3143250" cy="2479677"/>
        </p:xfrm>
        <a:graphic>
          <a:graphicData uri="http://schemas.openxmlformats.org/drawingml/2006/table">
            <a:tbl>
              <a:tblPr firstRow="1" bandRow="1">
                <a:tableStyleId>{F5AB1C69-6EDB-4FF4-983F-18BD219EF322}</a:tableStyleId>
              </a:tblPr>
              <a:tblGrid>
                <a:gridCol w="2101280">
                  <a:extLst>
                    <a:ext uri="{9D8B030D-6E8A-4147-A177-3AD203B41FA5}">
                      <a16:colId xmlns:a16="http://schemas.microsoft.com/office/drawing/2014/main" xmlns="" val="20000"/>
                    </a:ext>
                  </a:extLst>
                </a:gridCol>
                <a:gridCol w="1041970">
                  <a:extLst>
                    <a:ext uri="{9D8B030D-6E8A-4147-A177-3AD203B41FA5}">
                      <a16:colId xmlns:a16="http://schemas.microsoft.com/office/drawing/2014/main" xmlns="" val="20001"/>
                    </a:ext>
                  </a:extLst>
                </a:gridCol>
              </a:tblGrid>
              <a:tr h="597862">
                <a:tc>
                  <a:txBody>
                    <a:bodyPr/>
                    <a:lstStyle/>
                    <a:p>
                      <a:r>
                        <a:rPr lang="en-US" sz="1700" dirty="0">
                          <a:solidFill>
                            <a:schemeClr val="tx1"/>
                          </a:solidFill>
                        </a:rPr>
                        <a:t>Word of the</a:t>
                      </a:r>
                      <a:r>
                        <a:rPr lang="en-US" sz="1700" baseline="0" dirty="0">
                          <a:solidFill>
                            <a:schemeClr val="tx1"/>
                          </a:solidFill>
                        </a:rPr>
                        <a:t> Week </a:t>
                      </a:r>
                      <a:endParaRPr lang="en-US" sz="1700" dirty="0">
                        <a:solidFill>
                          <a:schemeClr val="tx1"/>
                        </a:solidFill>
                      </a:endParaRPr>
                    </a:p>
                  </a:txBody>
                  <a:tcPr marL="91437" marR="91437" marT="42712" marB="427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700" dirty="0">
                          <a:solidFill>
                            <a:schemeClr val="tx1"/>
                          </a:solidFill>
                        </a:rPr>
                        <a:t>Points</a:t>
                      </a:r>
                    </a:p>
                  </a:txBody>
                  <a:tcPr marL="91437" marR="91437" marT="42712" marB="427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76363">
                <a:tc>
                  <a:txBody>
                    <a:bodyPr/>
                    <a:lstStyle/>
                    <a:p>
                      <a:r>
                        <a:rPr lang="en-GB" sz="1700" dirty="0"/>
                        <a:t>treat</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700" dirty="0"/>
                        <a:t>1</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376363">
                <a:tc>
                  <a:txBody>
                    <a:bodyPr/>
                    <a:lstStyle/>
                    <a:p>
                      <a:r>
                        <a:rPr lang="en-GB" sz="1700" dirty="0"/>
                        <a:t>ultimate</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700" dirty="0"/>
                        <a:t>2</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2"/>
                  </a:ext>
                </a:extLst>
              </a:tr>
              <a:tr h="376363">
                <a:tc>
                  <a:txBody>
                    <a:bodyPr/>
                    <a:lstStyle/>
                    <a:p>
                      <a:r>
                        <a:rPr lang="en-GB" sz="1700" dirty="0"/>
                        <a:t>hastily</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700" dirty="0"/>
                        <a:t>3</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r h="376363">
                <a:tc>
                  <a:txBody>
                    <a:bodyPr/>
                    <a:lstStyle/>
                    <a:p>
                      <a:r>
                        <a:rPr lang="en-GB" sz="1700" dirty="0"/>
                        <a:t>devour</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700" dirty="0"/>
                        <a:t>2</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4"/>
                  </a:ext>
                </a:extLst>
              </a:tr>
              <a:tr h="376363">
                <a:tc>
                  <a:txBody>
                    <a:bodyPr/>
                    <a:lstStyle/>
                    <a:p>
                      <a:r>
                        <a:rPr lang="en-GB" sz="1700" dirty="0"/>
                        <a:t>inexpensive</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700" dirty="0"/>
                        <a:t>2</a:t>
                      </a:r>
                    </a:p>
                  </a:txBody>
                  <a:tcPr marT="42703" marB="427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
        <p:nvSpPr>
          <p:cNvPr id="6" name="Rectangle 5"/>
          <p:cNvSpPr>
            <a:spLocks noChangeArrowheads="1"/>
          </p:cNvSpPr>
          <p:nvPr/>
        </p:nvSpPr>
        <p:spPr bwMode="auto">
          <a:xfrm>
            <a:off x="5240338" y="2919413"/>
            <a:ext cx="31480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 many points </a:t>
            </a:r>
            <a:br>
              <a:rPr lang="en-US" altLang="en-US">
                <a:solidFill>
                  <a:schemeClr val="tx1"/>
                </a:solidFill>
              </a:rPr>
            </a:br>
            <a:r>
              <a:rPr lang="en-US" altLang="en-US">
                <a:solidFill>
                  <a:schemeClr val="tx1"/>
                </a:solidFill>
              </a:rPr>
              <a:t>can you score? </a:t>
            </a:r>
          </a:p>
        </p:txBody>
      </p:sp>
      <p:pic>
        <p:nvPicPr>
          <p:cNvPr id="50204"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9263" y="2919413"/>
            <a:ext cx="4635500" cy="351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1262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2554545"/>
          </a:xfrm>
          <a:prstGeom prst="rect">
            <a:avLst/>
          </a:prstGeom>
        </p:spPr>
        <p:txBody>
          <a:bodyPr>
            <a:spAutoFit/>
          </a:bodyPr>
          <a:lstStyle/>
          <a:p>
            <a:pPr algn="ctr"/>
            <a:r>
              <a:rPr lang="en-US" sz="8800" u="sng" dirty="0" err="1"/>
              <a:t>Maths</a:t>
            </a:r>
            <a:endParaRPr lang="en-US" sz="8800" u="sng" dirty="0"/>
          </a:p>
          <a:p>
            <a:pPr algn="ctr"/>
            <a:r>
              <a:rPr lang="en-US" dirty="0"/>
              <a:t>LO : </a:t>
            </a:r>
            <a:r>
              <a:rPr lang="en-US" dirty="0" smtClean="0"/>
              <a:t>to add a 3 digit number to a 3 digit number with exchange.</a:t>
            </a:r>
            <a:endParaRPr lang="en-US" dirty="0"/>
          </a:p>
          <a:p>
            <a:pPr algn="ctr"/>
            <a:endParaRPr lang="en-US" dirty="0"/>
          </a:p>
          <a:p>
            <a:pPr algn="ctr"/>
            <a:endParaRPr lang="en-GB" dirty="0"/>
          </a:p>
        </p:txBody>
      </p:sp>
    </p:spTree>
    <p:extLst>
      <p:ext uri="{BB962C8B-B14F-4D97-AF65-F5344CB8AC3E}">
        <p14:creationId xmlns:p14="http://schemas.microsoft.com/office/powerpoint/2010/main" val="1757058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3105835"/>
            <a:ext cx="4572000" cy="646331"/>
          </a:xfrm>
          <a:prstGeom prst="rect">
            <a:avLst/>
          </a:prstGeom>
        </p:spPr>
        <p:txBody>
          <a:bodyPr>
            <a:spAutoFit/>
          </a:bodyPr>
          <a:lstStyle/>
          <a:p>
            <a:pPr lvl="0" fontAlgn="base">
              <a:spcBef>
                <a:spcPct val="0"/>
              </a:spcBef>
              <a:spcAft>
                <a:spcPct val="0"/>
              </a:spcAft>
              <a:defRPr/>
            </a:pPr>
            <a:r>
              <a:rPr lang="en-GB" b="1" dirty="0">
                <a:solidFill>
                  <a:schemeClr val="bg1"/>
                </a:solidFill>
                <a:latin typeface="Comic Sans MS" panose="030F0702030302020204" pitchFamily="66" charset="0"/>
              </a:rPr>
              <a:t>L.O: to know that we can tell a story through music.</a:t>
            </a:r>
            <a:endParaRPr lang="en-GB" sz="2400" b="1" dirty="0">
              <a:solidFill>
                <a:schemeClr val="bg1"/>
              </a:solidFill>
              <a:latin typeface="Comic Sans MS" panose="030F0702030302020204" pitchFamily="66" charset="0"/>
            </a:endParaRPr>
          </a:p>
        </p:txBody>
      </p:sp>
      <p:sp>
        <p:nvSpPr>
          <p:cNvPr id="5" name="TextBox 4"/>
          <p:cNvSpPr txBox="1"/>
          <p:nvPr/>
        </p:nvSpPr>
        <p:spPr>
          <a:xfrm>
            <a:off x="457200" y="762000"/>
            <a:ext cx="7924800" cy="2123658"/>
          </a:xfrm>
          <a:prstGeom prst="rect">
            <a:avLst/>
          </a:prstGeom>
          <a:noFill/>
        </p:spPr>
        <p:txBody>
          <a:bodyPr wrap="square" rtlCol="0">
            <a:spAutoFit/>
          </a:bodyPr>
          <a:lstStyle/>
          <a:p>
            <a:r>
              <a:rPr lang="en-GB" sz="6000" dirty="0" smtClean="0"/>
              <a:t>Music</a:t>
            </a:r>
          </a:p>
          <a:p>
            <a:endParaRPr lang="en-GB" dirty="0"/>
          </a:p>
          <a:p>
            <a:r>
              <a:rPr lang="en-GB" dirty="0" smtClean="0"/>
              <a:t>LO to know that music can tell a story.</a:t>
            </a:r>
          </a:p>
          <a:p>
            <a:endParaRPr lang="en-GB" dirty="0"/>
          </a:p>
          <a:p>
            <a:r>
              <a:rPr lang="en-GB" dirty="0" smtClean="0"/>
              <a:t>See music lesson power point.</a:t>
            </a:r>
            <a:endParaRPr lang="en-GB" dirty="0"/>
          </a:p>
        </p:txBody>
      </p:sp>
      <p:pic>
        <p:nvPicPr>
          <p:cNvPr id="6" name="Picture 5" descr="Image result for vivaldi"/>
          <p:cNvPicPr>
            <a:picLocks noChangeAspect="1" noChangeArrowheads="1"/>
          </p:cNvPicPr>
          <p:nvPr/>
        </p:nvPicPr>
        <p:blipFill rotWithShape="1">
          <a:blip r:embed="rId2">
            <a:extLst>
              <a:ext uri="{28A0092B-C50C-407E-A947-70E740481C1C}">
                <a14:useLocalDpi xmlns:a14="http://schemas.microsoft.com/office/drawing/2010/main" val="0"/>
              </a:ext>
            </a:extLst>
          </a:blip>
          <a:srcRect b="6396"/>
          <a:stretch/>
        </p:blipFill>
        <p:spPr bwMode="auto">
          <a:xfrm>
            <a:off x="986444" y="2885658"/>
            <a:ext cx="7360920" cy="3794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047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TotalTime>
  <Words>657</Words>
  <Application>Microsoft Office PowerPoint</Application>
  <PresentationFormat>On-screen Show (4:3)</PresentationFormat>
  <Paragraphs>135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Week 3</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 5 – Writing Task</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Opal Mullen</cp:lastModifiedBy>
  <cp:revision>125</cp:revision>
  <cp:lastPrinted>2020-10-08T15:46:07Z</cp:lastPrinted>
  <dcterms:created xsi:type="dcterms:W3CDTF">2020-09-13T09:29:58Z</dcterms:created>
  <dcterms:modified xsi:type="dcterms:W3CDTF">2020-11-12T15:27:29Z</dcterms:modified>
</cp:coreProperties>
</file>