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Default Extension="png" ContentType="image/png"/>
  <Override PartName="/ppt/slides/slide11.xml" ContentType="application/vnd.openxmlformats-officedocument.presentationml.slide+xml"/>
  <Default Extension="xml" ContentType="application/xml"/>
  <Override PartName="/ppt/slides/slide9.xml" ContentType="application/vnd.openxmlformats-officedocument.presentationml.slide+xml"/>
  <Default Extension="jpeg" ContentType="image/jpeg"/>
  <Override PartName="/ppt/tableStyles.xml" ContentType="application/vnd.openxmlformats-officedocument.presentationml.tableStyles+xml"/>
  <Override PartName="/ppt/slideLayouts/slideLayout8.xml" ContentType="application/vnd.openxmlformats-officedocument.presentationml.slideLayout+xml"/>
  <Override PartName="/ppt/slides/slide7.xml" ContentType="application/vnd.openxmlformats-officedocument.presentationml.slide+xml"/>
  <Override PartName="/ppt/notesSlides/notesSlide1.xml" ContentType="application/vnd.openxmlformats-officedocument.presentationml.notesSlide+xml"/>
  <Override PartName="/ppt/slides/slide18.xml" ContentType="application/vnd.openxmlformats-officedocument.presentationml.slide+xml"/>
  <Override PartName="/ppt/slideLayouts/slideLayout6.xml" ContentType="application/vnd.openxmlformats-officedocument.presentationml.slideLayout+xml"/>
  <Override PartName="/ppt/slides/slide5.xml" ContentType="application/vnd.openxmlformats-officedocument.presentationml.slide+xml"/>
  <Override PartName="/ppt/slides/slide16.xml" ContentType="application/vnd.openxmlformats-officedocument.presentationml.slide+xml"/>
  <Override PartName="/ppt/theme/theme2.xml" ContentType="application/vnd.openxmlformats-officedocument.them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3.xml" ContentType="application/vnd.openxmlformats-officedocument.presentationml.slide+xml"/>
  <Override PartName="/ppt/slideLayouts/slideLayout10.xml" ContentType="application/vnd.openxmlformats-officedocument.presentationml.slideLayout+xml"/>
  <Override PartName="/ppt/slides/slide14.xml" ContentType="application/vnd.openxmlformats-officedocument.presentationml.slide+xml"/>
  <Override PartName="/docProps/core.xml" ContentType="application/vnd.openxmlformats-package.core-properties+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Override PartName="/ppt/slides/slide12.xml" ContentType="application/vnd.openxmlformats-officedocument.presentationml.slide+xml"/>
  <Default Extension="bin" ContentType="application/vnd.openxmlformats-officedocument.presentationml.printerSettings"/>
  <Override PartName="/ppt/slides/slide10.xml" ContentType="application/vnd.openxmlformats-officedocument.presentationml.slide+xml"/>
  <Override PartName="/ppt/viewProps.xml" ContentType="application/vnd.openxmlformats-officedocument.presentationml.viewProps+xml"/>
  <Override PartName="/ppt/slides/slide8.xml" ContentType="application/vnd.openxmlformats-officedocument.presentationml.slide+xml"/>
  <Override PartName="/ppt/presentation.xml" ContentType="application/vnd.openxmlformats-officedocument.presentationml.presentation.main+xml"/>
  <Override PartName="/ppt/slides/slide19.xml" ContentType="application/vnd.openxmlformats-officedocument.presentationml.slide+xml"/>
  <Override PartName="/ppt/slideLayouts/slideLayout9.xml" ContentType="application/vnd.openxmlformats-officedocument.presentationml.slideLayout+xml"/>
  <Override PartName="/ppt/slideLayouts/slideLayout7.xml" ContentType="application/vnd.openxmlformats-officedocument.presentationml.slideLayout+xml"/>
  <Override PartName="/ppt/slides/slide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slideLayouts/slideLayout5.xml" ContentType="application/vnd.openxmlformats-officedocument.presentationml.slideLayout+xml"/>
  <Override PartName="/ppt/slides/slide4.xml" ContentType="application/vnd.openxmlformats-officedocument.presentationml.slide+xml"/>
  <Override PartName="/ppt/slideLayouts/slideLayout11.xml" ContentType="application/vnd.openxmlformats-officedocument.presentationml.slideLayout+xml"/>
  <Override PartName="/ppt/slides/slide15.xml" ContentType="application/vnd.openxmlformats-officedocument.presentationml.slide+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Override PartName="/ppt/slides/slide2.xml" ContentType="application/vnd.openxmlformats-officedocument.presentationml.slide+xml"/>
  <Override PartName="/ppt/slides/slide13.xml" ContentType="application/vnd.openxmlformats-officedocument.presentationml.slide+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48" r:id="rId1"/>
  </p:sldMasterIdLst>
  <p:notesMasterIdLst>
    <p:notesMasterId r:id="rId21"/>
  </p:notesMasterIdLst>
  <p:sldIdLst>
    <p:sldId id="256" r:id="rId2"/>
    <p:sldId id="260" r:id="rId3"/>
    <p:sldId id="288" r:id="rId4"/>
    <p:sldId id="294" r:id="rId5"/>
    <p:sldId id="295" r:id="rId6"/>
    <p:sldId id="306" r:id="rId7"/>
    <p:sldId id="286" r:id="rId8"/>
    <p:sldId id="289" r:id="rId9"/>
    <p:sldId id="305" r:id="rId10"/>
    <p:sldId id="277" r:id="rId11"/>
    <p:sldId id="309" r:id="rId12"/>
    <p:sldId id="290" r:id="rId13"/>
    <p:sldId id="296" r:id="rId14"/>
    <p:sldId id="299" r:id="rId15"/>
    <p:sldId id="262" r:id="rId16"/>
    <p:sldId id="291" r:id="rId17"/>
    <p:sldId id="300" r:id="rId18"/>
    <p:sldId id="265" r:id="rId19"/>
    <p:sldId id="292" r:id="rId20"/>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a="http://schemas.openxmlformats.org/drawingml/2006/main" xmlns:r="http://schemas.openxmlformats.org/officeDocument/2006/relationships" xmlns:p="http://schemas.openxmlformats.org/presentationml/2006/main" xmlns:p15="http://schemas.microsoft.com/office/powerpoint/2012/main" xmlns:mv="urn:schemas-microsoft-com:mac:vml" xmlns:mc="http://schemas.openxmlformats.org/markup-compatibility/2006">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00CC00"/>
    <a:srgbClr val="9966FF"/>
  </p:clrMru>
  <p:extLst>
    <p:ext uri="{E76CE94A-603C-4142-B9EB-6D1370010A27}">
      <p14:discardImageEditData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0"/>
    </p:ext>
    <p:ext uri="{D31A062A-798A-4329-ABDD-BBA856620510}">
      <p14:defaultImageDpi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20"/>
    </p:ext>
    <p:ext uri="{FD5EFAAD-0ECE-453E-9831-46B23BE46B34}">
      <p15:chartTrackingRefBased xmlns="" xmlns:a="http://schemas.openxmlformats.org/drawingml/2006/main" xmlns:r="http://schemas.openxmlformats.org/officeDocument/2006/relationships" xmlns:p="http://schemas.openxmlformats.org/presentationml/2006/main" xmlns:p15="http://schemas.microsoft.com/office/powerpoint/2012/main" xmlns:mv="urn:schemas-microsoft-com:mac:vml" xmlns:mc="http://schemas.openxmlformats.org/markup-compatibility/2006"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7868" autoAdjust="0"/>
    <p:restoredTop sz="94662" autoAdjust="0"/>
  </p:normalViewPr>
  <p:slideViewPr>
    <p:cSldViewPr>
      <p:cViewPr varScale="1">
        <p:scale>
          <a:sx n="100" d="100"/>
          <a:sy n="100" d="100"/>
        </p:scale>
        <p:origin x="-488" y="-96"/>
      </p:cViewPr>
      <p:guideLst>
        <p:guide orient="horz" pos="2160"/>
        <p:guide pos="2880"/>
      </p:guideLst>
    </p:cSldViewPr>
  </p:slideViewPr>
  <p:notesTextViewPr>
    <p:cViewPr>
      <p:scale>
        <a:sx n="1" d="1"/>
        <a:sy n="1" d="1"/>
      </p:scale>
      <p:origin x="0" y="0"/>
    </p:cViewPr>
  </p:notesTextViewPr>
  <p:sorterViewPr>
    <p:cViewPr>
      <p:scale>
        <a:sx n="100" d="100"/>
        <a:sy n="100" d="100"/>
      </p:scale>
      <p:origin x="0" y="-2696"/>
    </p:cViewPr>
  </p:sorterViewPr>
  <p:gridSpacing cx="78028800" cy="780288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notesMaster" Target="notesMasters/notesMaster1.xml"/><Relationship Id="rId22" Type="http://schemas.openxmlformats.org/officeDocument/2006/relationships/printerSettings" Target="printerSettings/printerSettings1.bin"/><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1342" y="0"/>
            <a:ext cx="2946347" cy="498215"/>
          </a:xfrm>
          <a:prstGeom prst="rect">
            <a:avLst/>
          </a:prstGeom>
        </p:spPr>
        <p:txBody>
          <a:bodyPr vert="horz" lIns="91440" tIns="45720" rIns="91440" bIns="45720" rtlCol="0"/>
          <a:lstStyle>
            <a:lvl1pPr algn="r">
              <a:defRPr sz="1200"/>
            </a:lvl1pPr>
          </a:lstStyle>
          <a:p>
            <a:fld id="{578793D1-471B-404D-A29A-655B9C409E6C}" type="datetimeFigureOut">
              <a:rPr lang="en-GB" smtClean="0"/>
              <a:pPr/>
              <a:t>12/11/20</a:t>
            </a:fld>
            <a:endParaRPr lang="en-GB"/>
          </a:p>
        </p:txBody>
      </p:sp>
      <p:sp>
        <p:nvSpPr>
          <p:cNvPr id="4" name="Slide Image Placeholder 3"/>
          <p:cNvSpPr>
            <a:spLocks noGrp="1" noRot="1" noChangeAspect="1"/>
          </p:cNvSpPr>
          <p:nvPr>
            <p:ph type="sldImg" idx="2"/>
          </p:nvPr>
        </p:nvSpPr>
        <p:spPr>
          <a:xfrm>
            <a:off x="1166813" y="1241425"/>
            <a:ext cx="4465637"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600"/>
            <a:ext cx="2946347" cy="49821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1342" y="9431600"/>
            <a:ext cx="2946347" cy="498214"/>
          </a:xfrm>
          <a:prstGeom prst="rect">
            <a:avLst/>
          </a:prstGeom>
        </p:spPr>
        <p:txBody>
          <a:bodyPr vert="horz" lIns="91440" tIns="45720" rIns="91440" bIns="45720" rtlCol="0" anchor="b"/>
          <a:lstStyle>
            <a:lvl1pPr algn="r">
              <a:defRPr sz="1200"/>
            </a:lvl1pPr>
          </a:lstStyle>
          <a:p>
            <a:fld id="{3C2384CD-9A99-4732-B881-85C051BF5D52}" type="slidenum">
              <a:rPr lang="en-GB" smtClean="0"/>
              <a:pPr/>
              <a:t>‹#›</a:t>
            </a:fld>
            <a:endParaRPr lang="en-GB"/>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3817134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C2384CD-9A99-4732-B881-85C051BF5D52}" type="slidenum">
              <a:rPr lang="en-GB" smtClean="0"/>
              <a:pPr/>
              <a:t>3</a:t>
            </a:fld>
            <a:endParaRPr lang="en-GB"/>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8497198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5D958F4-C8AC-4BD5-8E14-9E610BD1B6A8}" type="datetimeFigureOut">
              <a:rPr lang="en-US" smtClean="0"/>
              <a:pPr/>
              <a:t>12/11/20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715119047"/>
      </p:ext>
    </p:extLst>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pPr/>
              <a:t>12/11/20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688836792"/>
      </p:ext>
    </p:extLst>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D958F4-C8AC-4BD5-8E14-9E610BD1B6A8}" type="datetimeFigureOut">
              <a:rPr lang="en-US" smtClean="0"/>
              <a:pPr/>
              <a:t>12/11/20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529662490"/>
      </p:ext>
    </p:extLst>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5D958F4-C8AC-4BD5-8E14-9E610BD1B6A8}" type="datetimeFigureOut">
              <a:rPr lang="en-US" smtClean="0"/>
              <a:pPr/>
              <a:t>12/11/20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120362544"/>
      </p:ext>
    </p:extLst>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5D958F4-C8AC-4BD5-8E14-9E610BD1B6A8}" type="datetimeFigureOut">
              <a:rPr lang="en-US" smtClean="0"/>
              <a:pPr/>
              <a:t>12/11/20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234302849"/>
      </p:ext>
    </p:extLst>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5D958F4-C8AC-4BD5-8E14-9E610BD1B6A8}" type="datetimeFigureOut">
              <a:rPr lang="en-US" smtClean="0"/>
              <a:pPr/>
              <a:t>12/11/20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482947364"/>
      </p:ext>
    </p:extLst>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D958F4-C8AC-4BD5-8E14-9E610BD1B6A8}" type="datetimeFigureOut">
              <a:rPr lang="en-US" smtClean="0"/>
              <a:pPr/>
              <a:t>12/11/20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679716337"/>
      </p:ext>
    </p:extLst>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D958F4-C8AC-4BD5-8E14-9E610BD1B6A8}" type="datetimeFigureOut">
              <a:rPr lang="en-US" smtClean="0"/>
              <a:pPr/>
              <a:t>12/11/20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236115172"/>
      </p:ext>
    </p:extLst>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D958F4-C8AC-4BD5-8E14-9E610BD1B6A8}" type="datetimeFigureOut">
              <a:rPr lang="en-US" smtClean="0"/>
              <a:pPr/>
              <a:t>12/11/20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610395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pPr/>
              <a:t>12/11/20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490856243"/>
      </p:ext>
    </p:extLst>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D958F4-C8AC-4BD5-8E14-9E610BD1B6A8}" type="datetimeFigureOut">
              <a:rPr lang="en-US" smtClean="0"/>
              <a:pPr/>
              <a:t>12/11/20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73575434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D958F4-C8AC-4BD5-8E14-9E610BD1B6A8}" type="datetimeFigureOut">
              <a:rPr lang="en-US" smtClean="0"/>
              <a:pPr/>
              <a:t>12/11/20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4B802F-673E-4D9B-A1E7-D7E69902129F}" type="slidenum">
              <a:rPr lang="en-US" smtClean="0"/>
              <a:pPr/>
              <a:t>‹#›</a:t>
            </a:fld>
            <a:endParaRPr lang="en-US"/>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3524373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hyperlink" Target="https://whiterosemaths.com/homelearning/year-3/week-12-number-multiplication-division/" TargetMode="External"/><Relationship Id="rId4" Type="http://schemas.openxmlformats.org/officeDocument/2006/relationships/hyperlink" Target="https://whiterosemaths.com/homelearning/year-1/week-12-number-place-value-within-20/" TargetMode="External"/><Relationship Id="rId5"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8.jpeg"/><Relationship Id="rId1" Type="http://schemas.openxmlformats.org/officeDocument/2006/relationships/slideLayout" Target="../slideLayouts/slideLayout7.xml"/><Relationship Id="rId2"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hyperlink" Target="https://whiterosemaths.com/homelearning/year-1/week-12-number-place-value-within-20/" TargetMode="External"/><Relationship Id="rId4" Type="http://schemas.openxmlformats.org/officeDocument/2006/relationships/image" Target="../media/image9.png"/><Relationship Id="rId1" Type="http://schemas.openxmlformats.org/officeDocument/2006/relationships/slideLayout" Target="../slideLayouts/slideLayout7.xml"/><Relationship Id="rId2" Type="http://schemas.openxmlformats.org/officeDocument/2006/relationships/hyperlink" Target="https://whiterosemaths.com/homelearning/year-3/week-12-number-multiplication-division/"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0.png"/><Relationship Id="rId3"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hiterosemaths.com/homelearning/year-1/week-12-number-place-value-within-20/" TargetMode="External"/><Relationship Id="rId4" Type="http://schemas.openxmlformats.org/officeDocument/2006/relationships/image" Target="../media/image9.png"/><Relationship Id="rId1" Type="http://schemas.openxmlformats.org/officeDocument/2006/relationships/slideLayout" Target="../slideLayouts/slideLayout3.xml"/><Relationship Id="rId2" Type="http://schemas.openxmlformats.org/officeDocument/2006/relationships/hyperlink" Target="https://whiterosemaths.com/homelearning/year-3/week-12-number-multiplication-division/"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png"/><Relationship Id="rId1" Type="http://schemas.openxmlformats.org/officeDocument/2006/relationships/slideLayout" Target="../slideLayouts/slideLayout7.xml"/><Relationship Id="rId2"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67370"/>
            <a:ext cx="7772400" cy="1470025"/>
          </a:xfrm>
        </p:spPr>
        <p:txBody>
          <a:bodyPr/>
          <a:lstStyle/>
          <a:p>
            <a:r>
              <a:rPr lang="en-US" dirty="0">
                <a:latin typeface="Comic Sans MS" panose="030F0702030302020204" pitchFamily="66" charset="0"/>
              </a:rPr>
              <a:t>Week 7</a:t>
            </a:r>
          </a:p>
        </p:txBody>
      </p:sp>
      <p:sp>
        <p:nvSpPr>
          <p:cNvPr id="3" name="Subtitle 2"/>
          <p:cNvSpPr>
            <a:spLocks noGrp="1"/>
          </p:cNvSpPr>
          <p:nvPr>
            <p:ph type="subTitle" idx="1"/>
          </p:nvPr>
        </p:nvSpPr>
        <p:spPr/>
        <p:txBody>
          <a:bodyPr>
            <a:normAutofit/>
          </a:bodyPr>
          <a:lstStyle/>
          <a:p>
            <a:endParaRPr lang="en-US" u="sng" dirty="0">
              <a:solidFill>
                <a:schemeClr val="tx1"/>
              </a:solidFill>
              <a:latin typeface="Comic Sans MS" panose="030F0702030302020204" pitchFamily="66" charset="0"/>
            </a:endParaRPr>
          </a:p>
        </p:txBody>
      </p:sp>
      <p:pic>
        <p:nvPicPr>
          <p:cNvPr id="4" name="Picture 3">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1E01138C-2AD1-4EB4-B37D-9ECE0A09E0D8}"/>
              </a:ext>
            </a:extLst>
          </p:cNvPr>
          <p:cNvPicPr>
            <a:picLocks noChangeAspect="1"/>
          </p:cNvPicPr>
          <p:nvPr/>
        </p:nvPicPr>
        <p:blipFill rotWithShape="1">
          <a:blip r:embed="rId2"/>
          <a:srcRect r="55004" b="16921"/>
          <a:stretch/>
        </p:blipFill>
        <p:spPr>
          <a:xfrm>
            <a:off x="6743700" y="304800"/>
            <a:ext cx="2057400" cy="2849005"/>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624514199"/>
      </p:ext>
    </p:extLst>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 name="Rectangle 3"/>
          <p:cNvSpPr/>
          <p:nvPr/>
        </p:nvSpPr>
        <p:spPr>
          <a:xfrm>
            <a:off x="152400" y="762000"/>
            <a:ext cx="8839200" cy="9233297"/>
          </a:xfrm>
          <a:prstGeom prst="rect">
            <a:avLst/>
          </a:prstGeom>
        </p:spPr>
        <p:txBody>
          <a:bodyPr wrap="square">
            <a:spAutoFit/>
          </a:bodyPr>
          <a:lstStyle/>
          <a:p>
            <a:r>
              <a:rPr lang="en-GB" sz="3200" u="sng" dirty="0">
                <a:solidFill>
                  <a:schemeClr val="accent2">
                    <a:lumMod val="75000"/>
                  </a:schemeClr>
                </a:solidFill>
                <a:latin typeface="Comic Sans MS" panose="030F0702030302020204" pitchFamily="66" charset="0"/>
              </a:rPr>
              <a:t>Words of the day - glorious.</a:t>
            </a:r>
          </a:p>
          <a:p>
            <a:endParaRPr lang="en-GB" sz="3200" u="sng" dirty="0">
              <a:solidFill>
                <a:schemeClr val="accent2">
                  <a:lumMod val="75000"/>
                </a:schemeClr>
              </a:solidFill>
              <a:latin typeface="Comic Sans MS" panose="030F0702030302020204" pitchFamily="66" charset="0"/>
            </a:endParaRPr>
          </a:p>
          <a:p>
            <a:r>
              <a:rPr lang="en-GB" sz="3200" u="sng" dirty="0">
                <a:solidFill>
                  <a:srgbClr val="FF0000"/>
                </a:solidFill>
                <a:latin typeface="Comic Sans MS" panose="030F0702030302020204" pitchFamily="66" charset="0"/>
              </a:rPr>
              <a:t>LO – to use interesting vocabulary to describe a character.</a:t>
            </a:r>
          </a:p>
          <a:p>
            <a:endParaRPr lang="en-GB" sz="3200" u="sng"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Read the PPT sharing the story of Socks the Elf. Think about your elf, this maybe the elf that you have at home or the elf that we have in class. Using the word mat, describe your elf and think about what it may get up to.</a:t>
            </a:r>
          </a:p>
          <a:p>
            <a:endParaRPr lang="en-GB" sz="3200" u="sng" dirty="0">
              <a:solidFill>
                <a:srgbClr val="FF0000"/>
              </a:solidFill>
              <a:latin typeface="Comic Sans MS" panose="030F0702030302020204" pitchFamily="66" charset="0"/>
            </a:endParaRPr>
          </a:p>
          <a:p>
            <a:r>
              <a:rPr lang="en-GB" sz="3200" u="sng" dirty="0">
                <a:solidFill>
                  <a:srgbClr val="FF0000"/>
                </a:solidFill>
                <a:latin typeface="Comic Sans MS" panose="030F0702030302020204" pitchFamily="66" charset="0"/>
              </a:rPr>
              <a:t> </a:t>
            </a:r>
          </a:p>
          <a:p>
            <a:endParaRPr lang="en-US" sz="3200" u="sng" dirty="0">
              <a:solidFill>
                <a:srgbClr val="FF0000"/>
              </a:solidFill>
              <a:latin typeface="Comic Sans MS" panose="030F0702030302020204" pitchFamily="66" charset="0"/>
            </a:endParaRPr>
          </a:p>
          <a:p>
            <a:endParaRPr lang="en-US" sz="3200" dirty="0">
              <a:solidFill>
                <a:schemeClr val="tx2"/>
              </a:solidFill>
              <a:latin typeface="Comic Sans MS" panose="030F0702030302020204" pitchFamily="66" charset="0"/>
            </a:endParaRPr>
          </a:p>
          <a:p>
            <a:endParaRPr lang="en-US" sz="3200" dirty="0">
              <a:solidFill>
                <a:schemeClr val="tx2"/>
              </a:solidFill>
              <a:latin typeface="Comic Sans MS" panose="030F0702030302020204" pitchFamily="66" charset="0"/>
            </a:endParaRPr>
          </a:p>
          <a:p>
            <a:endParaRPr lang="en-US" sz="3200" u="sng" dirty="0">
              <a:solidFill>
                <a:srgbClr val="FF0000"/>
              </a:solidFill>
              <a:latin typeface="Comic Sans MS" panose="030F0702030302020204" pitchFamily="66" charset="0"/>
            </a:endParaRPr>
          </a:p>
          <a:p>
            <a:endParaRPr lang="en-US" sz="3200" u="sng" dirty="0">
              <a:latin typeface="Comic Sans MS" panose="030F0702030302020204" pitchFamily="66" charset="0"/>
            </a:endParaRPr>
          </a:p>
          <a:p>
            <a:endParaRPr lang="en-US" dirty="0"/>
          </a:p>
        </p:txBody>
      </p:sp>
      <p:sp>
        <p:nvSpPr>
          <p:cNvPr id="7" name="TextBox 6"/>
          <p:cNvSpPr txBox="1"/>
          <p:nvPr/>
        </p:nvSpPr>
        <p:spPr>
          <a:xfrm>
            <a:off x="364834" y="257786"/>
            <a:ext cx="6112166" cy="461665"/>
          </a:xfrm>
          <a:prstGeom prst="rect">
            <a:avLst/>
          </a:prstGeom>
          <a:noFill/>
        </p:spPr>
        <p:txBody>
          <a:bodyPr wrap="square" rtlCol="0">
            <a:spAutoFit/>
          </a:bodyPr>
          <a:lstStyle/>
          <a:p>
            <a:r>
              <a:rPr lang="en-US" sz="2400" u="sng" dirty="0">
                <a:latin typeface="Comic Sans MS" panose="030F0702030302020204" pitchFamily="66" charset="0"/>
              </a:rPr>
              <a:t>Monday 14th December 2020</a:t>
            </a:r>
          </a:p>
        </p:txBody>
      </p:sp>
      <p:sp>
        <p:nvSpPr>
          <p:cNvPr id="2" name="TextBox 1">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104EE0E3-E788-461A-AEBA-87DAFAD6944C}"/>
              </a:ext>
            </a:extLst>
          </p:cNvPr>
          <p:cNvSpPr txBox="1"/>
          <p:nvPr/>
        </p:nvSpPr>
        <p:spPr>
          <a:xfrm>
            <a:off x="4109987" y="3108960"/>
            <a:ext cx="914400" cy="914400"/>
          </a:xfrm>
          <a:prstGeom prst="rect">
            <a:avLst/>
          </a:prstGeom>
          <a:noFill/>
        </p:spPr>
        <p:txBody>
          <a:bodyPr wrap="square" rtlCol="0">
            <a:spAutoFit/>
          </a:bodyPr>
          <a:lstStyle/>
          <a:p>
            <a:endParaRPr lang="en-GB" dirty="0"/>
          </a:p>
        </p:txBody>
      </p:sp>
      <p:pic>
        <p:nvPicPr>
          <p:cNvPr id="6" name="Picture 5">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240A3E6A-1DDA-45C6-855D-F6F225B2005C}"/>
              </a:ext>
            </a:extLst>
          </p:cNvPr>
          <p:cNvPicPr>
            <a:picLocks noChangeAspect="1"/>
          </p:cNvPicPr>
          <p:nvPr/>
        </p:nvPicPr>
        <p:blipFill rotWithShape="1">
          <a:blip r:embed="rId2"/>
          <a:srcRect l="16387" b="10783"/>
          <a:stretch/>
        </p:blipFill>
        <p:spPr>
          <a:xfrm>
            <a:off x="6476999" y="76201"/>
            <a:ext cx="2488809" cy="1752600"/>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664681357"/>
      </p:ext>
    </p:extLst>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8649" y="291090"/>
            <a:ext cx="7886699" cy="932688"/>
          </a:xfrm>
        </p:spPr>
        <p:txBody>
          <a:bodyPr>
            <a:normAutofit/>
          </a:bodyPr>
          <a:lstStyle/>
          <a:p>
            <a:pPr algn="l"/>
            <a:r>
              <a:rPr lang="en-US" sz="4700" u="sng"/>
              <a:t>Maths</a:t>
            </a:r>
            <a:endParaRPr lang="en-GB" sz="4700" u="sng"/>
          </a:p>
        </p:txBody>
      </p:sp>
      <p:sp>
        <p:nvSpPr>
          <p:cNvPr id="3" name="Subtitle 2"/>
          <p:cNvSpPr>
            <a:spLocks noGrp="1"/>
          </p:cNvSpPr>
          <p:nvPr>
            <p:ph type="subTitle" idx="1"/>
          </p:nvPr>
        </p:nvSpPr>
        <p:spPr>
          <a:xfrm>
            <a:off x="628649" y="1335726"/>
            <a:ext cx="7886699" cy="420624"/>
          </a:xfrm>
        </p:spPr>
        <p:txBody>
          <a:bodyPr>
            <a:normAutofit/>
          </a:bodyPr>
          <a:lstStyle/>
          <a:p>
            <a:pPr algn="l">
              <a:lnSpc>
                <a:spcPct val="90000"/>
              </a:lnSpc>
            </a:pPr>
            <a:r>
              <a:rPr lang="en-US" sz="2200" u="sng"/>
              <a:t>LO: to know the 4 times table.</a:t>
            </a:r>
          </a:p>
          <a:p>
            <a:pPr algn="l">
              <a:lnSpc>
                <a:spcPct val="90000"/>
              </a:lnSpc>
            </a:pPr>
            <a:endParaRPr lang="en-US" sz="2200" u="sng"/>
          </a:p>
        </p:txBody>
      </p:sp>
      <p:graphicFrame>
        <p:nvGraphicFramePr>
          <p:cNvPr id="4" name="Table 3">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254FF58F-FF59-4CAF-BDB9-F719E61A0737}"/>
              </a:ext>
            </a:extLst>
          </p:cNvPr>
          <p:cNvGraphicFramePr>
            <a:graphicFrameLocks noGrp="1"/>
          </p:cNvGraphicFramePr>
          <p:nvPr>
            <p:extLst>
              <p:ext uri="{D42A27DB-BD31-4B8C-83A1-F6EECF244321}">
                <p14:mod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062694220"/>
              </p:ext>
            </p:extLst>
          </p:nvPr>
        </p:nvGraphicFramePr>
        <p:xfrm>
          <a:off x="457200" y="1868298"/>
          <a:ext cx="7886699" cy="4235998"/>
        </p:xfrm>
        <a:graphic>
          <a:graphicData uri="http://schemas.openxmlformats.org/drawingml/2006/table">
            <a:tbl>
              <a:tblPr>
                <a:noFill/>
                <a:tableStyleId>{5C22544A-7EE6-4342-B048-85BDC9FD1C3A}</a:tableStyleId>
              </a:tblPr>
              <a:tblGrid>
                <a:gridCol w="7886699">
                  <a:extLst>
                    <a:ext uri="{9D8B030D-6E8A-4147-A177-3AD203B41FA5}">
                      <a16:col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val="3953355898"/>
                    </a:ext>
                  </a:extLst>
                </a:gridCol>
              </a:tblGrid>
              <a:tr h="1490923">
                <a:tc>
                  <a:txBody>
                    <a:bodyPr/>
                    <a:lstStyle/>
                    <a:p>
                      <a:pPr algn="ctr">
                        <a:lnSpc>
                          <a:spcPct val="107000"/>
                        </a:lnSpc>
                        <a:spcAft>
                          <a:spcPts val="800"/>
                        </a:spcAft>
                      </a:pPr>
                      <a:r>
                        <a:rPr lang="en-GB" sz="2700" cap="none" spc="0" dirty="0">
                          <a:solidFill>
                            <a:schemeClr val="tx1"/>
                          </a:solidFill>
                          <a:effectLst/>
                          <a:hlinkClick r:id="rId3"/>
                        </a:rPr>
                        <a:t>https://whiterosemaths.com/homelearning/year-3/week-12-number-multiplication-division/</a:t>
                      </a:r>
                      <a:endParaRPr lang="en-GB" sz="2700" cap="none" spc="0" dirty="0">
                        <a:solidFill>
                          <a:schemeClr val="tx1"/>
                        </a:solidFill>
                        <a:effectLst/>
                      </a:endParaRPr>
                    </a:p>
                    <a:p>
                      <a:pPr algn="ctr">
                        <a:lnSpc>
                          <a:spcPct val="107000"/>
                        </a:lnSpc>
                        <a:spcAft>
                          <a:spcPts val="800"/>
                        </a:spcAft>
                      </a:pPr>
                      <a:endParaRPr lang="en-GB" sz="2700" cap="none" spc="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en-US" sz="2800" dirty="0" err="1"/>
                        <a:t>Mrs</a:t>
                      </a:r>
                      <a:r>
                        <a:rPr lang="en-US" sz="2800" dirty="0"/>
                        <a:t> Middleton’s group</a:t>
                      </a:r>
                    </a:p>
                    <a:p>
                      <a:pPr algn="ctr"/>
                      <a:endParaRPr lang="en-US" sz="2800" dirty="0"/>
                    </a:p>
                    <a:p>
                      <a:pPr algn="ctr"/>
                      <a:r>
                        <a:rPr lang="en-US" sz="2800" dirty="0">
                          <a:hlinkClick r:id="rId4"/>
                        </a:rPr>
                        <a:t>https://whiterosemaths.com/homelearning/year-1/week-12-number-place-value-within-20/</a:t>
                      </a:r>
                      <a:endParaRPr lang="en-US" sz="2800" dirty="0"/>
                    </a:p>
                    <a:p>
                      <a:pPr algn="ctr">
                        <a:lnSpc>
                          <a:spcPct val="107000"/>
                        </a:lnSpc>
                        <a:spcAft>
                          <a:spcPts val="800"/>
                        </a:spcAft>
                      </a:pPr>
                      <a:endParaRPr lang="en-GB" sz="2700" cap="none" spc="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282392" marR="282392" marT="282392" marB="282392">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val="2344029768"/>
                  </a:ext>
                </a:extLst>
              </a:tr>
            </a:tbl>
          </a:graphicData>
        </a:graphic>
      </p:graphicFrame>
      <p:pic>
        <p:nvPicPr>
          <p:cNvPr id="5" name="Picture 4">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7F17DA29-DAF4-4F6A-8E5F-664F30F4F4A2}"/>
              </a:ext>
            </a:extLst>
          </p:cNvPr>
          <p:cNvPicPr>
            <a:picLocks noChangeAspect="1"/>
          </p:cNvPicPr>
          <p:nvPr/>
        </p:nvPicPr>
        <p:blipFill>
          <a:blip r:embed="rId5"/>
          <a:stretch>
            <a:fillRect/>
          </a:stretch>
        </p:blipFill>
        <p:spPr>
          <a:xfrm>
            <a:off x="6276680" y="214128"/>
            <a:ext cx="2257425" cy="2019300"/>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483605076"/>
      </p:ext>
    </p:extLst>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628649" y="291090"/>
            <a:ext cx="7886699" cy="932688"/>
          </a:xfrm>
          <a:prstGeom prst="rect">
            <a:avLst/>
          </a:prstGeom>
        </p:spPr>
        <p:txBody>
          <a:bodyPr vert="horz" lIns="91440" tIns="45720" rIns="91440" bIns="45720" rtlCol="0" anchor="b">
            <a:normAutofit/>
          </a:bodyPr>
          <a:lstStyle/>
          <a:p>
            <a:pPr>
              <a:lnSpc>
                <a:spcPct val="90000"/>
              </a:lnSpc>
              <a:spcBef>
                <a:spcPct val="0"/>
              </a:spcBef>
              <a:spcAft>
                <a:spcPts val="600"/>
              </a:spcAft>
            </a:pPr>
            <a:endParaRPr lang="en-US" sz="4700" kern="1200" dirty="0" smtClean="0">
              <a:solidFill>
                <a:schemeClr val="tx1"/>
              </a:solidFill>
              <a:latin typeface="+mj-lt"/>
              <a:ea typeface="+mj-ea"/>
              <a:cs typeface="+mj-cs"/>
            </a:endParaRPr>
          </a:p>
          <a:p>
            <a:pPr>
              <a:lnSpc>
                <a:spcPct val="90000"/>
              </a:lnSpc>
              <a:spcBef>
                <a:spcPct val="0"/>
              </a:spcBef>
              <a:spcAft>
                <a:spcPts val="600"/>
              </a:spcAft>
            </a:pPr>
            <a:endParaRPr lang="en-US" sz="4700" kern="1200" dirty="0">
              <a:solidFill>
                <a:schemeClr val="tx1"/>
              </a:solidFill>
              <a:latin typeface="+mj-lt"/>
              <a:ea typeface="+mj-ea"/>
              <a:cs typeface="+mj-cs"/>
            </a:endParaRPr>
          </a:p>
          <a:p>
            <a:pPr>
              <a:lnSpc>
                <a:spcPct val="90000"/>
              </a:lnSpc>
              <a:spcBef>
                <a:spcPct val="0"/>
              </a:spcBef>
              <a:spcAft>
                <a:spcPts val="600"/>
              </a:spcAft>
            </a:pPr>
            <a:endParaRPr lang="en-US" sz="4700" kern="1200" dirty="0">
              <a:solidFill>
                <a:schemeClr val="tx1"/>
              </a:solidFill>
              <a:latin typeface="+mj-lt"/>
              <a:ea typeface="+mj-ea"/>
              <a:cs typeface="+mj-cs"/>
            </a:endParaRPr>
          </a:p>
        </p:txBody>
      </p:sp>
      <p:sp>
        <p:nvSpPr>
          <p:cNvPr id="3" name="TextBox 2"/>
          <p:cNvSpPr txBox="1"/>
          <p:nvPr/>
        </p:nvSpPr>
        <p:spPr>
          <a:xfrm>
            <a:off x="609600" y="3733800"/>
            <a:ext cx="304800" cy="369332"/>
          </a:xfrm>
          <a:prstGeom prst="rect">
            <a:avLst/>
          </a:prstGeom>
          <a:noFill/>
        </p:spPr>
        <p:txBody>
          <a:bodyPr wrap="square" rtlCol="0">
            <a:spAutoFit/>
          </a:bodyPr>
          <a:lstStyle/>
          <a:p>
            <a:endParaRPr lang="en-GB" dirty="0"/>
          </a:p>
        </p:txBody>
      </p:sp>
      <p:pic>
        <p:nvPicPr>
          <p:cNvPr id="6" name="Picture 5">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4B940DDB-AE5F-4C51-A316-A823EFF6015F}"/>
              </a:ext>
            </a:extLst>
          </p:cNvPr>
          <p:cNvPicPr>
            <a:picLocks noChangeAspect="1"/>
          </p:cNvPicPr>
          <p:nvPr/>
        </p:nvPicPr>
        <p:blipFill>
          <a:blip r:embed="rId2"/>
          <a:stretch>
            <a:fillRect/>
          </a:stretch>
        </p:blipFill>
        <p:spPr>
          <a:xfrm>
            <a:off x="6553200" y="240681"/>
            <a:ext cx="2371725" cy="1924050"/>
          </a:xfrm>
          <a:prstGeom prst="rect">
            <a:avLst/>
          </a:prstGeom>
        </p:spPr>
      </p:pic>
      <p:sp>
        <p:nvSpPr>
          <p:cNvPr id="7" name="Rectangle 6"/>
          <p:cNvSpPr/>
          <p:nvPr/>
        </p:nvSpPr>
        <p:spPr>
          <a:xfrm>
            <a:off x="304800" y="1752600"/>
            <a:ext cx="7086600" cy="4247317"/>
          </a:xfrm>
          <a:prstGeom prst="rect">
            <a:avLst/>
          </a:prstGeom>
        </p:spPr>
        <p:txBody>
          <a:bodyPr wrap="square">
            <a:spAutoFit/>
          </a:bodyPr>
          <a:lstStyle/>
          <a:p>
            <a:r>
              <a:rPr lang="en-US" b="1" u="sng" dirty="0" smtClean="0">
                <a:latin typeface="Comic Sans MS"/>
                <a:cs typeface="Comic Sans MS"/>
              </a:rPr>
              <a:t>RE</a:t>
            </a:r>
          </a:p>
          <a:p>
            <a:endParaRPr lang="en-US" dirty="0" smtClean="0">
              <a:latin typeface="Comic Sans MS"/>
              <a:cs typeface="Comic Sans MS"/>
            </a:endParaRPr>
          </a:p>
          <a:p>
            <a:r>
              <a:rPr lang="en-US" b="1" u="sng" dirty="0" smtClean="0">
                <a:latin typeface="Comic Sans MS"/>
                <a:cs typeface="Comic Sans MS"/>
              </a:rPr>
              <a:t>LO</a:t>
            </a:r>
            <a:r>
              <a:rPr lang="en-US" b="1" u="sng" dirty="0" smtClean="0">
                <a:latin typeface="Comic Sans MS"/>
                <a:cs typeface="Comic Sans MS"/>
              </a:rPr>
              <a:t>: to know that the Jesse Tree shows Jesus’ ancestors.  </a:t>
            </a:r>
          </a:p>
          <a:p>
            <a:r>
              <a:rPr lang="en-US" dirty="0" smtClean="0">
                <a:latin typeface="Comic Sans MS"/>
                <a:cs typeface="Comic Sans MS"/>
              </a:rPr>
              <a:t> </a:t>
            </a:r>
            <a:endParaRPr lang="en-US" dirty="0" smtClean="0">
              <a:latin typeface="Comic Sans MS"/>
              <a:cs typeface="Comic Sans MS"/>
            </a:endParaRPr>
          </a:p>
          <a:p>
            <a:endParaRPr lang="en-US" dirty="0" smtClean="0">
              <a:latin typeface="Comic Sans MS"/>
              <a:cs typeface="Comic Sans MS"/>
            </a:endParaRPr>
          </a:p>
          <a:p>
            <a:r>
              <a:rPr lang="en-US" dirty="0" smtClean="0">
                <a:latin typeface="Comic Sans MS"/>
                <a:cs typeface="Comic Sans MS"/>
              </a:rPr>
              <a:t>You will need to research The Jesse Tree, you will discover that you already know many of the people that you find. Look through the PPT, see how many people from the Bible you know. Enjoy the quiz.</a:t>
            </a:r>
          </a:p>
          <a:p>
            <a:endParaRPr lang="en-US" dirty="0" smtClean="0">
              <a:latin typeface="Comic Sans MS"/>
              <a:cs typeface="Comic Sans MS"/>
            </a:endParaRPr>
          </a:p>
          <a:p>
            <a:r>
              <a:rPr lang="en-US" dirty="0" smtClean="0">
                <a:latin typeface="Comic Sans MS"/>
                <a:cs typeface="Comic Sans MS"/>
              </a:rPr>
              <a:t>I </a:t>
            </a:r>
            <a:r>
              <a:rPr lang="en-US" dirty="0" smtClean="0">
                <a:latin typeface="Comic Sans MS"/>
                <a:cs typeface="Comic Sans MS"/>
              </a:rPr>
              <a:t>wonder if you can create a family tree, who would it include? Jesus has a family tree. Look through the PPT about the Jesse Tree. Which of Jesus’ ancestors do you know?</a:t>
            </a:r>
          </a:p>
          <a:p>
            <a:r>
              <a:rPr lang="en-US" dirty="0" smtClean="0">
                <a:latin typeface="Comic Sans MS"/>
                <a:cs typeface="Comic Sans MS"/>
              </a:rPr>
              <a:t>Create your own symbols for a Jesse tree that you can display at home. </a:t>
            </a:r>
            <a:endParaRPr lang="en-US" dirty="0">
              <a:latin typeface="Comic Sans MS"/>
              <a:cs typeface="Comic Sans MS"/>
            </a:endParaRP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744083979"/>
      </p:ext>
    </p:extLst>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TextBox 2"/>
          <p:cNvSpPr txBox="1"/>
          <p:nvPr/>
        </p:nvSpPr>
        <p:spPr>
          <a:xfrm>
            <a:off x="762000" y="609600"/>
            <a:ext cx="7467600" cy="3754874"/>
          </a:xfrm>
          <a:prstGeom prst="rect">
            <a:avLst/>
          </a:prstGeom>
          <a:noFill/>
        </p:spPr>
        <p:txBody>
          <a:bodyPr wrap="square" rtlCol="0">
            <a:spAutoFit/>
          </a:bodyPr>
          <a:lstStyle/>
          <a:p>
            <a:r>
              <a:rPr lang="en-US" sz="4000" dirty="0"/>
              <a:t>PE</a:t>
            </a:r>
          </a:p>
          <a:p>
            <a:r>
              <a:rPr lang="en-GB" dirty="0"/>
              <a:t>  To develop and investigate different ways of throwing and to know when it is appropriate to use them. </a:t>
            </a:r>
            <a:endParaRPr lang="en-US" dirty="0"/>
          </a:p>
          <a:p>
            <a:endParaRPr lang="en-US" dirty="0"/>
          </a:p>
          <a:p>
            <a:r>
              <a:rPr lang="en-GB" dirty="0"/>
              <a:t>Warm up by running on the spot. Can you keep it up for 5 minutes?</a:t>
            </a:r>
          </a:p>
          <a:p>
            <a:endParaRPr lang="en-GB" dirty="0"/>
          </a:p>
          <a:p>
            <a:r>
              <a:rPr lang="en-GB" dirty="0"/>
              <a:t>Use a ball or bean bag to throw and catch. How high can you throw it? </a:t>
            </a:r>
          </a:p>
          <a:p>
            <a:endParaRPr lang="en-GB" dirty="0"/>
          </a:p>
          <a:p>
            <a:r>
              <a:rPr lang="en-GB" dirty="0"/>
              <a:t>How many times can you throw it in a minute? </a:t>
            </a:r>
          </a:p>
          <a:p>
            <a:endParaRPr lang="en-GB" dirty="0"/>
          </a:p>
          <a:p>
            <a:endParaRPr lang="en-GB" dirty="0"/>
          </a:p>
          <a:p>
            <a:endParaRPr lang="en-US"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880314803"/>
      </p:ext>
    </p:extLst>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Rectangle 2">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DE06D255-1A2F-4D7E-AD99-207C8E17075F}"/>
              </a:ext>
            </a:extLst>
          </p:cNvPr>
          <p:cNvSpPr/>
          <p:nvPr/>
        </p:nvSpPr>
        <p:spPr>
          <a:xfrm>
            <a:off x="533400" y="381000"/>
            <a:ext cx="6324600" cy="2339102"/>
          </a:xfrm>
          <a:prstGeom prst="rect">
            <a:avLst/>
          </a:prstGeom>
        </p:spPr>
        <p:txBody>
          <a:bodyPr wrap="square">
            <a:spAutoFit/>
          </a:bodyPr>
          <a:lstStyle/>
          <a:p>
            <a:r>
              <a:rPr lang="en-GB" sz="2800" b="1" u="sng" dirty="0"/>
              <a:t>PSHE </a:t>
            </a:r>
          </a:p>
          <a:p>
            <a:r>
              <a:rPr lang="en-GB" sz="2800" b="1" u="sng" dirty="0"/>
              <a:t>LO – to understand others emotions.</a:t>
            </a:r>
          </a:p>
          <a:p>
            <a:endParaRPr lang="en-GB" dirty="0"/>
          </a:p>
          <a:p>
            <a:r>
              <a:rPr lang="en-GB" dirty="0"/>
              <a:t>Create a picture, card or decoration for a celebration. You may wish to make a Christmas card for someone who is feeling sad or they may be spending Christmas alone this year.  Spread a little light by using lots of bright colours.</a:t>
            </a:r>
          </a:p>
        </p:txBody>
      </p:sp>
      <p:pic>
        <p:nvPicPr>
          <p:cNvPr id="4" name="Picture 3">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3E137298-81D1-481B-954A-3AB00C6FD9E0}"/>
              </a:ext>
            </a:extLst>
          </p:cNvPr>
          <p:cNvPicPr>
            <a:picLocks noChangeAspect="1"/>
          </p:cNvPicPr>
          <p:nvPr/>
        </p:nvPicPr>
        <p:blipFill>
          <a:blip r:embed="rId2"/>
          <a:stretch>
            <a:fillRect/>
          </a:stretch>
        </p:blipFill>
        <p:spPr>
          <a:xfrm>
            <a:off x="4392892" y="4426780"/>
            <a:ext cx="2047875" cy="2047875"/>
          </a:xfrm>
          <a:prstGeom prst="rect">
            <a:avLst/>
          </a:prstGeom>
        </p:spPr>
      </p:pic>
      <p:pic>
        <p:nvPicPr>
          <p:cNvPr id="5" name="Picture 4">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9BB35DC3-CDFC-46EA-A734-FEA6E9EE4F62}"/>
              </a:ext>
            </a:extLst>
          </p:cNvPr>
          <p:cNvPicPr>
            <a:picLocks noChangeAspect="1"/>
          </p:cNvPicPr>
          <p:nvPr/>
        </p:nvPicPr>
        <p:blipFill>
          <a:blip r:embed="rId3"/>
          <a:stretch>
            <a:fillRect/>
          </a:stretch>
        </p:blipFill>
        <p:spPr>
          <a:xfrm>
            <a:off x="2347362" y="4426780"/>
            <a:ext cx="2047875" cy="2047875"/>
          </a:xfrm>
          <a:prstGeom prst="rect">
            <a:avLst/>
          </a:prstGeom>
        </p:spPr>
      </p:pic>
      <p:pic>
        <p:nvPicPr>
          <p:cNvPr id="6" name="Picture 5">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538D9EA5-A749-4D7D-A5E1-D5632251EDDF}"/>
              </a:ext>
            </a:extLst>
          </p:cNvPr>
          <p:cNvPicPr>
            <a:picLocks noChangeAspect="1"/>
          </p:cNvPicPr>
          <p:nvPr/>
        </p:nvPicPr>
        <p:blipFill>
          <a:blip r:embed="rId4"/>
          <a:stretch>
            <a:fillRect/>
          </a:stretch>
        </p:blipFill>
        <p:spPr>
          <a:xfrm>
            <a:off x="299487" y="4426780"/>
            <a:ext cx="2047875" cy="2047875"/>
          </a:xfrm>
          <a:prstGeom prst="rect">
            <a:avLst/>
          </a:prstGeom>
        </p:spPr>
      </p:pic>
      <p:pic>
        <p:nvPicPr>
          <p:cNvPr id="8194" name="Picture 2">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4F5C7A34-F33C-44FA-AE89-CA0F499509ED}"/>
              </a:ext>
            </a:extLst>
          </p:cNvPr>
          <p:cNvPicPr>
            <a:picLocks noChangeAspect="1" noChangeArrowheads="1"/>
          </p:cNvPicPr>
          <p:nvPr/>
        </p:nvPicPr>
        <p:blipFill>
          <a:blip r:embed="rId5">
            <a:extLst>
              <a:ext uri="{28A0092B-C50C-407E-A947-70E740481C1C}">
                <a14:useLocalDpi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val="0"/>
              </a:ext>
            </a:extLst>
          </a:blip>
          <a:srcRect/>
          <a:stretch>
            <a:fillRect/>
          </a:stretch>
        </p:blipFill>
        <p:spPr bwMode="auto">
          <a:xfrm>
            <a:off x="6468902" y="4426780"/>
            <a:ext cx="2047875" cy="2047875"/>
          </a:xfrm>
          <a:prstGeom prst="rect">
            <a:avLst/>
          </a:prstGeom>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2206870372"/>
      </p:ext>
    </p:extLst>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Rectangle 1"/>
          <p:cNvSpPr/>
          <p:nvPr/>
        </p:nvSpPr>
        <p:spPr>
          <a:xfrm>
            <a:off x="457200" y="533400"/>
            <a:ext cx="8305800" cy="461665"/>
          </a:xfrm>
          <a:prstGeom prst="rect">
            <a:avLst/>
          </a:prstGeom>
        </p:spPr>
        <p:txBody>
          <a:bodyPr wrap="square">
            <a:spAutoFit/>
          </a:bodyPr>
          <a:lstStyle/>
          <a:p>
            <a:endParaRPr lang="en-US" sz="2400" dirty="0">
              <a:latin typeface="Comic Sans MS" panose="030F0702030302020204" pitchFamily="66" charset="0"/>
            </a:endParaRPr>
          </a:p>
        </p:txBody>
      </p:sp>
      <p:sp>
        <p:nvSpPr>
          <p:cNvPr id="5" name="TextBox 4">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042C138F-9547-44C4-84C1-A53C40D279CB}"/>
              </a:ext>
            </a:extLst>
          </p:cNvPr>
          <p:cNvSpPr txBox="1"/>
          <p:nvPr/>
        </p:nvSpPr>
        <p:spPr>
          <a:xfrm>
            <a:off x="457200" y="533401"/>
            <a:ext cx="8305800" cy="853567"/>
          </a:xfrm>
          <a:prstGeom prst="rect">
            <a:avLst/>
          </a:prstGeom>
          <a:noFill/>
        </p:spPr>
        <p:txBody>
          <a:bodyPr wrap="square">
            <a:spAutoFit/>
          </a:bodyPr>
          <a:lstStyle/>
          <a:p>
            <a:pPr>
              <a:lnSpc>
                <a:spcPct val="107000"/>
              </a:lnSpc>
              <a:spcAft>
                <a:spcPts val="800"/>
              </a:spcAft>
            </a:pPr>
            <a:endParaRPr lang="en-GB" sz="20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000" dirty="0">
                <a:latin typeface="Comic Sans MS" panose="030F0702030302020204" pitchFamily="66" charset="0"/>
                <a:ea typeface="Calibri" panose="020F0502020204030204" pitchFamily="34" charset="0"/>
                <a:cs typeface="Times New Roman" panose="02020603050405020304" pitchFamily="18" charset="0"/>
              </a:rPr>
              <a:t> </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1104900" y="316437"/>
            <a:ext cx="7239000" cy="8127546"/>
          </a:xfrm>
          <a:prstGeom prst="rect">
            <a:avLst/>
          </a:prstGeom>
        </p:spPr>
        <p:txBody>
          <a:bodyPr wrap="square">
            <a:spAutoFit/>
          </a:bodyPr>
          <a:lstStyle/>
          <a:p>
            <a:pPr>
              <a:lnSpc>
                <a:spcPct val="107000"/>
              </a:lnSpc>
              <a:spcAft>
                <a:spcPts val="800"/>
              </a:spcAft>
            </a:pPr>
            <a:r>
              <a:rPr lang="en-GB" sz="2400" u="sng" dirty="0">
                <a:latin typeface="Comic Sans MS" panose="030F0702030302020204" pitchFamily="66" charset="0"/>
                <a:ea typeface="Calibri" panose="020F0502020204030204" pitchFamily="34" charset="0"/>
                <a:cs typeface="Times New Roman" panose="02020603050405020304" pitchFamily="18" charset="0"/>
              </a:rPr>
              <a:t>Tuesday 15th December 2020</a:t>
            </a:r>
          </a:p>
          <a:p>
            <a:pPr>
              <a:lnSpc>
                <a:spcPct val="107000"/>
              </a:lnSpc>
              <a:spcAft>
                <a:spcPts val="800"/>
              </a:spcAft>
            </a:pPr>
            <a:r>
              <a:rPr lang="en-GB" sz="2400" u="sng" dirty="0">
                <a:latin typeface="Comic Sans MS" panose="030F0702030302020204" pitchFamily="66" charset="0"/>
                <a:ea typeface="Calibri" panose="020F0502020204030204" pitchFamily="34" charset="0"/>
                <a:cs typeface="Times New Roman" panose="02020603050405020304" pitchFamily="18" charset="0"/>
              </a:rPr>
              <a:t>Word of the day : miracle</a:t>
            </a:r>
          </a:p>
          <a:p>
            <a:pPr>
              <a:lnSpc>
                <a:spcPct val="107000"/>
              </a:lnSpc>
              <a:spcAft>
                <a:spcPts val="800"/>
              </a:spcAft>
            </a:pPr>
            <a:r>
              <a:rPr lang="en-GB" sz="2400" u="sng" dirty="0">
                <a:latin typeface="Comic Sans MS" panose="030F0702030302020204" pitchFamily="66" charset="0"/>
                <a:ea typeface="Calibri" panose="020F0502020204030204" pitchFamily="34" charset="0"/>
                <a:cs typeface="Times New Roman" panose="02020603050405020304" pitchFamily="18" charset="0"/>
              </a:rPr>
              <a:t>LO - to use different sentence structures to set the scene.</a:t>
            </a:r>
          </a:p>
          <a:p>
            <a:pPr>
              <a:lnSpc>
                <a:spcPct val="107000"/>
              </a:lnSpc>
              <a:spcAft>
                <a:spcPts val="800"/>
              </a:spcAft>
            </a:pPr>
            <a:endParaRPr lang="en-GB" sz="2400" u="sng"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Comic Sans MS" panose="030F0702030302020204" pitchFamily="66" charset="0"/>
                <a:ea typeface="Calibri" panose="020F0502020204030204" pitchFamily="34" charset="0"/>
                <a:cs typeface="Times New Roman" panose="02020603050405020304" pitchFamily="18" charset="0"/>
              </a:rPr>
              <a:t>Read the story starter and think about what the elf will get up to next. Will it be helpful? Could the elf get into trouble with the guinea pigs in school? Or is it an elf that really tries to help but gets into trouble instead? This is your Christmas story, it’s all up to you. Remember to use all of the grammar and punctuation that you have learned this term – </a:t>
            </a:r>
          </a:p>
          <a:p>
            <a:pPr>
              <a:lnSpc>
                <a:spcPct val="107000"/>
              </a:lnSpc>
              <a:spcAft>
                <a:spcPts val="800"/>
              </a:spcAft>
            </a:pPr>
            <a:r>
              <a:rPr lang="en-GB" dirty="0">
                <a:latin typeface="Comic Sans MS" panose="030F0702030302020204" pitchFamily="66" charset="0"/>
                <a:ea typeface="Calibri" panose="020F0502020204030204" pitchFamily="34" charset="0"/>
                <a:cs typeface="Times New Roman" panose="02020603050405020304" pitchFamily="18" charset="0"/>
              </a:rPr>
              <a:t>determiners; noun phrases; preposition; adverbial starters; nouns, verbs and adjectives.</a:t>
            </a:r>
          </a:p>
          <a:p>
            <a:pPr>
              <a:lnSpc>
                <a:spcPct val="107000"/>
              </a:lnSpc>
              <a:spcAft>
                <a:spcPts val="800"/>
              </a:spcAft>
            </a:pPr>
            <a:r>
              <a:rPr lang="en-GB" dirty="0">
                <a:latin typeface="Comic Sans MS" panose="030F0702030302020204" pitchFamily="66" charset="0"/>
                <a:ea typeface="Calibri" panose="020F0502020204030204" pitchFamily="34" charset="0"/>
                <a:cs typeface="Times New Roman" panose="02020603050405020304" pitchFamily="18" charset="0"/>
              </a:rPr>
              <a:t>Word of the day – insist - verb </a:t>
            </a:r>
          </a:p>
          <a:p>
            <a:pPr>
              <a:lnSpc>
                <a:spcPct val="107000"/>
              </a:lnSpc>
              <a:spcAft>
                <a:spcPts val="800"/>
              </a:spcAft>
            </a:pPr>
            <a:endParaRPr lang="en-GB" u="sng"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u="sng"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u="sng"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GB"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endParaRPr lang="en-US" u="sng"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7" name="AutoShape 2" descr="https://images-na.ssl-images-amazon.com/images/I/51vDSX-mgeL._SX398_BO1,204,203,200_.jpg"/>
          <p:cNvSpPr>
            <a:spLocks noChangeAspect="1" noChangeArrowheads="1"/>
          </p:cNvSpPr>
          <p:nvPr/>
        </p:nvSpPr>
        <p:spPr bwMode="auto">
          <a:xfrm>
            <a:off x="155575" y="-144463"/>
            <a:ext cx="304800" cy="304801"/>
          </a:xfrm>
          <a:prstGeom prst="rect">
            <a:avLst/>
          </a:prstGeom>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B30E786D-0E6C-4AB8-8E2C-0737509BE9E8}"/>
              </a:ext>
            </a:extLst>
          </p:cNvPr>
          <p:cNvPicPr>
            <a:picLocks noChangeAspect="1"/>
          </p:cNvPicPr>
          <p:nvPr/>
        </p:nvPicPr>
        <p:blipFill rotWithShape="1">
          <a:blip r:embed="rId2"/>
          <a:srcRect l="16387" b="10783"/>
          <a:stretch/>
        </p:blipFill>
        <p:spPr>
          <a:xfrm>
            <a:off x="6274191" y="4788963"/>
            <a:ext cx="2488809" cy="1752600"/>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401963447"/>
      </p:ext>
    </p:extLst>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extBox 1"/>
          <p:cNvSpPr txBox="1"/>
          <p:nvPr/>
        </p:nvSpPr>
        <p:spPr>
          <a:xfrm>
            <a:off x="1219200" y="838200"/>
            <a:ext cx="6934200" cy="4124206"/>
          </a:xfrm>
          <a:prstGeom prst="rect">
            <a:avLst/>
          </a:prstGeom>
          <a:noFill/>
        </p:spPr>
        <p:txBody>
          <a:bodyPr wrap="square" rtlCol="0">
            <a:spAutoFit/>
          </a:bodyPr>
          <a:lstStyle/>
          <a:p>
            <a:pPr algn="ctr"/>
            <a:r>
              <a:rPr lang="en-US" sz="3200" u="sng" dirty="0" err="1"/>
              <a:t>Maths</a:t>
            </a:r>
            <a:endParaRPr lang="en-US" sz="3200" u="sng" dirty="0"/>
          </a:p>
          <a:p>
            <a:pPr algn="ctr"/>
            <a:r>
              <a:rPr lang="en-US" sz="3200" dirty="0"/>
              <a:t>LO :to multiply by 8.</a:t>
            </a:r>
          </a:p>
          <a:p>
            <a:pPr algn="ctr"/>
            <a:endParaRPr lang="en-US" dirty="0"/>
          </a:p>
          <a:p>
            <a:pPr algn="ctr"/>
            <a:endParaRPr lang="en-US" dirty="0"/>
          </a:p>
          <a:p>
            <a:pPr algn="ctr"/>
            <a:r>
              <a:rPr lang="en-US" dirty="0">
                <a:hlinkClick r:id="rId2"/>
              </a:rPr>
              <a:t>https://whiterosemaths.com/homelearning/year-3/week-12-number-multiplication-division/</a:t>
            </a:r>
            <a:endParaRPr lang="en-US" dirty="0"/>
          </a:p>
          <a:p>
            <a:pPr algn="ctr"/>
            <a:endParaRPr lang="en-US" dirty="0"/>
          </a:p>
          <a:p>
            <a:pPr algn="ctr"/>
            <a:endParaRPr lang="en-US" dirty="0"/>
          </a:p>
          <a:p>
            <a:pPr algn="ctr"/>
            <a:r>
              <a:rPr lang="en-US" dirty="0" err="1"/>
              <a:t>Mrs</a:t>
            </a:r>
            <a:r>
              <a:rPr lang="en-US" dirty="0"/>
              <a:t> Middleton’s group</a:t>
            </a:r>
          </a:p>
          <a:p>
            <a:pPr algn="ctr"/>
            <a:endParaRPr lang="en-US" dirty="0"/>
          </a:p>
          <a:p>
            <a:pPr algn="ctr"/>
            <a:r>
              <a:rPr lang="en-US" dirty="0">
                <a:hlinkClick r:id="rId3"/>
              </a:rPr>
              <a:t>https://whiterosemaths.com/homelearning/year-1/week-12-number-place-value-within-20/</a:t>
            </a:r>
            <a:endParaRPr lang="en-US" dirty="0"/>
          </a:p>
          <a:p>
            <a:pPr algn="ctr"/>
            <a:endParaRPr lang="en-US" dirty="0"/>
          </a:p>
        </p:txBody>
      </p:sp>
      <p:pic>
        <p:nvPicPr>
          <p:cNvPr id="5" name="Picture 4">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F6DD518B-5BF5-4C5A-9909-36FBEC49D076}"/>
              </a:ext>
            </a:extLst>
          </p:cNvPr>
          <p:cNvPicPr>
            <a:picLocks noChangeAspect="1"/>
          </p:cNvPicPr>
          <p:nvPr/>
        </p:nvPicPr>
        <p:blipFill>
          <a:blip r:embed="rId4"/>
          <a:stretch>
            <a:fillRect/>
          </a:stretch>
        </p:blipFill>
        <p:spPr>
          <a:xfrm>
            <a:off x="6853237" y="228600"/>
            <a:ext cx="2143125" cy="2143125"/>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884889907"/>
      </p:ext>
    </p:extLst>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extBox 1">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157F3FA2-B3D3-44A1-ACFD-07CC08DB35E8}"/>
              </a:ext>
            </a:extLst>
          </p:cNvPr>
          <p:cNvSpPr txBox="1"/>
          <p:nvPr/>
        </p:nvSpPr>
        <p:spPr>
          <a:xfrm>
            <a:off x="304800" y="228600"/>
            <a:ext cx="7772400" cy="4832092"/>
          </a:xfrm>
          <a:prstGeom prst="rect">
            <a:avLst/>
          </a:prstGeom>
          <a:noFill/>
        </p:spPr>
        <p:txBody>
          <a:bodyPr wrap="square" rtlCol="0">
            <a:spAutoFit/>
          </a:bodyPr>
          <a:lstStyle/>
          <a:p>
            <a:r>
              <a:rPr lang="en-GB" sz="2000" b="1" u="sng" dirty="0"/>
              <a:t>Art and design.</a:t>
            </a:r>
            <a:endParaRPr lang="en-GB" dirty="0"/>
          </a:p>
          <a:p>
            <a:r>
              <a:rPr lang="en-GB" b="1" u="sng" dirty="0"/>
              <a:t>Design your own Jesse Tree</a:t>
            </a:r>
          </a:p>
          <a:p>
            <a:endParaRPr lang="en-GB" b="1" u="sng" dirty="0"/>
          </a:p>
          <a:p>
            <a:r>
              <a:rPr lang="en-GB" b="1" dirty="0"/>
              <a:t>Have a go at creating your own Jesse tree, just follow these instructions!</a:t>
            </a:r>
          </a:p>
          <a:p>
            <a:endParaRPr lang="en-GB" b="1" dirty="0"/>
          </a:p>
          <a:p>
            <a:pPr marL="342900" indent="-342900">
              <a:buAutoNum type="arabicPeriod"/>
            </a:pPr>
            <a:r>
              <a:rPr lang="en-GB" b="1" dirty="0"/>
              <a:t>Draw your own Jesse tree symbols , colour them in then cut them out.</a:t>
            </a:r>
          </a:p>
          <a:p>
            <a:pPr marL="342900" indent="-342900">
              <a:buAutoNum type="arabicPeriod"/>
            </a:pPr>
            <a:r>
              <a:rPr lang="en-GB" b="1" dirty="0"/>
              <a:t>Put a hole in the top of each symbol and tie a piece of string to it.</a:t>
            </a:r>
          </a:p>
          <a:p>
            <a:pPr marL="342900" indent="-342900">
              <a:buAutoNum type="arabicPeriod"/>
            </a:pPr>
            <a:endParaRPr lang="en-GB" b="1" dirty="0"/>
          </a:p>
          <a:p>
            <a:r>
              <a:rPr lang="en-GB" b="1" dirty="0"/>
              <a:t>3. Gather 2 sticks of around 30cm long – the length of your ruler.</a:t>
            </a:r>
          </a:p>
          <a:p>
            <a:pPr marL="342900" indent="-342900">
              <a:buAutoNum type="arabicPeriod"/>
            </a:pPr>
            <a:endParaRPr lang="en-GB" b="1" dirty="0"/>
          </a:p>
          <a:p>
            <a:r>
              <a:rPr lang="en-GB" b="1" dirty="0"/>
              <a:t>4. Tie them together using a bit of string, to form a cross. </a:t>
            </a:r>
          </a:p>
          <a:p>
            <a:endParaRPr lang="en-GB" b="1" dirty="0"/>
          </a:p>
          <a:p>
            <a:r>
              <a:rPr lang="en-GB" b="1" dirty="0"/>
              <a:t>5. Fill the plastic pot with soil.</a:t>
            </a:r>
          </a:p>
          <a:p>
            <a:endParaRPr lang="en-GB" b="1" dirty="0"/>
          </a:p>
          <a:p>
            <a:r>
              <a:rPr lang="en-GB" b="1" dirty="0"/>
              <a:t>6. Place your tree into the soil.</a:t>
            </a:r>
          </a:p>
          <a:p>
            <a:endParaRPr lang="en-GB" b="1" dirty="0"/>
          </a:p>
          <a:p>
            <a:r>
              <a:rPr lang="en-GB" b="1" dirty="0"/>
              <a:t>7. Attach you Jesse symbols to the branches  securely.</a:t>
            </a:r>
            <a:endParaRPr lang="en-GB" dirty="0"/>
          </a:p>
        </p:txBody>
      </p:sp>
      <p:pic>
        <p:nvPicPr>
          <p:cNvPr id="3" name="Picture 2">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EA08DD3F-9089-4BD2-8315-977E2C631EE8}"/>
              </a:ext>
            </a:extLst>
          </p:cNvPr>
          <p:cNvPicPr>
            <a:picLocks noChangeAspect="1"/>
          </p:cNvPicPr>
          <p:nvPr/>
        </p:nvPicPr>
        <p:blipFill>
          <a:blip r:embed="rId2"/>
          <a:stretch>
            <a:fillRect/>
          </a:stretch>
        </p:blipFill>
        <p:spPr>
          <a:xfrm>
            <a:off x="173501" y="5181600"/>
            <a:ext cx="2846446" cy="1475935"/>
          </a:xfrm>
          <a:prstGeom prst="rect">
            <a:avLst/>
          </a:prstGeom>
        </p:spPr>
      </p:pic>
      <p:pic>
        <p:nvPicPr>
          <p:cNvPr id="4" name="Picture 3">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C7CC37B0-1E0D-4FA0-82F3-2377E7C38385}"/>
              </a:ext>
            </a:extLst>
          </p:cNvPr>
          <p:cNvPicPr>
            <a:picLocks noChangeAspect="1"/>
          </p:cNvPicPr>
          <p:nvPr/>
        </p:nvPicPr>
        <p:blipFill>
          <a:blip r:embed="rId3"/>
          <a:stretch>
            <a:fillRect/>
          </a:stretch>
        </p:blipFill>
        <p:spPr>
          <a:xfrm>
            <a:off x="6103401" y="4423923"/>
            <a:ext cx="2871787" cy="2233612"/>
          </a:xfrm>
          <a:prstGeom prst="rect">
            <a:avLst/>
          </a:prstGeom>
        </p:spPr>
      </p:pic>
      <p:sp>
        <p:nvSpPr>
          <p:cNvPr id="5" name="TextBox 4">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0056AC1C-DAEC-4BE9-8D9A-84F7E80A62A2}"/>
              </a:ext>
            </a:extLst>
          </p:cNvPr>
          <p:cNvSpPr txBox="1"/>
          <p:nvPr/>
        </p:nvSpPr>
        <p:spPr>
          <a:xfrm>
            <a:off x="3352800" y="5410200"/>
            <a:ext cx="2362200" cy="92333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dirty="0"/>
              <a:t>We would love to see pictures of your creations! </a:t>
            </a: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466654609"/>
      </p:ext>
    </p:extLst>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3" name="TextBox 2"/>
          <p:cNvSpPr txBox="1"/>
          <p:nvPr/>
        </p:nvSpPr>
        <p:spPr>
          <a:xfrm>
            <a:off x="628649" y="291090"/>
            <a:ext cx="7886699" cy="932688"/>
          </a:xfrm>
          <a:prstGeom prst="rect">
            <a:avLst/>
          </a:prstGeom>
        </p:spPr>
        <p:txBody>
          <a:bodyPr vert="horz" lIns="91440" tIns="45720" rIns="91440" bIns="45720" rtlCol="0" anchor="b">
            <a:normAutofit fontScale="92500" lnSpcReduction="20000"/>
          </a:bodyPr>
          <a:lstStyle/>
          <a:p>
            <a:pPr>
              <a:lnSpc>
                <a:spcPct val="90000"/>
              </a:lnSpc>
              <a:spcBef>
                <a:spcPct val="0"/>
              </a:spcBef>
              <a:spcAft>
                <a:spcPts val="600"/>
              </a:spcAft>
            </a:pPr>
            <a:r>
              <a:rPr lang="en-US" sz="2200" u="sng" kern="1200" dirty="0">
                <a:solidFill>
                  <a:schemeClr val="tx1"/>
                </a:solidFill>
                <a:latin typeface="+mj-lt"/>
                <a:ea typeface="+mj-ea"/>
                <a:cs typeface="+mj-cs"/>
              </a:rPr>
              <a:t>Wednesday  16th December </a:t>
            </a:r>
            <a:r>
              <a:rPr lang="en-US" sz="2200" u="sng" kern="1200" dirty="0" smtClean="0">
                <a:solidFill>
                  <a:schemeClr val="tx1"/>
                </a:solidFill>
                <a:latin typeface="+mj-lt"/>
                <a:ea typeface="+mj-ea"/>
                <a:cs typeface="+mj-cs"/>
              </a:rPr>
              <a:t>2020</a:t>
            </a:r>
          </a:p>
          <a:p>
            <a:pPr>
              <a:lnSpc>
                <a:spcPct val="90000"/>
              </a:lnSpc>
              <a:spcBef>
                <a:spcPct val="0"/>
              </a:spcBef>
              <a:spcAft>
                <a:spcPts val="600"/>
              </a:spcAft>
            </a:pPr>
            <a:endParaRPr lang="en-US" sz="2200" u="sng" dirty="0" smtClean="0">
              <a:latin typeface="+mj-lt"/>
              <a:ea typeface="+mj-ea"/>
              <a:cs typeface="+mj-cs"/>
            </a:endParaRPr>
          </a:p>
          <a:p>
            <a:pPr>
              <a:lnSpc>
                <a:spcPct val="90000"/>
              </a:lnSpc>
              <a:spcBef>
                <a:spcPct val="0"/>
              </a:spcBef>
              <a:spcAft>
                <a:spcPts val="600"/>
              </a:spcAft>
            </a:pPr>
            <a:r>
              <a:rPr lang="en-US" sz="2200" u="sng" kern="1200" dirty="0" smtClean="0">
                <a:solidFill>
                  <a:schemeClr val="tx1"/>
                </a:solidFill>
                <a:latin typeface="+mj-lt"/>
                <a:ea typeface="+mj-ea"/>
                <a:cs typeface="+mj-cs"/>
              </a:rPr>
              <a:t>WOTD - Icicle</a:t>
            </a:r>
            <a:endParaRPr lang="en-US" sz="2200" u="sng" kern="1200" dirty="0">
              <a:solidFill>
                <a:schemeClr val="tx1"/>
              </a:solidFill>
              <a:latin typeface="+mj-lt"/>
              <a:ea typeface="+mj-ea"/>
              <a:cs typeface="+mj-cs"/>
            </a:endParaRPr>
          </a:p>
        </p:txBody>
      </p:sp>
      <p:sp>
        <p:nvSpPr>
          <p:cNvPr id="2" name="AutoShape 2" descr="https://images-na.ssl-images-amazon.com/images/I/51vDSX-mgeL._SX398_BO1,204,203,200_.jpg"/>
          <p:cNvSpPr>
            <a:spLocks noChangeAspect="1" noChangeArrowheads="1"/>
          </p:cNvSpPr>
          <p:nvPr/>
        </p:nvSpPr>
        <p:spPr bwMode="auto">
          <a:xfrm>
            <a:off x="155575" y="-144463"/>
            <a:ext cx="304800" cy="304801"/>
          </a:xfrm>
          <a:prstGeom prst="rect">
            <a:avLst/>
          </a:prstGeom>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7235AD34-CBA6-4BC1-832F-7B4276AFB9CA}"/>
              </a:ext>
            </a:extLst>
          </p:cNvPr>
          <p:cNvPicPr>
            <a:picLocks noChangeAspect="1"/>
          </p:cNvPicPr>
          <p:nvPr/>
        </p:nvPicPr>
        <p:blipFill>
          <a:blip r:embed="rId2"/>
          <a:stretch>
            <a:fillRect/>
          </a:stretch>
        </p:blipFill>
        <p:spPr>
          <a:xfrm>
            <a:off x="7098397" y="160339"/>
            <a:ext cx="1897062" cy="1897062"/>
          </a:xfrm>
          <a:prstGeom prst="rect">
            <a:avLst/>
          </a:prstGeom>
        </p:spPr>
      </p:pic>
      <p:sp>
        <p:nvSpPr>
          <p:cNvPr id="6" name="TextBox 5"/>
          <p:cNvSpPr txBox="1"/>
          <p:nvPr/>
        </p:nvSpPr>
        <p:spPr>
          <a:xfrm>
            <a:off x="685800" y="1295400"/>
            <a:ext cx="6858000" cy="646331"/>
          </a:xfrm>
          <a:prstGeom prst="rect">
            <a:avLst/>
          </a:prstGeom>
          <a:noFill/>
        </p:spPr>
        <p:txBody>
          <a:bodyPr wrap="square" rtlCol="0">
            <a:spAutoFit/>
          </a:bodyPr>
          <a:lstStyle/>
          <a:p>
            <a:r>
              <a:rPr lang="en-GB" b="1" u="sng" dirty="0" smtClean="0">
                <a:latin typeface="Comic Sans MS"/>
                <a:cs typeface="Comic Sans MS"/>
              </a:rPr>
              <a:t>LO – to organise my writing into paragraphs, with a believable and interesting problem and solution</a:t>
            </a:r>
            <a:endParaRPr lang="en-GB" b="1" u="sng" dirty="0">
              <a:latin typeface="Comic Sans MS"/>
              <a:cs typeface="Comic Sans MS"/>
            </a:endParaRPr>
          </a:p>
        </p:txBody>
      </p:sp>
      <p:sp>
        <p:nvSpPr>
          <p:cNvPr id="9" name="Rectangle 8"/>
          <p:cNvSpPr/>
          <p:nvPr/>
        </p:nvSpPr>
        <p:spPr>
          <a:xfrm>
            <a:off x="762000" y="2057401"/>
            <a:ext cx="7162800" cy="3539430"/>
          </a:xfrm>
          <a:prstGeom prst="rect">
            <a:avLst/>
          </a:prstGeom>
        </p:spPr>
        <p:txBody>
          <a:bodyPr wrap="square">
            <a:spAutoFit/>
          </a:bodyPr>
          <a:lstStyle/>
          <a:p>
            <a:r>
              <a:rPr lang="en-US" sz="1600" dirty="0" smtClean="0">
                <a:latin typeface="Comic Sans MS"/>
                <a:cs typeface="Comic Sans MS"/>
              </a:rPr>
              <a:t>Gather all of your ideas today and group them into sentences that all have a common theme.</a:t>
            </a:r>
            <a:r>
              <a:rPr lang="en-US" sz="1600" dirty="0" smtClean="0">
                <a:latin typeface="Comic Sans MS"/>
                <a:cs typeface="Comic Sans MS"/>
              </a:rPr>
              <a:t> </a:t>
            </a:r>
          </a:p>
          <a:p>
            <a:endParaRPr lang="en-US" sz="1600" dirty="0" smtClean="0">
              <a:latin typeface="Comic Sans MS"/>
              <a:cs typeface="Comic Sans MS"/>
            </a:endParaRPr>
          </a:p>
          <a:p>
            <a:r>
              <a:rPr lang="en-US" sz="1600" dirty="0" smtClean="0">
                <a:latin typeface="Comic Sans MS"/>
                <a:cs typeface="Comic Sans MS"/>
              </a:rPr>
              <a:t>Begin </a:t>
            </a:r>
            <a:r>
              <a:rPr lang="en-US" sz="1600" dirty="0" smtClean="0">
                <a:latin typeface="Comic Sans MS"/>
                <a:cs typeface="Comic Sans MS"/>
              </a:rPr>
              <a:t>to write the story, plan your sentences, read them to someone to see if they make sense.</a:t>
            </a:r>
            <a:r>
              <a:rPr lang="en-US" sz="1600" dirty="0" smtClean="0">
                <a:latin typeface="Comic Sans MS"/>
                <a:cs typeface="Comic Sans MS"/>
              </a:rPr>
              <a:t> </a:t>
            </a:r>
          </a:p>
          <a:p>
            <a:endParaRPr lang="en-US" sz="1600" dirty="0" smtClean="0">
              <a:latin typeface="Comic Sans MS"/>
              <a:cs typeface="Comic Sans MS"/>
            </a:endParaRPr>
          </a:p>
          <a:p>
            <a:r>
              <a:rPr lang="en-US" sz="1600" dirty="0" smtClean="0">
                <a:latin typeface="Comic Sans MS"/>
                <a:cs typeface="Comic Sans MS"/>
              </a:rPr>
              <a:t>How </a:t>
            </a:r>
            <a:r>
              <a:rPr lang="en-US" sz="1600" dirty="0" smtClean="0">
                <a:latin typeface="Comic Sans MS"/>
                <a:cs typeface="Comic Sans MS"/>
              </a:rPr>
              <a:t>could the sentences be improved? More adjectives? Upgraded adjectives? Using show not tell?</a:t>
            </a:r>
            <a:r>
              <a:rPr lang="en-US" sz="1600" dirty="0" smtClean="0">
                <a:latin typeface="Comic Sans MS"/>
                <a:cs typeface="Comic Sans MS"/>
              </a:rPr>
              <a:t> </a:t>
            </a:r>
          </a:p>
          <a:p>
            <a:endParaRPr lang="en-US" sz="1600" dirty="0" smtClean="0">
              <a:latin typeface="Comic Sans MS"/>
              <a:cs typeface="Comic Sans MS"/>
            </a:endParaRPr>
          </a:p>
          <a:p>
            <a:r>
              <a:rPr lang="en-US" sz="1600" dirty="0" smtClean="0">
                <a:latin typeface="Comic Sans MS"/>
                <a:cs typeface="Comic Sans MS"/>
              </a:rPr>
              <a:t>Have </a:t>
            </a:r>
            <a:r>
              <a:rPr lang="en-US" sz="1600" dirty="0" smtClean="0">
                <a:latin typeface="Comic Sans MS"/>
                <a:cs typeface="Comic Sans MS"/>
              </a:rPr>
              <a:t>you included the problem that Elf gets into?</a:t>
            </a:r>
            <a:r>
              <a:rPr lang="en-US" sz="1600" dirty="0" smtClean="0">
                <a:latin typeface="Comic Sans MS"/>
                <a:cs typeface="Comic Sans MS"/>
              </a:rPr>
              <a:t> </a:t>
            </a:r>
          </a:p>
          <a:p>
            <a:endParaRPr lang="en-US" sz="1600" dirty="0" smtClean="0">
              <a:latin typeface="Comic Sans MS"/>
              <a:cs typeface="Comic Sans MS"/>
            </a:endParaRPr>
          </a:p>
          <a:p>
            <a:r>
              <a:rPr lang="en-US" sz="1600" dirty="0" smtClean="0">
                <a:latin typeface="Comic Sans MS"/>
                <a:cs typeface="Comic Sans MS"/>
              </a:rPr>
              <a:t>How </a:t>
            </a:r>
            <a:r>
              <a:rPr lang="en-US" sz="1600" dirty="0" smtClean="0">
                <a:latin typeface="Comic Sans MS"/>
                <a:cs typeface="Comic Sans MS"/>
              </a:rPr>
              <a:t>is the problem resolved?</a:t>
            </a:r>
            <a:r>
              <a:rPr lang="en-US" sz="1600" dirty="0" smtClean="0">
                <a:latin typeface="Comic Sans MS"/>
                <a:cs typeface="Comic Sans MS"/>
              </a:rPr>
              <a:t> </a:t>
            </a:r>
          </a:p>
          <a:p>
            <a:endParaRPr lang="en-US" sz="1600" dirty="0" smtClean="0">
              <a:latin typeface="Comic Sans MS"/>
              <a:cs typeface="Comic Sans MS"/>
            </a:endParaRPr>
          </a:p>
          <a:p>
            <a:r>
              <a:rPr lang="en-US" sz="1600" dirty="0" smtClean="0">
                <a:latin typeface="Comic Sans MS"/>
                <a:cs typeface="Comic Sans MS"/>
              </a:rPr>
              <a:t>Who </a:t>
            </a:r>
            <a:r>
              <a:rPr lang="en-US" sz="1600" dirty="0" smtClean="0">
                <a:latin typeface="Comic Sans MS"/>
                <a:cs typeface="Comic Sans MS"/>
              </a:rPr>
              <a:t>has helped?</a:t>
            </a:r>
            <a:endParaRPr lang="en-GB" sz="1600" dirty="0">
              <a:latin typeface="Comic Sans MS"/>
              <a:cs typeface="Comic Sans MS"/>
            </a:endParaRP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413908426"/>
      </p:ext>
    </p:extLst>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Geography</a:t>
            </a:r>
            <a:endParaRPr lang="en-GB" dirty="0"/>
          </a:p>
        </p:txBody>
      </p:sp>
      <p:sp>
        <p:nvSpPr>
          <p:cNvPr id="3" name="Content Placeholder 2"/>
          <p:cNvSpPr>
            <a:spLocks noGrp="1"/>
          </p:cNvSpPr>
          <p:nvPr>
            <p:ph idx="1"/>
          </p:nvPr>
        </p:nvSpPr>
        <p:spPr/>
        <p:txBody>
          <a:bodyPr>
            <a:normAutofit fontScale="92500" lnSpcReduction="20000"/>
          </a:bodyPr>
          <a:lstStyle/>
          <a:p>
            <a:pPr>
              <a:buNone/>
            </a:pPr>
            <a:r>
              <a:rPr lang="en-GB" b="1" u="sng" dirty="0" smtClean="0"/>
              <a:t>LO -  to identify similarities and differences in human features of two places</a:t>
            </a:r>
            <a:endParaRPr lang="en-GB" dirty="0" smtClean="0"/>
          </a:p>
          <a:p>
            <a:pPr>
              <a:buNone/>
            </a:pPr>
            <a:r>
              <a:rPr lang="en-GB" dirty="0" smtClean="0"/>
              <a:t>    </a:t>
            </a:r>
          </a:p>
          <a:p>
            <a:pPr>
              <a:buNone/>
            </a:pPr>
            <a:r>
              <a:rPr lang="en-GB" dirty="0" smtClean="0"/>
              <a:t>   Use Google Earth to locate Birmingham. What buildings can you name that are in Birmingham?  Follow the link to find Sheldon, what do you notice? What changes do you see in the map? Create a map for Father Christmas to take as he travels around Sheldon advise Father Christmas about challenges that he may face when he moves towards the city centre.</a:t>
            </a:r>
          </a:p>
          <a:p>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09600" y="838200"/>
            <a:ext cx="7903586" cy="3024187"/>
          </a:xfrm>
        </p:spPr>
        <p:txBody>
          <a:bodyPr>
            <a:normAutofit fontScale="70000" lnSpcReduction="20000"/>
          </a:bodyPr>
          <a:lstStyle/>
          <a:p>
            <a:pPr algn="ctr"/>
            <a:r>
              <a:rPr lang="en-US" sz="13700" u="sng" dirty="0" err="1">
                <a:solidFill>
                  <a:schemeClr val="tx1"/>
                </a:solidFill>
              </a:rPr>
              <a:t>Maths</a:t>
            </a:r>
            <a:endParaRPr lang="en-US" sz="13700" u="sng" dirty="0">
              <a:solidFill>
                <a:schemeClr val="tx1"/>
              </a:solidFill>
            </a:endParaRPr>
          </a:p>
          <a:p>
            <a:pPr algn="ctr"/>
            <a:r>
              <a:rPr lang="en-US" dirty="0">
                <a:solidFill>
                  <a:schemeClr val="tx1"/>
                </a:solidFill>
              </a:rPr>
              <a:t>LO : to divide by 8.</a:t>
            </a:r>
          </a:p>
          <a:p>
            <a:pPr algn="ctr"/>
            <a:endParaRPr lang="en-US" dirty="0">
              <a:solidFill>
                <a:schemeClr val="tx1"/>
              </a:solidFill>
            </a:endParaRPr>
          </a:p>
          <a:p>
            <a:pPr algn="ctr"/>
            <a:r>
              <a:rPr lang="en-GB" dirty="0">
                <a:solidFill>
                  <a:schemeClr val="tx1"/>
                </a:solidFill>
              </a:rPr>
              <a:t> </a:t>
            </a:r>
            <a:r>
              <a:rPr lang="en-GB" dirty="0">
                <a:solidFill>
                  <a:schemeClr val="tx1"/>
                </a:solidFill>
                <a:hlinkClick r:id="rId2"/>
              </a:rPr>
              <a:t>https://whiterosemaths.com/homelearning/year-3/week-12-number-multiplication-division/</a:t>
            </a:r>
            <a:endParaRPr lang="en-GB" dirty="0">
              <a:solidFill>
                <a:schemeClr val="tx1"/>
              </a:solidFill>
            </a:endParaRPr>
          </a:p>
          <a:p>
            <a:pPr algn="ctr"/>
            <a:endParaRPr lang="en-GB" dirty="0">
              <a:solidFill>
                <a:schemeClr val="tx1"/>
              </a:solidFill>
            </a:endParaRPr>
          </a:p>
          <a:p>
            <a:pPr algn="ctr"/>
            <a:r>
              <a:rPr lang="en-GB" dirty="0">
                <a:solidFill>
                  <a:schemeClr val="tx1"/>
                </a:solidFill>
              </a:rPr>
              <a:t>Mrs Middleton’s Maths group, please use this link!</a:t>
            </a:r>
          </a:p>
          <a:p>
            <a:pPr algn="ctr"/>
            <a:endParaRPr lang="en-GB" dirty="0">
              <a:solidFill>
                <a:schemeClr val="tx1"/>
              </a:solidFill>
            </a:endParaRPr>
          </a:p>
          <a:p>
            <a:pPr algn="ctr"/>
            <a:r>
              <a:rPr lang="en-GB" dirty="0">
                <a:solidFill>
                  <a:schemeClr val="tx1"/>
                </a:solidFill>
                <a:hlinkClick r:id="rId3"/>
              </a:rPr>
              <a:t>https://whiterosemaths.com/homelearning/year-1/week-12-number-place-value-within-20/</a:t>
            </a:r>
            <a:endParaRPr lang="en-GB" dirty="0">
              <a:solidFill>
                <a:schemeClr val="tx1"/>
              </a:solidFill>
            </a:endParaRPr>
          </a:p>
          <a:p>
            <a:pPr algn="ctr"/>
            <a:endParaRPr lang="en-GB" dirty="0">
              <a:solidFill>
                <a:schemeClr val="tx1"/>
              </a:solidFill>
            </a:endParaRPr>
          </a:p>
          <a:p>
            <a:pPr algn="ctr"/>
            <a:endParaRPr lang="en-US" dirty="0">
              <a:solidFill>
                <a:schemeClr val="tx1"/>
              </a:solidFill>
            </a:endParaRPr>
          </a:p>
        </p:txBody>
      </p:sp>
      <p:pic>
        <p:nvPicPr>
          <p:cNvPr id="6" name="Picture 5">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EA9924F0-4987-4300-AEC6-A3AD2F79C852}"/>
              </a:ext>
            </a:extLst>
          </p:cNvPr>
          <p:cNvPicPr>
            <a:picLocks noChangeAspect="1"/>
          </p:cNvPicPr>
          <p:nvPr/>
        </p:nvPicPr>
        <p:blipFill>
          <a:blip r:embed="rId4"/>
          <a:stretch>
            <a:fillRect/>
          </a:stretch>
        </p:blipFill>
        <p:spPr>
          <a:xfrm>
            <a:off x="6853237" y="228600"/>
            <a:ext cx="2143125" cy="2143125"/>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635064044"/>
      </p:ext>
    </p:extLst>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extBox 1"/>
          <p:cNvSpPr txBox="1"/>
          <p:nvPr/>
        </p:nvSpPr>
        <p:spPr>
          <a:xfrm>
            <a:off x="914400" y="990600"/>
            <a:ext cx="6629400" cy="5016758"/>
          </a:xfrm>
          <a:prstGeom prst="rect">
            <a:avLst/>
          </a:prstGeom>
          <a:noFill/>
        </p:spPr>
        <p:txBody>
          <a:bodyPr wrap="square" rtlCol="0">
            <a:spAutoFit/>
          </a:bodyPr>
          <a:lstStyle/>
          <a:p>
            <a:r>
              <a:rPr lang="en-US" sz="3200" dirty="0"/>
              <a:t>R.E.</a:t>
            </a:r>
          </a:p>
          <a:p>
            <a:endParaRPr lang="en-GB" dirty="0"/>
          </a:p>
          <a:p>
            <a:r>
              <a:rPr lang="en-GB" b="1" u="sng" dirty="0"/>
              <a:t>LO – to create your own symbol to represent your family.</a:t>
            </a:r>
            <a:endParaRPr lang="en-GB" dirty="0"/>
          </a:p>
          <a:p>
            <a:endParaRPr lang="en-GB" dirty="0"/>
          </a:p>
          <a:p>
            <a:endParaRPr lang="en-GB" dirty="0"/>
          </a:p>
          <a:p>
            <a:endParaRPr lang="en-GB" dirty="0"/>
          </a:p>
          <a:p>
            <a:r>
              <a:rPr lang="en-GB" dirty="0"/>
              <a:t>Remember our lesson yesterday? You began discovering the Jesse tree. On there you should have found the symbols that represent Jesus’ family. </a:t>
            </a:r>
          </a:p>
          <a:p>
            <a:endParaRPr lang="en-GB" dirty="0"/>
          </a:p>
          <a:p>
            <a:r>
              <a:rPr lang="en-GB" dirty="0"/>
              <a:t>We would love for you to make your own Jesse tree symbol today. One that represents your family. </a:t>
            </a:r>
          </a:p>
          <a:p>
            <a:endParaRPr lang="en-GB" dirty="0"/>
          </a:p>
          <a:p>
            <a:r>
              <a:rPr lang="en-GB" dirty="0"/>
              <a:t>It could have baking on it if you enjoy baking together, or the park if you spend time in the park with your family. </a:t>
            </a:r>
          </a:p>
          <a:p>
            <a:endParaRPr lang="en-GB" dirty="0"/>
          </a:p>
          <a:p>
            <a:r>
              <a:rPr lang="en-GB" dirty="0"/>
              <a:t>Whatever it is that you enjoy to do as a family. </a:t>
            </a: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983333956"/>
      </p:ext>
    </p:extLst>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extBox 1"/>
          <p:cNvSpPr txBox="1"/>
          <p:nvPr/>
        </p:nvSpPr>
        <p:spPr>
          <a:xfrm>
            <a:off x="762000" y="1524000"/>
            <a:ext cx="7391400" cy="3816430"/>
          </a:xfrm>
          <a:prstGeom prst="rect">
            <a:avLst/>
          </a:prstGeom>
          <a:noFill/>
        </p:spPr>
        <p:txBody>
          <a:bodyPr wrap="square" rtlCol="0">
            <a:spAutoFit/>
          </a:bodyPr>
          <a:lstStyle/>
          <a:p>
            <a:r>
              <a:rPr lang="en-GB" sz="2800" dirty="0" smtClean="0">
                <a:latin typeface="Comic Sans MS" panose="030F0702030302020204" pitchFamily="66" charset="0"/>
              </a:rPr>
              <a:t>Science</a:t>
            </a:r>
          </a:p>
          <a:p>
            <a:r>
              <a:rPr lang="en-GB" sz="2800" dirty="0" smtClean="0">
                <a:latin typeface="Comic Sans MS" panose="030F0702030302020204" pitchFamily="66" charset="0"/>
              </a:rPr>
              <a:t> </a:t>
            </a:r>
          </a:p>
          <a:p>
            <a:r>
              <a:rPr lang="en-US" sz="2400" u="sng" dirty="0" smtClean="0">
                <a:latin typeface="Comic Sans MS"/>
                <a:cs typeface="Comic Sans MS"/>
              </a:rPr>
              <a:t>LO – to carry out Christmas STEM tasks</a:t>
            </a:r>
          </a:p>
          <a:p>
            <a:endParaRPr lang="en-US" sz="2400" dirty="0" smtClean="0">
              <a:latin typeface="Comic Sans MS"/>
              <a:cs typeface="Comic Sans MS"/>
            </a:endParaRPr>
          </a:p>
          <a:p>
            <a:r>
              <a:rPr lang="en-US" sz="2400" dirty="0" smtClean="0">
                <a:latin typeface="Comic Sans MS"/>
                <a:cs typeface="Comic Sans MS"/>
              </a:rPr>
              <a:t>Have a look at the Elf STEM challenges in the resource section. Which one could you choose to do? Take photos if you can and send them to us, we can share them on Twitter and we can add them to your Science book in the New Year.</a:t>
            </a:r>
          </a:p>
          <a:p>
            <a:endParaRPr lang="en-GB"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755488799"/>
      </p:ext>
    </p:extLst>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Rectangle 4"/>
          <p:cNvSpPr/>
          <p:nvPr/>
        </p:nvSpPr>
        <p:spPr>
          <a:xfrm>
            <a:off x="533400" y="838200"/>
            <a:ext cx="8153400" cy="400110"/>
          </a:xfrm>
          <a:prstGeom prst="rect">
            <a:avLst/>
          </a:prstGeom>
        </p:spPr>
        <p:txBody>
          <a:bodyPr wrap="square">
            <a:spAutoFit/>
          </a:bodyPr>
          <a:lstStyle/>
          <a:p>
            <a:r>
              <a:rPr lang="en-US" sz="2000" u="sng" dirty="0">
                <a:latin typeface="Comic Sans MS" panose="030F0702030302020204" pitchFamily="66" charset="0"/>
              </a:rPr>
              <a:t>Thursday 10th December 2020</a:t>
            </a:r>
          </a:p>
        </p:txBody>
      </p:sp>
      <p:sp>
        <p:nvSpPr>
          <p:cNvPr id="4" name="TextBox 3">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E1AB8C5F-EC0B-44C5-8162-82EE38F7CB0F}"/>
              </a:ext>
            </a:extLst>
          </p:cNvPr>
          <p:cNvSpPr txBox="1"/>
          <p:nvPr/>
        </p:nvSpPr>
        <p:spPr>
          <a:xfrm>
            <a:off x="609600" y="1676400"/>
            <a:ext cx="8001000" cy="4093428"/>
          </a:xfrm>
          <a:prstGeom prst="rect">
            <a:avLst/>
          </a:prstGeom>
          <a:noFill/>
        </p:spPr>
        <p:txBody>
          <a:bodyPr wrap="square">
            <a:spAutoFit/>
          </a:bodyPr>
          <a:lstStyle/>
          <a:p>
            <a:r>
              <a:rPr lang="en-GB" sz="2000" u="sng" dirty="0">
                <a:latin typeface="Comic Sans MS" panose="030F0702030302020204" pitchFamily="66" charset="0"/>
              </a:rPr>
              <a:t>Writing</a:t>
            </a:r>
          </a:p>
          <a:p>
            <a:r>
              <a:rPr lang="en-GB" sz="2000" u="sng" dirty="0">
                <a:latin typeface="Comic Sans MS" panose="030F0702030302020204" pitchFamily="66" charset="0"/>
              </a:rPr>
              <a:t>Word of the day: Worship</a:t>
            </a:r>
          </a:p>
          <a:p>
            <a:r>
              <a:rPr lang="en-GB" sz="2000" u="sng" dirty="0">
                <a:latin typeface="Comic Sans MS" panose="030F0702030302020204" pitchFamily="66" charset="0"/>
              </a:rPr>
              <a:t>LO – to write a story about Socks the Elf.</a:t>
            </a:r>
          </a:p>
          <a:p>
            <a:endParaRPr lang="en-GB" sz="2000" u="sng" dirty="0">
              <a:latin typeface="Comic Sans MS" panose="030F0702030302020204" pitchFamily="66" charset="0"/>
            </a:endParaRPr>
          </a:p>
          <a:p>
            <a:endParaRPr lang="en-GB" sz="2000" u="sng" dirty="0">
              <a:latin typeface="Comic Sans MS" panose="030F0702030302020204" pitchFamily="66" charset="0"/>
            </a:endParaRPr>
          </a:p>
          <a:p>
            <a:r>
              <a:rPr lang="en-GB" sz="2000" dirty="0">
                <a:latin typeface="Comic Sans MS" panose="030F0702030302020204" pitchFamily="66" charset="0"/>
              </a:rPr>
              <a:t>It is all up to you. Write your story any way you want. Remember that you already have the starter (if you want to use it) so the rest is up to you. I am looking forward to reading the stories. We can gather them together and make a Year 3 Christmas Book</a:t>
            </a:r>
          </a:p>
          <a:p>
            <a:endParaRPr lang="en-GB" sz="2000" dirty="0">
              <a:latin typeface="Comic Sans MS" panose="030F0702030302020204" pitchFamily="66" charset="0"/>
            </a:endParaRPr>
          </a:p>
          <a:p>
            <a:endParaRPr lang="en-GB" sz="2000" u="sng" dirty="0">
              <a:latin typeface="Comic Sans MS" panose="030F0702030302020204" pitchFamily="66" charset="0"/>
            </a:endParaRPr>
          </a:p>
          <a:p>
            <a:endParaRPr lang="en-US" sz="2000" u="sng" dirty="0">
              <a:latin typeface="Comic Sans MS" panose="030F0702030302020204" pitchFamily="66" charset="0"/>
            </a:endParaRPr>
          </a:p>
          <a:p>
            <a:endParaRPr lang="en-GB" sz="2000" u="sng" dirty="0">
              <a:latin typeface="Comic Sans MS" panose="030F0702030302020204" pitchFamily="66" charset="0"/>
            </a:endParaRPr>
          </a:p>
        </p:txBody>
      </p:sp>
      <p:graphicFrame>
        <p:nvGraphicFramePr>
          <p:cNvPr id="9" name="Table 8">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E81A4C5E-2FD8-4D2B-BE37-438233590DA8}"/>
              </a:ext>
            </a:extLst>
          </p:cNvPr>
          <p:cNvGraphicFramePr>
            <a:graphicFrameLocks noGrp="1"/>
          </p:cNvGraphicFramePr>
          <p:nvPr>
            <p:extLst>
              <p:ext uri="{D42A27DB-BD31-4B8C-83A1-F6EECF244321}">
                <p14:mod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618924291"/>
              </p:ext>
            </p:extLst>
          </p:nvPr>
        </p:nvGraphicFramePr>
        <p:xfrm>
          <a:off x="609600" y="4876800"/>
          <a:ext cx="8197086" cy="1434000"/>
        </p:xfrm>
        <a:graphic>
          <a:graphicData uri="http://schemas.openxmlformats.org/drawingml/2006/table">
            <a:tbl>
              <a:tblPr/>
              <a:tblGrid>
                <a:gridCol w="8197086">
                  <a:extLst>
                    <a:ext uri="{9D8B030D-6E8A-4147-A177-3AD203B41FA5}">
                      <a16:col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val="1482151674"/>
                    </a:ext>
                  </a:extLst>
                </a:gridCol>
              </a:tblGrid>
              <a:tr h="1434000">
                <a:tc>
                  <a:txBody>
                    <a:bodyPr/>
                    <a:lstStyle/>
                    <a:p>
                      <a:pPr algn="l">
                        <a:lnSpc>
                          <a:spcPct val="115000"/>
                        </a:lnSpc>
                        <a:spcAft>
                          <a:spcPts val="1000"/>
                        </a:spcAft>
                      </a:pPr>
                      <a:r>
                        <a:rPr lang="en-GB" sz="3600" b="1" i="1" u="sng" dirty="0">
                          <a:solidFill>
                            <a:schemeClr val="accent2">
                              <a:lumMod val="75000"/>
                            </a:schemeClr>
                          </a:solidFill>
                          <a:effectLst/>
                          <a:latin typeface="Comic Sans MS" panose="030F0702030302020204" pitchFamily="66" charset="0"/>
                          <a:ea typeface="Calibri" panose="020F0502020204030204" pitchFamily="34" charset="0"/>
                          <a:cs typeface="Times New Roman" panose="02020603050405020304" pitchFamily="18" charset="0"/>
                        </a:rPr>
                        <a:t>Word of the day-</a:t>
                      </a:r>
                    </a:p>
                    <a:p>
                      <a:pPr algn="l">
                        <a:lnSpc>
                          <a:spcPct val="115000"/>
                        </a:lnSpc>
                        <a:spcAft>
                          <a:spcPts val="1000"/>
                        </a:spcAft>
                      </a:pPr>
                      <a:endParaRPr lang="en-GB" sz="3600" b="1" i="1" u="sng" dirty="0">
                        <a:solidFill>
                          <a:schemeClr val="accent2">
                            <a:lumMod val="75000"/>
                          </a:schemeClr>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a:noFill/>
                    </a:lnL>
                    <a:lnR>
                      <a:noFill/>
                    </a:lnR>
                    <a:lnT>
                      <a:noFill/>
                    </a:lnT>
                    <a:lnB>
                      <a:noFill/>
                    </a:lnB>
                  </a:tcPr>
                </a:tc>
                <a:extLst>
                  <a:ext uri="{0D108BD9-81ED-4DB2-BD59-A6C34878D82A}">
                    <a16:row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val="254707761"/>
                  </a:ext>
                </a:extLst>
              </a:tr>
            </a:tbl>
          </a:graphicData>
        </a:graphic>
      </p:graphicFrame>
      <p:sp>
        <p:nvSpPr>
          <p:cNvPr id="2" name="AutoShape 2" descr="Theseus and the Minotaur (Greek Mythology): Amazon.co.uk: Mandilaras,  Philippos: 9781916409163: Books"/>
          <p:cNvSpPr>
            <a:spLocks noChangeAspect="1" noChangeArrowheads="1"/>
          </p:cNvSpPr>
          <p:nvPr/>
        </p:nvSpPr>
        <p:spPr bwMode="auto">
          <a:xfrm>
            <a:off x="155575" y="-144463"/>
            <a:ext cx="304800" cy="304801"/>
          </a:xfrm>
          <a:prstGeom prst="rect">
            <a:avLst/>
          </a:prstGeom>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3957586D-C37F-433B-8C83-6B03411B709A}"/>
              </a:ext>
            </a:extLst>
          </p:cNvPr>
          <p:cNvPicPr>
            <a:picLocks noChangeAspect="1"/>
          </p:cNvPicPr>
          <p:nvPr/>
        </p:nvPicPr>
        <p:blipFill>
          <a:blip r:embed="rId2"/>
          <a:stretch>
            <a:fillRect/>
          </a:stretch>
        </p:blipFill>
        <p:spPr>
          <a:xfrm>
            <a:off x="7245350" y="147668"/>
            <a:ext cx="1743075" cy="2619375"/>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883670515"/>
      </p:ext>
    </p:extLst>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Rectangle 1"/>
          <p:cNvSpPr/>
          <p:nvPr/>
        </p:nvSpPr>
        <p:spPr>
          <a:xfrm>
            <a:off x="2286000" y="2274838"/>
            <a:ext cx="5562600" cy="2400657"/>
          </a:xfrm>
          <a:prstGeom prst="rect">
            <a:avLst/>
          </a:prstGeom>
        </p:spPr>
        <p:txBody>
          <a:bodyPr wrap="square">
            <a:spAutoFit/>
          </a:bodyPr>
          <a:lstStyle/>
          <a:p>
            <a:pPr algn="ctr"/>
            <a:r>
              <a:rPr lang="en-US" sz="6600" u="sng" dirty="0" err="1"/>
              <a:t>Maths</a:t>
            </a:r>
            <a:endParaRPr lang="en-US" sz="6600" u="sng" dirty="0"/>
          </a:p>
          <a:p>
            <a:pPr algn="ctr"/>
            <a:r>
              <a:rPr lang="en-US" sz="4800" dirty="0"/>
              <a:t>LO : to divide by 3. </a:t>
            </a:r>
            <a:r>
              <a:rPr lang="en-US" dirty="0"/>
              <a:t>https://whiterosemaths.com/homelearning/year-3/week-11-number-multiplication-division/</a:t>
            </a:r>
            <a:endParaRPr lang="en-GB" b="1" dirty="0"/>
          </a:p>
        </p:txBody>
      </p:sp>
      <p:pic>
        <p:nvPicPr>
          <p:cNvPr id="3" name="Picture 2">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CA8DDD19-57D4-4FB2-BB92-B6B46F10D2A6}"/>
              </a:ext>
            </a:extLst>
          </p:cNvPr>
          <p:cNvPicPr>
            <a:picLocks noChangeAspect="1"/>
          </p:cNvPicPr>
          <p:nvPr/>
        </p:nvPicPr>
        <p:blipFill>
          <a:blip r:embed="rId2"/>
          <a:stretch>
            <a:fillRect/>
          </a:stretch>
        </p:blipFill>
        <p:spPr>
          <a:xfrm>
            <a:off x="6705600" y="457200"/>
            <a:ext cx="2066925" cy="2209800"/>
          </a:xfrm>
          <a:prstGeom prst="rect">
            <a:avLst/>
          </a:prstGeom>
        </p:spPr>
      </p:pic>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405567464"/>
      </p:ext>
    </p:extLst>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B9FF99BD-075F-4761-A995-6FC574BD25EA}"/>
              </a:ext>
              <a:ext uri="{C183D7F6-B498-43B3-948B-1728B52AA6E4}">
                <adec:decorative xmlns="" xmlns:a="http://schemas.openxmlformats.org/drawingml/2006/main" xmlns:r="http://schemas.openxmlformats.org/officeDocument/2006/relationships" xmlns:p="http://schemas.openxmlformats.org/presentationml/2006/main" xmlns:adec="http://schemas.microsoft.com/office/drawing/2017/decorative" xmlns:mv="urn:schemas-microsoft-com:mac:vml" xmlns:mc="http://schemas.openxmlformats.org/markup-compatibility/2006" val="1"/>
              </a:ext>
            </a:extLst>
          </p:cNvPr>
          <p:cNvSpPr>
            <a:spLocks noGrp="1" noRot="1" noChangeAspect="1" noMove="1" noResize="1" noEditPoints="1" noAdjustHandles="1" noChangeArrowheads="1" noChangeShapeType="1" noTextEdit="1"/>
          </p:cNvSpPr>
          <p:nvPr>
            <p:extLst>
              <p:ext uri="{386F3935-93C4-4BCD-93E2-E3B085C9AB24}">
                <p16:designElem xmlns="" xmlns:a="http://schemas.openxmlformats.org/drawingml/2006/main" xmlns:r="http://schemas.openxmlformats.org/officeDocument/2006/relationships" xmlns:p="http://schemas.openxmlformats.org/presentationml/2006/main" xmlns:p16="http://schemas.microsoft.com/office/powerpoint/2015/main" xmlns:mv="urn:schemas-microsoft-com:mac:vml" xmlns:mc="http://schemas.openxmlformats.org/markup-compatibility/2006" val="1"/>
              </p:ext>
            </p:extLst>
          </p:nvPr>
        </p:nvSpPr>
        <p:spPr>
          <a:xfrm>
            <a:off x="0" y="0"/>
            <a:ext cx="9144000" cy="685800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A7B21A54-9BA3-4EA9-B460-5A829ADD9051}"/>
              </a:ext>
              <a:ext uri="{C183D7F6-B498-43B3-948B-1728B52AA6E4}">
                <adec:decorative xmlns="" xmlns:a="http://schemas.openxmlformats.org/drawingml/2006/main" xmlns:r="http://schemas.openxmlformats.org/officeDocument/2006/relationships" xmlns:p="http://schemas.openxmlformats.org/presentationml/2006/main" xmlns:adec="http://schemas.microsoft.com/office/drawing/2017/decorative" xmlns:mv="urn:schemas-microsoft-com:mac:vml" xmlns:mc="http://schemas.openxmlformats.org/markup-compatibility/2006" val="1"/>
              </a:ext>
            </a:extLst>
          </p:cNvPr>
          <p:cNvSpPr>
            <a:spLocks noGrp="1" noRot="1" noChangeAspect="1" noMove="1" noResize="1" noEditPoints="1" noAdjustHandles="1" noChangeArrowheads="1" noChangeShapeType="1" noTextEdit="1"/>
          </p:cNvSpPr>
          <p:nvPr>
            <p:extLst>
              <p:ext uri="{386F3935-93C4-4BCD-93E2-E3B085C9AB24}">
                <p16:designElem xmlns="" xmlns:a="http://schemas.openxmlformats.org/drawingml/2006/main" xmlns:r="http://schemas.openxmlformats.org/officeDocument/2006/relationships" xmlns:p="http://schemas.openxmlformats.org/presentationml/2006/main" xmlns:p16="http://schemas.microsoft.com/office/powerpoint/2015/main" xmlns:mv="urn:schemas-microsoft-com:mac:vml" xmlns:mc="http://schemas.openxmlformats.org/markup-compatibility/2006" val="1"/>
              </p:ext>
            </p:extLst>
          </p:nvPr>
        </p:nvSpPr>
        <p:spPr>
          <a:xfrm>
            <a:off x="357759" y="480060"/>
            <a:ext cx="8428482" cy="589788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6FA8F714-B9D8-488A-8CCA-E9948FF913A9}"/>
              </a:ext>
              <a:ext uri="{C183D7F6-B498-43B3-948B-1728B52AA6E4}">
                <adec:decorative xmlns="" xmlns:a="http://schemas.openxmlformats.org/drawingml/2006/main" xmlns:r="http://schemas.openxmlformats.org/officeDocument/2006/relationships" xmlns:p="http://schemas.openxmlformats.org/presentationml/2006/main" xmlns:adec="http://schemas.microsoft.com/office/drawing/2017/decorative" xmlns:mv="urn:schemas-microsoft-com:mac:vml" xmlns:mc="http://schemas.openxmlformats.org/markup-compatibility/2006" val="1"/>
              </a:ext>
            </a:extLst>
          </p:cNvPr>
          <p:cNvSpPr>
            <a:spLocks noGrp="1" noRot="1" noChangeAspect="1" noMove="1" noResize="1" noEditPoints="1" noAdjustHandles="1" noChangeArrowheads="1" noChangeShapeType="1" noTextEdit="1"/>
          </p:cNvSpPr>
          <p:nvPr>
            <p:extLst>
              <p:ext uri="{386F3935-93C4-4BCD-93E2-E3B085C9AB24}">
                <p16:designElem xmlns="" xmlns:a="http://schemas.openxmlformats.org/drawingml/2006/main" xmlns:r="http://schemas.openxmlformats.org/officeDocument/2006/relationships" xmlns:p="http://schemas.openxmlformats.org/presentationml/2006/main" xmlns:p16="http://schemas.microsoft.com/office/powerpoint/2015/main" xmlns:mv="urn:schemas-microsoft-com:mac:vml" xmlns:mc="http://schemas.openxmlformats.org/markup-compatibility/2006" val="1"/>
              </p:ext>
            </p:extLst>
          </p:nvPr>
        </p:nvSpPr>
        <p:spPr>
          <a:xfrm>
            <a:off x="482599" y="643468"/>
            <a:ext cx="8178800" cy="557106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2FCAAFA9-25C2-458F-A80C-4A76E4227B8B}"/>
              </a:ext>
            </a:extLst>
          </p:cNvPr>
          <p:cNvPicPr>
            <a:picLocks noChangeAspect="1"/>
          </p:cNvPicPr>
          <p:nvPr/>
        </p:nvPicPr>
        <p:blipFill>
          <a:blip r:embed="rId2"/>
          <a:stretch>
            <a:fillRect/>
          </a:stretch>
        </p:blipFill>
        <p:spPr>
          <a:xfrm>
            <a:off x="6324600" y="637319"/>
            <a:ext cx="2303971" cy="2764765"/>
          </a:xfrm>
          <a:prstGeom prst="rect">
            <a:avLst/>
          </a:prstGeom>
        </p:spPr>
      </p:pic>
      <p:pic>
        <p:nvPicPr>
          <p:cNvPr id="5" name="Picture 4">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93A05ABB-3829-4903-A456-ABEF1E77BB49}"/>
              </a:ext>
            </a:extLst>
          </p:cNvPr>
          <p:cNvPicPr>
            <a:picLocks noChangeAspect="1"/>
          </p:cNvPicPr>
          <p:nvPr/>
        </p:nvPicPr>
        <p:blipFill>
          <a:blip r:embed="rId3"/>
          <a:stretch>
            <a:fillRect/>
          </a:stretch>
        </p:blipFill>
        <p:spPr>
          <a:xfrm>
            <a:off x="357757" y="4343400"/>
            <a:ext cx="2945704" cy="2197948"/>
          </a:xfrm>
          <a:prstGeom prst="rect">
            <a:avLst/>
          </a:prstGeom>
        </p:spPr>
      </p:pic>
      <p:pic>
        <p:nvPicPr>
          <p:cNvPr id="6" name="Picture 5">
            <a:extLst>
              <a:ext uri="{FF2B5EF4-FFF2-40B4-BE49-F238E27FC236}">
                <a16:creationId xmlns="" xmlns:a="http://schemas.openxmlformats.org/drawingml/2006/main" xmlns:r="http://schemas.openxmlformats.org/officeDocument/2006/relationships" xmlns:p="http://schemas.openxmlformats.org/presentationml/2006/main" xmlns:a16="http://schemas.microsoft.com/office/drawing/2014/main" xmlns:mv="urn:schemas-microsoft-com:mac:vml" xmlns:mc="http://schemas.openxmlformats.org/markup-compatibility/2006" id="{8D0824C3-CE77-43EB-A9EF-B2C15E9894EB}"/>
              </a:ext>
            </a:extLst>
          </p:cNvPr>
          <p:cNvPicPr>
            <a:picLocks noChangeAspect="1"/>
          </p:cNvPicPr>
          <p:nvPr/>
        </p:nvPicPr>
        <p:blipFill>
          <a:blip r:embed="rId4"/>
          <a:stretch>
            <a:fillRect/>
          </a:stretch>
        </p:blipFill>
        <p:spPr>
          <a:xfrm>
            <a:off x="6818820" y="3895937"/>
            <a:ext cx="1905000" cy="2400300"/>
          </a:xfrm>
          <a:prstGeom prst="rect">
            <a:avLst/>
          </a:prstGeom>
        </p:spPr>
      </p:pic>
      <p:sp>
        <p:nvSpPr>
          <p:cNvPr id="9" name="TextBox 8"/>
          <p:cNvSpPr txBox="1"/>
          <p:nvPr/>
        </p:nvSpPr>
        <p:spPr>
          <a:xfrm>
            <a:off x="990600" y="1219200"/>
            <a:ext cx="4343400" cy="1200329"/>
          </a:xfrm>
          <a:prstGeom prst="rect">
            <a:avLst/>
          </a:prstGeom>
          <a:noFill/>
        </p:spPr>
        <p:txBody>
          <a:bodyPr wrap="square" rtlCol="0">
            <a:spAutoFit/>
          </a:bodyPr>
          <a:lstStyle/>
          <a:p>
            <a:r>
              <a:rPr lang="en-GB" dirty="0" smtClean="0"/>
              <a:t>Art.</a:t>
            </a:r>
          </a:p>
          <a:p>
            <a:endParaRPr lang="en-GB" dirty="0" smtClean="0"/>
          </a:p>
          <a:p>
            <a:r>
              <a:rPr lang="en-GB" b="1" u="sng" dirty="0" smtClean="0">
                <a:latin typeface="Comic Sans MS"/>
                <a:cs typeface="Comic Sans MS"/>
              </a:rPr>
              <a:t>LO – to use line to sketch a Christmas picture</a:t>
            </a:r>
            <a:endParaRPr lang="en-GB" b="1" u="sng" dirty="0">
              <a:latin typeface="Comic Sans MS"/>
              <a:cs typeface="Comic Sans MS"/>
            </a:endParaRPr>
          </a:p>
        </p:txBody>
      </p:sp>
      <p:sp>
        <p:nvSpPr>
          <p:cNvPr id="11" name="TextBox 10"/>
          <p:cNvSpPr txBox="1"/>
          <p:nvPr/>
        </p:nvSpPr>
        <p:spPr>
          <a:xfrm>
            <a:off x="1219200" y="2743200"/>
            <a:ext cx="6935162" cy="1477328"/>
          </a:xfrm>
          <a:prstGeom prst="rect">
            <a:avLst/>
          </a:prstGeom>
          <a:noFill/>
        </p:spPr>
        <p:txBody>
          <a:bodyPr wrap="none" rtlCol="0">
            <a:spAutoFit/>
          </a:bodyPr>
          <a:lstStyle/>
          <a:p>
            <a:r>
              <a:rPr lang="en-GB" dirty="0" smtClean="0"/>
              <a:t>Sketch an image of Mary during the Annunciation</a:t>
            </a:r>
          </a:p>
          <a:p>
            <a:r>
              <a:rPr lang="en-GB" dirty="0" smtClean="0"/>
              <a:t>Or Mary and Elizabeth together during the Visitation.</a:t>
            </a:r>
          </a:p>
          <a:p>
            <a:endParaRPr lang="en-GB" dirty="0" smtClean="0"/>
          </a:p>
          <a:p>
            <a:r>
              <a:rPr lang="en-GB" dirty="0" smtClean="0"/>
              <a:t>You may also wish to create your own Advent Wreath, similar to the one</a:t>
            </a:r>
          </a:p>
          <a:p>
            <a:r>
              <a:rPr lang="en-GB" dirty="0" smtClean="0"/>
              <a:t>We were making at school.</a:t>
            </a:r>
            <a:endParaRPr lang="en-GB" dirty="0"/>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986055180"/>
      </p:ext>
    </p:extLst>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Rectangle 1"/>
          <p:cNvSpPr/>
          <p:nvPr/>
        </p:nvSpPr>
        <p:spPr>
          <a:xfrm>
            <a:off x="228600" y="177799"/>
            <a:ext cx="8458200" cy="3108543"/>
          </a:xfrm>
          <a:prstGeom prst="rect">
            <a:avLst/>
          </a:prstGeom>
        </p:spPr>
        <p:txBody>
          <a:bodyPr wrap="square">
            <a:spAutoFit/>
          </a:bodyPr>
          <a:lstStyle/>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a:p>
            <a:endParaRPr lang="en-GB" sz="2800" dirty="0">
              <a:latin typeface="Comic Sans MS" panose="030F0702030302020204" pitchFamily="66" charset="0"/>
            </a:endParaRPr>
          </a:p>
        </p:txBody>
      </p:sp>
      <p:sp>
        <p:nvSpPr>
          <p:cNvPr id="9" name="Rectangle 8"/>
          <p:cNvSpPr/>
          <p:nvPr/>
        </p:nvSpPr>
        <p:spPr>
          <a:xfrm>
            <a:off x="647700" y="424984"/>
            <a:ext cx="7620000" cy="4062651"/>
          </a:xfrm>
          <a:prstGeom prst="rect">
            <a:avLst/>
          </a:prstGeom>
        </p:spPr>
        <p:txBody>
          <a:bodyPr wrap="square">
            <a:spAutoFit/>
          </a:bodyPr>
          <a:lstStyle/>
          <a:p>
            <a:r>
              <a:rPr lang="en-US" u="sng" dirty="0">
                <a:latin typeface="Comic Sans MS" panose="030F0702030302020204" pitchFamily="66" charset="0"/>
              </a:rPr>
              <a:t>Friday 18th December 2020</a:t>
            </a:r>
          </a:p>
          <a:p>
            <a:endParaRPr lang="en-US" u="sng" dirty="0">
              <a:latin typeface="Comic Sans MS" panose="030F0702030302020204" pitchFamily="66" charset="0"/>
            </a:endParaRPr>
          </a:p>
          <a:p>
            <a:r>
              <a:rPr lang="en-US" u="sng" dirty="0">
                <a:latin typeface="Comic Sans MS" panose="030F0702030302020204" pitchFamily="66" charset="0"/>
              </a:rPr>
              <a:t>Word of the day: worship.</a:t>
            </a:r>
          </a:p>
          <a:p>
            <a:endParaRPr lang="en-US" u="sng" dirty="0">
              <a:latin typeface="Comic Sans MS" panose="030F0702030302020204" pitchFamily="66" charset="0"/>
            </a:endParaRPr>
          </a:p>
          <a:p>
            <a:r>
              <a:rPr lang="en-GB" sz="3200" dirty="0"/>
              <a:t>LO – to read my story with expression.</a:t>
            </a:r>
          </a:p>
          <a:p>
            <a:endParaRPr lang="en-GB" sz="3200" dirty="0"/>
          </a:p>
          <a:p>
            <a:endParaRPr lang="en-GB" sz="3200" dirty="0"/>
          </a:p>
          <a:p>
            <a:r>
              <a:rPr lang="en-GB" dirty="0"/>
              <a:t>Let’s hear your story, maybe you can record it and email to us.</a:t>
            </a:r>
          </a:p>
          <a:p>
            <a:endParaRPr lang="en-GB" dirty="0"/>
          </a:p>
          <a:p>
            <a:endParaRPr lang="en-GB" dirty="0"/>
          </a:p>
          <a:p>
            <a:endParaRPr lang="en-GB" dirty="0"/>
          </a:p>
          <a:p>
            <a:endParaRPr lang="en-US" dirty="0">
              <a:latin typeface="Comic Sans MS" panose="030F0702030302020204" pitchFamily="66" charset="0"/>
            </a:endParaRPr>
          </a:p>
        </p:txBody>
      </p:sp>
      <p:sp>
        <p:nvSpPr>
          <p:cNvPr id="3" name="AutoShape 2" descr="Story Map for Clara and the Armadillo | Teaching Resources"/>
          <p:cNvSpPr>
            <a:spLocks noChangeAspect="1" noChangeArrowheads="1"/>
          </p:cNvSpPr>
          <p:nvPr/>
        </p:nvSpPr>
        <p:spPr bwMode="auto">
          <a:xfrm>
            <a:off x="155575" y="-144463"/>
            <a:ext cx="304800" cy="304801"/>
          </a:xfrm>
          <a:prstGeom prst="rect">
            <a:avLst/>
          </a:prstGeom>
          <a:noFill/>
          <a:extLst>
            <a:ext uri="{909E8E84-426E-40DD-AFC4-6F175D3DCCD1}">
              <a14:hiddenFill xmlns="" xmlns:a="http://schemas.openxmlformats.org/drawingml/2006/main" xmlns:r="http://schemas.openxmlformats.org/officeDocument/2006/relationships" xmlns:p="http://schemas.openxmlformats.org/presentationml/2006/main" xmlns:a14="http://schemas.microsoft.com/office/drawing/2010/main" xmlns:mv="urn:schemas-microsoft-com:mac:vml" xmlns:mc="http://schemas.openxmlformats.org/markup-compatibility/2006">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3125593437"/>
      </p:ext>
    </p:extLst>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Rectangle 1"/>
          <p:cNvSpPr/>
          <p:nvPr/>
        </p:nvSpPr>
        <p:spPr>
          <a:xfrm>
            <a:off x="2286000" y="2274838"/>
            <a:ext cx="4572000" cy="3077766"/>
          </a:xfrm>
          <a:prstGeom prst="rect">
            <a:avLst/>
          </a:prstGeom>
        </p:spPr>
        <p:txBody>
          <a:bodyPr>
            <a:spAutoFit/>
          </a:bodyPr>
          <a:lstStyle/>
          <a:p>
            <a:pPr algn="ctr"/>
            <a:r>
              <a:rPr lang="en-US" sz="8800" u="sng" dirty="0" err="1"/>
              <a:t>Maths</a:t>
            </a:r>
            <a:endParaRPr lang="en-US" sz="8800" u="sng" dirty="0"/>
          </a:p>
          <a:p>
            <a:pPr algn="ctr"/>
            <a:r>
              <a:rPr lang="en-GB" b="1" u="sng" dirty="0"/>
              <a:t>LO – to practise my times tables.</a:t>
            </a:r>
            <a:r>
              <a:rPr lang="en-GB" sz="8800" b="1" u="sng" dirty="0"/>
              <a:t> </a:t>
            </a:r>
          </a:p>
          <a:p>
            <a:pPr algn="ctr"/>
            <a:r>
              <a:rPr lang="en-GB" sz="1600" b="1" dirty="0"/>
              <a:t>Play the different games on TT </a:t>
            </a:r>
            <a:r>
              <a:rPr lang="en-GB" b="1" dirty="0" err="1"/>
              <a:t>Rockstars</a:t>
            </a:r>
            <a:r>
              <a:rPr lang="en-GB" b="1" dirty="0"/>
              <a:t>!</a:t>
            </a:r>
          </a:p>
        </p:txBody>
      </p:sp>
    </p:spTree>
    <p:extLst>
      <p:ext uri="{BB962C8B-B14F-4D97-AF65-F5344CB8AC3E}">
        <p14:creationId xmlns="" xmlns:a="http://schemas.openxmlformats.org/drawingml/2006/main" xmlns:r="http://schemas.openxmlformats.org/officeDocument/2006/relationships" xmlns:p="http://schemas.openxmlformats.org/presentationml/2006/main" xmlns:p14="http://schemas.microsoft.com/office/powerpoint/2010/main" xmlns:mv="urn:schemas-microsoft-com:mac:vml" xmlns:mc="http://schemas.openxmlformats.org/markup-compatibility/2006" val="17570585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a="http://schemas.openxmlformats.org/drawingml/2006/main"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TotalTime>
  <Words>1314</Words>
  <Application>Microsoft Macintosh PowerPoint</Application>
  <PresentationFormat>On-screen Show (4:3)</PresentationFormat>
  <Paragraphs>169</Paragraphs>
  <Slides>19</Slides>
  <Notes>1</Notes>
  <HiddenSlides>0</HiddenSlides>
  <MMClips>0</MMClips>
  <ScaleCrop>false</ScaleCrop>
  <HeadingPairs>
    <vt:vector size="4" baseType="variant">
      <vt:variant>
        <vt:lpstr>Design Template</vt:lpstr>
      </vt:variant>
      <vt:variant>
        <vt:i4>1</vt:i4>
      </vt:variant>
      <vt:variant>
        <vt:lpstr>Slide Titles</vt:lpstr>
      </vt:variant>
      <vt:variant>
        <vt:i4>19</vt:i4>
      </vt:variant>
    </vt:vector>
  </HeadingPairs>
  <TitlesOfParts>
    <vt:vector size="20" baseType="lpstr">
      <vt:lpstr>Office Theme</vt:lpstr>
      <vt:lpstr>Week 7</vt:lpstr>
      <vt:lpstr>Slide 2</vt:lpstr>
      <vt:lpstr>Maths</vt:lpstr>
      <vt:lpstr>Slide 4</vt:lpstr>
      <vt:lpstr>Slide 5</vt:lpstr>
      <vt:lpstr>Slide 6</vt:lpstr>
      <vt:lpstr>Slide 7</vt:lpstr>
      <vt:lpstr>Slide 8</vt:lpstr>
      <vt:lpstr>Slide 9</vt:lpstr>
      <vt:lpstr>Slide 10</vt:lpstr>
      <vt:lpstr>Geography</vt:lpstr>
      <vt:lpstr>Slide 12</vt:lpstr>
      <vt:lpstr>Slide 13</vt:lpstr>
      <vt:lpstr>Slide 14</vt:lpstr>
      <vt:lpstr>Slide 15</vt:lpstr>
      <vt:lpstr>Slide 16</vt:lpstr>
      <vt:lpstr>Slide 17</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7</dc:title>
  <dc:creator>opal mullen</dc:creator>
  <cp:lastModifiedBy>alicia clarke-shiels</cp:lastModifiedBy>
  <cp:revision>5</cp:revision>
  <dcterms:created xsi:type="dcterms:W3CDTF">2020-12-11T10:16:28Z</dcterms:created>
  <dcterms:modified xsi:type="dcterms:W3CDTF">2020-12-11T10:54:35Z</dcterms:modified>
</cp:coreProperties>
</file>