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362E2-7F8A-45F9-A78F-970B6DB719D8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AC5A-6F11-4276-9899-31834085D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16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362E2-7F8A-45F9-A78F-970B6DB719D8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AC5A-6F11-4276-9899-31834085D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875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362E2-7F8A-45F9-A78F-970B6DB719D8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AC5A-6F11-4276-9899-31834085D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994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362E2-7F8A-45F9-A78F-970B6DB719D8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AC5A-6F11-4276-9899-31834085D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307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362E2-7F8A-45F9-A78F-970B6DB719D8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AC5A-6F11-4276-9899-31834085D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46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362E2-7F8A-45F9-A78F-970B6DB719D8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AC5A-6F11-4276-9899-31834085D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30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362E2-7F8A-45F9-A78F-970B6DB719D8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AC5A-6F11-4276-9899-31834085D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914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362E2-7F8A-45F9-A78F-970B6DB719D8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AC5A-6F11-4276-9899-31834085D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480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362E2-7F8A-45F9-A78F-970B6DB719D8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AC5A-6F11-4276-9899-31834085D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572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362E2-7F8A-45F9-A78F-970B6DB719D8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AC5A-6F11-4276-9899-31834085D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446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362E2-7F8A-45F9-A78F-970B6DB719D8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AC5A-6F11-4276-9899-31834085D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30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362E2-7F8A-45F9-A78F-970B6DB719D8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1AC5A-6F11-4276-9899-31834085D3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208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100" u="sng" dirty="0" smtClean="0">
                <a:latin typeface="Comic Sans MS" panose="030F0702030302020204" pitchFamily="66" charset="0"/>
              </a:rPr>
              <a:t>LO: to know the story of the visit of Jesus to Martha and Mary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l"/>
            <a:r>
              <a:rPr lang="en-US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SC: I understand that this story teaches me the importance of prayer.</a:t>
            </a:r>
          </a:p>
          <a:p>
            <a:pPr algn="l"/>
            <a:endParaRPr lang="en-US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US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 can talk about the different choices made by Mary and Martha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9635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6159" y="2743200"/>
            <a:ext cx="7620000" cy="3450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800" dirty="0" smtClean="0">
                <a:latin typeface="Comic Sans MS"/>
                <a:ea typeface="Calibri"/>
                <a:cs typeface="Times New Roman"/>
              </a:rPr>
              <a:t>When did you</a:t>
            </a:r>
            <a:r>
              <a:rPr lang="en-US" sz="2800" dirty="0" smtClean="0">
                <a:effectLst/>
                <a:latin typeface="Comic Sans MS"/>
                <a:ea typeface="Calibri"/>
                <a:cs typeface="Times New Roman"/>
              </a:rPr>
              <a:t> last argue with a brother, sister or friend?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800" dirty="0">
                <a:latin typeface="Comic Sans MS"/>
                <a:ea typeface="Calibri"/>
                <a:cs typeface="Times New Roman"/>
              </a:rPr>
              <a:t>F</a:t>
            </a:r>
            <a:r>
              <a:rPr lang="en-US" sz="2800" dirty="0" smtClean="0">
                <a:effectLst/>
                <a:latin typeface="Comic Sans MS"/>
                <a:ea typeface="Calibri"/>
                <a:cs typeface="Times New Roman"/>
              </a:rPr>
              <a:t>rom time to time, disagreements happen.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800" dirty="0" smtClean="0">
                <a:effectLst/>
                <a:latin typeface="Comic Sans MS"/>
                <a:ea typeface="Calibri"/>
                <a:cs typeface="Times New Roman"/>
              </a:rPr>
              <a:t> Not everyone is the same.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800" dirty="0" smtClean="0">
                <a:effectLst/>
                <a:latin typeface="Comic Sans MS"/>
                <a:ea typeface="Calibri"/>
                <a:cs typeface="Times New Roman"/>
              </a:rPr>
              <a:t> Sometimes an argument arises over a task that needs to be done.</a:t>
            </a:r>
            <a:endParaRPr lang="en-US" sz="2800" dirty="0">
              <a:ea typeface="Calibri"/>
              <a:cs typeface="Times New Roman"/>
            </a:endParaRPr>
          </a:p>
        </p:txBody>
      </p:sp>
      <p:pic>
        <p:nvPicPr>
          <p:cNvPr id="1026" name="Picture 2" descr="http://familymattersny.com/wp-content/uploads/2011/08/regressing-kids-fighting-redba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840" y="381000"/>
            <a:ext cx="2108638" cy="210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1307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894460"/>
            <a:ext cx="8153400" cy="2826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800" dirty="0" smtClean="0">
                <a:latin typeface="Comic Sans MS"/>
                <a:ea typeface="Calibri"/>
                <a:cs typeface="Times New Roman"/>
              </a:rPr>
              <a:t>Our</a:t>
            </a:r>
            <a:r>
              <a:rPr lang="en-US" sz="2800" dirty="0" smtClean="0">
                <a:effectLst/>
                <a:latin typeface="Comic Sans MS"/>
                <a:ea typeface="Calibri"/>
                <a:cs typeface="Times New Roman"/>
              </a:rPr>
              <a:t> Bible story is about two sisters. They shared the same home (with their brother Lazarus), but had very different personalities.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800" dirty="0" smtClean="0">
                <a:effectLst/>
                <a:latin typeface="Comic Sans MS"/>
                <a:ea typeface="Calibri"/>
                <a:cs typeface="Times New Roman"/>
              </a:rPr>
              <a:t>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800" dirty="0" smtClean="0">
                <a:effectLst/>
                <a:latin typeface="Comic Sans MS"/>
                <a:ea typeface="Calibri"/>
                <a:cs typeface="Times New Roman"/>
              </a:rPr>
              <a:t>Which of the sisters are you most like?</a:t>
            </a:r>
            <a:endParaRPr lang="en-US" sz="28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8267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mccrimmons.com/shop/banners/martha-and-mary--banner-banjoh04/library/images/848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9412" y="1600200"/>
            <a:ext cx="3377588" cy="4672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704943" y="609600"/>
            <a:ext cx="41665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latin typeface="Comic Sans MS" panose="030F0702030302020204" pitchFamily="66" charset="0"/>
              </a:rPr>
              <a:t>A tale of two sisters</a:t>
            </a:r>
            <a:endParaRPr lang="en-US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65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fatima.org/wp-content/uploads/2019/07/Fatima-Messages_Saints-St.-Martha-Mary-and-Lazarus-0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13"/>
          <a:stretch/>
        </p:blipFill>
        <p:spPr bwMode="auto">
          <a:xfrm>
            <a:off x="1338442" y="3191503"/>
            <a:ext cx="2014357" cy="3464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28600" y="390736"/>
            <a:ext cx="5139548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dirty="0" smtClean="0">
                <a:effectLst/>
                <a:latin typeface="Comic Sans MS" panose="030F0702030302020204" pitchFamily="66" charset="0"/>
                <a:ea typeface="Calibri"/>
                <a:cs typeface="Times New Roman"/>
              </a:rPr>
              <a:t>Martha loved to keep busy.</a:t>
            </a:r>
          </a:p>
          <a:p>
            <a:endParaRPr lang="en-US" sz="2600" dirty="0" smtClean="0">
              <a:effectLst/>
              <a:latin typeface="Comic Sans MS" panose="030F0702030302020204" pitchFamily="66" charset="0"/>
              <a:ea typeface="Calibri"/>
              <a:cs typeface="Times New Roman"/>
            </a:endParaRPr>
          </a:p>
          <a:p>
            <a:r>
              <a:rPr lang="en-US" sz="2600" dirty="0" smtClean="0">
                <a:latin typeface="Comic Sans MS" panose="030F0702030302020204" pitchFamily="66" charset="0"/>
                <a:ea typeface="Calibri"/>
                <a:cs typeface="Times New Roman"/>
              </a:rPr>
              <a:t>Martha could be very impatient.</a:t>
            </a:r>
          </a:p>
          <a:p>
            <a:endParaRPr lang="en-US" sz="2600" dirty="0">
              <a:latin typeface="Comic Sans MS" panose="030F0702030302020204" pitchFamily="66" charset="0"/>
              <a:ea typeface="Calibri"/>
              <a:cs typeface="Times New Roman"/>
            </a:endParaRPr>
          </a:p>
          <a:p>
            <a:r>
              <a:rPr lang="en-US" sz="2600" dirty="0" smtClean="0">
                <a:latin typeface="Comic Sans MS" panose="030F0702030302020204" pitchFamily="66" charset="0"/>
                <a:ea typeface="Calibri"/>
                <a:cs typeface="Times New Roman"/>
              </a:rPr>
              <a:t> </a:t>
            </a:r>
            <a:r>
              <a:rPr lang="en-US" sz="2600" dirty="0">
                <a:latin typeface="Comic Sans MS" panose="030F0702030302020204" pitchFamily="66" charset="0"/>
              </a:rPr>
              <a:t>Martha loved cooking. </a:t>
            </a:r>
            <a:endParaRPr lang="en-US" sz="2600" dirty="0">
              <a:latin typeface="Comic Sans MS" panose="030F0702030302020204" pitchFamily="66" charset="0"/>
              <a:ea typeface="Calibri"/>
              <a:cs typeface="Times New Roman"/>
            </a:endParaRPr>
          </a:p>
          <a:p>
            <a:endParaRPr lang="en-US" sz="2800" dirty="0" smtClean="0">
              <a:effectLst/>
              <a:latin typeface="Comic Sans MS"/>
              <a:ea typeface="Calibri"/>
              <a:cs typeface="Times New Roman"/>
            </a:endParaRPr>
          </a:p>
          <a:p>
            <a:r>
              <a:rPr lang="en-US" dirty="0" smtClean="0">
                <a:effectLst/>
                <a:latin typeface="Comic Sans MS"/>
                <a:ea typeface="Calibri"/>
                <a:cs typeface="Times New Roman"/>
              </a:rPr>
              <a:t> </a:t>
            </a:r>
            <a:endParaRPr lang="en-US" dirty="0"/>
          </a:p>
        </p:txBody>
      </p:sp>
      <p:pic>
        <p:nvPicPr>
          <p:cNvPr id="3077" name="Picture 5" descr="https://praybrothersandsisters.files.wordpress.com/2014/07/mary-martha-lazaru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90" t="28104" r="31077"/>
          <a:stretch/>
        </p:blipFill>
        <p:spPr bwMode="auto">
          <a:xfrm>
            <a:off x="6172200" y="3505200"/>
            <a:ext cx="1665733" cy="3151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68148" y="390736"/>
            <a:ext cx="35472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Comic Sans MS" panose="030F0702030302020204" pitchFamily="66" charset="0"/>
              </a:rPr>
              <a:t>Mary loved to think</a:t>
            </a:r>
            <a:r>
              <a:rPr lang="en-US" sz="2400" dirty="0" smtClean="0">
                <a:latin typeface="Comic Sans MS" panose="030F0702030302020204" pitchFamily="66" charset="0"/>
              </a:rPr>
              <a:t>.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68148" y="1177157"/>
            <a:ext cx="35472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Comic Sans MS" panose="030F0702030302020204" pitchFamily="66" charset="0"/>
              </a:rPr>
              <a:t>Mary was very calm.</a:t>
            </a:r>
            <a:endParaRPr lang="en-US" sz="26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57497" y="1862064"/>
            <a:ext cx="203613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latin typeface="Comic Sans MS" panose="030F0702030302020204" pitchFamily="66" charset="0"/>
              </a:rPr>
              <a:t>Mary didn’t!</a:t>
            </a:r>
            <a:endParaRPr lang="en-US" sz="2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35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381000"/>
            <a:ext cx="8458200" cy="1012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600" dirty="0" smtClean="0">
                <a:effectLst/>
                <a:latin typeface="Comic Sans MS"/>
                <a:ea typeface="Calibri"/>
                <a:cs typeface="Times New Roman"/>
              </a:rPr>
              <a:t>So, when Martha and Mary invited Jesus to their home this happened.</a:t>
            </a:r>
            <a:endParaRPr lang="en-US" sz="2600" dirty="0">
              <a:ea typeface="Calibri"/>
              <a:cs typeface="Times New Roman"/>
            </a:endParaRPr>
          </a:p>
        </p:txBody>
      </p:sp>
      <p:pic>
        <p:nvPicPr>
          <p:cNvPr id="4098" name="Picture 2" descr="https://thepassionists.org/uploads/post/image/1780/56a9350653ec521251934c48684b1dbd--mary-and-martha-sav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703845"/>
            <a:ext cx="2971800" cy="3954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3954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fatima.org/wp-content/uploads/2019/07/Fatima-Messages_Saints-St.-Martha-Mary-and-Lazarus-0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13"/>
          <a:stretch/>
        </p:blipFill>
        <p:spPr bwMode="auto">
          <a:xfrm>
            <a:off x="1338442" y="3191503"/>
            <a:ext cx="2014357" cy="3464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28600" y="390736"/>
            <a:ext cx="4501553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dirty="0" smtClean="0">
                <a:effectLst/>
                <a:latin typeface="Comic Sans MS" panose="030F0702030302020204" pitchFamily="66" charset="0"/>
                <a:ea typeface="Calibri"/>
                <a:cs typeface="Times New Roman"/>
              </a:rPr>
              <a:t>Martha laid the table. </a:t>
            </a:r>
          </a:p>
          <a:p>
            <a:endParaRPr lang="en-US" sz="2600" dirty="0" smtClean="0">
              <a:effectLst/>
              <a:latin typeface="Comic Sans MS" panose="030F0702030302020204" pitchFamily="66" charset="0"/>
              <a:ea typeface="Calibri"/>
              <a:cs typeface="Times New Roman"/>
            </a:endParaRPr>
          </a:p>
          <a:p>
            <a:r>
              <a:rPr lang="en-US" sz="2600" dirty="0" smtClean="0">
                <a:latin typeface="Comic Sans MS" panose="030F0702030302020204" pitchFamily="66" charset="0"/>
                <a:ea typeface="Calibri"/>
                <a:cs typeface="Times New Roman"/>
              </a:rPr>
              <a:t>Martha watched the oven</a:t>
            </a:r>
          </a:p>
          <a:p>
            <a:endParaRPr lang="en-US" sz="2600" dirty="0" smtClean="0">
              <a:latin typeface="Comic Sans MS" panose="030F0702030302020204" pitchFamily="66" charset="0"/>
              <a:cs typeface="Times New Roman"/>
            </a:endParaRPr>
          </a:p>
          <a:p>
            <a:r>
              <a:rPr lang="en-US" sz="2600" dirty="0" smtClean="0">
                <a:latin typeface="Comic Sans MS" panose="030F0702030302020204" pitchFamily="66" charset="0"/>
              </a:rPr>
              <a:t> Martha cooked the dinner. </a:t>
            </a:r>
            <a:endParaRPr lang="en-US" sz="2600" dirty="0">
              <a:latin typeface="Comic Sans MS" panose="030F0702030302020204" pitchFamily="66" charset="0"/>
              <a:ea typeface="Calibri"/>
              <a:cs typeface="Times New Roman"/>
            </a:endParaRPr>
          </a:p>
          <a:p>
            <a:endParaRPr lang="en-US" sz="2800" dirty="0" smtClean="0">
              <a:effectLst/>
              <a:latin typeface="Comic Sans MS"/>
              <a:ea typeface="Calibri"/>
              <a:cs typeface="Times New Roman"/>
            </a:endParaRPr>
          </a:p>
          <a:p>
            <a:r>
              <a:rPr lang="en-US" dirty="0" smtClean="0">
                <a:effectLst/>
                <a:latin typeface="Comic Sans MS"/>
                <a:ea typeface="Calibri"/>
                <a:cs typeface="Times New Roman"/>
              </a:rPr>
              <a:t> </a:t>
            </a:r>
            <a:endParaRPr lang="en-US" dirty="0"/>
          </a:p>
        </p:txBody>
      </p:sp>
      <p:pic>
        <p:nvPicPr>
          <p:cNvPr id="5122" name="Picture 2" descr="https://s-media-cache-ak0.pinimg.com/originals/59/a9/b3/59a9b3d228196cd9b315473057d1a0d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19" t="12529" r="31487"/>
          <a:stretch/>
        </p:blipFill>
        <p:spPr bwMode="auto">
          <a:xfrm>
            <a:off x="5357407" y="2743200"/>
            <a:ext cx="2718946" cy="353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730154" y="382853"/>
            <a:ext cx="3973452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Comic Sans MS" panose="030F0702030302020204" pitchFamily="66" charset="0"/>
              </a:rPr>
              <a:t>Mary sat on the floor.</a:t>
            </a:r>
          </a:p>
          <a:p>
            <a:endParaRPr lang="en-US" sz="2600" dirty="0">
              <a:latin typeface="Comic Sans MS" panose="030F0702030302020204" pitchFamily="66" charset="0"/>
            </a:endParaRPr>
          </a:p>
          <a:p>
            <a:r>
              <a:rPr lang="en-US" sz="2600" dirty="0" smtClean="0">
                <a:latin typeface="Comic Sans MS" panose="030F0702030302020204" pitchFamily="66" charset="0"/>
              </a:rPr>
              <a:t>Mary listened to Jesus.</a:t>
            </a:r>
          </a:p>
          <a:p>
            <a:endParaRPr lang="en-US" sz="2600" dirty="0">
              <a:latin typeface="Comic Sans MS" panose="030F0702030302020204" pitchFamily="66" charset="0"/>
            </a:endParaRPr>
          </a:p>
          <a:p>
            <a:r>
              <a:rPr lang="en-US" sz="2600" dirty="0" smtClean="0">
                <a:latin typeface="Comic Sans MS" panose="030F0702030302020204" pitchFamily="66" charset="0"/>
              </a:rPr>
              <a:t>Mary didn’t!</a:t>
            </a:r>
          </a:p>
        </p:txBody>
      </p:sp>
    </p:spTree>
    <p:extLst>
      <p:ext uri="{BB962C8B-B14F-4D97-AF65-F5344CB8AC3E}">
        <p14:creationId xmlns:p14="http://schemas.microsoft.com/office/powerpoint/2010/main" val="4103165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images.fineartamerica.com/images-medium-large-5/kitchen-scene-with-christ-in-the-house-of-martha-and-mary-diego-velazquez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44" t="3196" r="38237" b="4609"/>
          <a:stretch/>
        </p:blipFill>
        <p:spPr bwMode="auto">
          <a:xfrm>
            <a:off x="990600" y="2209800"/>
            <a:ext cx="2703786" cy="3428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28600" y="609600"/>
            <a:ext cx="4648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Comic Sans MS" panose="030F0702030302020204" pitchFamily="66" charset="0"/>
              </a:rPr>
              <a:t>Martha was hot in the kitchen.</a:t>
            </a:r>
          </a:p>
          <a:p>
            <a:pPr lvl="0"/>
            <a:endParaRPr lang="en-US" sz="24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US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A pot boiled over.                                </a:t>
            </a:r>
            <a:endParaRPr lang="en-US" sz="2400" dirty="0" smtClean="0">
              <a:latin typeface="Comic Sans MS" panose="030F0702030302020204" pitchFamily="66" charset="0"/>
            </a:endParaRPr>
          </a:p>
          <a:p>
            <a:endParaRPr lang="en-US" dirty="0"/>
          </a:p>
        </p:txBody>
      </p:sp>
      <p:pic>
        <p:nvPicPr>
          <p:cNvPr id="6148" name="Picture 4" descr="https://upload.wikimedia.org/wikipedia/commons/thumb/4/4f/Johannes_%28Jan%29_Vermeer_-_Christ_in_the_House_of_Martha_and_Mary_-_Google_Art_Project.jpg/1200px-Johannes_%28Jan%29_Vermeer_-_Christ_in_the_House_of_Martha_and_Mary_-_Google_Art_Projec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209800"/>
            <a:ext cx="316219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892566" y="563434"/>
            <a:ext cx="3886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omic Sans MS" panose="030F0702030302020204" pitchFamily="66" charset="0"/>
              </a:rPr>
              <a:t>Mary stayed in the cool.</a:t>
            </a:r>
          </a:p>
          <a:p>
            <a:r>
              <a:rPr lang="en-US" sz="2400" dirty="0" smtClean="0">
                <a:latin typeface="Comic Sans MS" panose="030F0702030302020204" pitchFamily="66" charset="0"/>
              </a:rPr>
              <a:t>                                 Mary didn’t </a:t>
            </a:r>
            <a:r>
              <a:rPr lang="en-US" sz="2400" dirty="0" err="1" smtClean="0">
                <a:latin typeface="Comic Sans MS" panose="030F0702030302020204" pitchFamily="66" charset="0"/>
              </a:rPr>
              <a:t>realise</a:t>
            </a:r>
            <a:r>
              <a:rPr lang="en-US" sz="2400" dirty="0" smtClean="0">
                <a:latin typeface="Comic Sans MS" panose="030F0702030302020204" pitchFamily="66" charset="0"/>
              </a:rPr>
              <a:t>.</a:t>
            </a:r>
          </a:p>
          <a:p>
            <a:endParaRPr lang="en-US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1753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mendolaart.com/wp-content/uploads/2016/03/Mangiat-Jesus-Mary-Martha-we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28600"/>
            <a:ext cx="2514600" cy="3221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94138" y="3581400"/>
            <a:ext cx="814026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Finally, Martha’s anger boiled over too! ‘Mary, what kind of sister are you? Jesus, tell her to come and help me</a:t>
            </a:r>
            <a:r>
              <a:rPr lang="en-US" sz="2400" dirty="0" smtClean="0">
                <a:latin typeface="Comic Sans MS" panose="030F0702030302020204" pitchFamily="66" charset="0"/>
              </a:rPr>
              <a:t>!’</a:t>
            </a:r>
          </a:p>
          <a:p>
            <a:endParaRPr lang="en-US" sz="2400" dirty="0">
              <a:latin typeface="Comic Sans MS" panose="030F0702030302020204" pitchFamily="66" charset="0"/>
            </a:endParaRPr>
          </a:p>
          <a:p>
            <a:r>
              <a:rPr lang="en-US" sz="2400" dirty="0">
                <a:latin typeface="Comic Sans MS" panose="030F0702030302020204" pitchFamily="66" charset="0"/>
              </a:rPr>
              <a:t> 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‘Martha,’ Jesus replied, ‘I know you’re upset, but Mary is enjoying a special time that she’ll always remember</a:t>
            </a:r>
            <a:r>
              <a:rPr lang="en-US" sz="24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n-US" sz="2400" dirty="0" smtClean="0">
                <a:latin typeface="Comic Sans MS" panose="030F0702030302020204" pitchFamily="66" charset="0"/>
              </a:rPr>
              <a:t>Listening to me, Mary has chosen the better part.’</a:t>
            </a:r>
            <a:endParaRPr lang="en-US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73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443567"/>
            <a:ext cx="838200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Why was Mary’s ‘the better part.’?</a:t>
            </a:r>
          </a:p>
          <a:p>
            <a:endParaRPr lang="en-US" sz="2600" dirty="0" smtClean="0">
              <a:latin typeface="Comic Sans MS" panose="030F0702030302020204" pitchFamily="66" charset="0"/>
            </a:endParaRPr>
          </a:p>
          <a:p>
            <a:endParaRPr lang="en-US" sz="2600" dirty="0">
              <a:latin typeface="Comic Sans MS" panose="030F0702030302020204" pitchFamily="66" charset="0"/>
            </a:endParaRPr>
          </a:p>
          <a:p>
            <a:endParaRPr lang="en-US" sz="2600" dirty="0" smtClean="0">
              <a:latin typeface="Comic Sans MS" panose="030F0702030302020204" pitchFamily="66" charset="0"/>
            </a:endParaRPr>
          </a:p>
          <a:p>
            <a:endParaRPr lang="en-US" sz="2600" dirty="0">
              <a:latin typeface="Comic Sans MS" panose="030F0702030302020204" pitchFamily="66" charset="0"/>
            </a:endParaRPr>
          </a:p>
          <a:p>
            <a:endParaRPr lang="en-US" sz="2600" dirty="0" smtClean="0">
              <a:latin typeface="Comic Sans MS" panose="030F0702030302020204" pitchFamily="66" charset="0"/>
            </a:endParaRPr>
          </a:p>
          <a:p>
            <a:endParaRPr lang="en-US" sz="2600" dirty="0" smtClean="0">
              <a:latin typeface="Comic Sans MS" panose="030F0702030302020204" pitchFamily="66" charset="0"/>
            </a:endParaRPr>
          </a:p>
          <a:p>
            <a:r>
              <a:rPr lang="en-US" sz="2600" dirty="0" smtClean="0">
                <a:latin typeface="Comic Sans MS" panose="030F0702030302020204" pitchFamily="66" charset="0"/>
              </a:rPr>
              <a:t>Think about:</a:t>
            </a:r>
          </a:p>
          <a:p>
            <a:endParaRPr lang="en-US" sz="2600" dirty="0">
              <a:latin typeface="Comic Sans MS" panose="030F0702030302020204" pitchFamily="66" charset="0"/>
            </a:endParaRPr>
          </a:p>
          <a:p>
            <a:r>
              <a:rPr lang="en-US" sz="2000" dirty="0" smtClean="0">
                <a:latin typeface="Comic Sans MS" panose="030F0702030302020204" pitchFamily="66" charset="0"/>
              </a:rPr>
              <a:t>What advice would they offer to Martha and Mary?</a:t>
            </a:r>
          </a:p>
          <a:p>
            <a:endParaRPr lang="en-US" sz="2000" dirty="0" smtClean="0">
              <a:latin typeface="Comic Sans MS" panose="030F0702030302020204" pitchFamily="66" charset="0"/>
            </a:endParaRPr>
          </a:p>
          <a:p>
            <a:r>
              <a:rPr lang="en-US" sz="2000" dirty="0" smtClean="0">
                <a:latin typeface="Comic Sans MS" panose="030F0702030302020204" pitchFamily="66" charset="0"/>
              </a:rPr>
              <a:t> Did Mary eventually help Martha to serve her special meal and to clear up afterwards?</a:t>
            </a:r>
          </a:p>
          <a:p>
            <a:r>
              <a:rPr lang="en-US" sz="20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n-US" sz="2000" dirty="0" smtClean="0">
                <a:latin typeface="Comic Sans MS" panose="030F0702030302020204" pitchFamily="66" charset="0"/>
              </a:rPr>
              <a:t>Was her sister’s plea for help ignored?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</p:txBody>
      </p:sp>
      <p:pic>
        <p:nvPicPr>
          <p:cNvPr id="8194" name="Picture 2" descr="https://1.bp.blogspot.com/-lMGMTGSUjeM/V4vuEDVvDnI/AAAAAAAARLc/kjFn005DwysRu5T4ii7wvPpwtPENPw_bACLcB/s1600/JesusMaryMarth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363" y="1274891"/>
            <a:ext cx="2547271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353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685800"/>
            <a:ext cx="80842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Comic Sans MS" panose="030F0702030302020204" pitchFamily="66" charset="0"/>
              </a:rPr>
              <a:t>Mary sat in silence and listened to Jesus.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pic>
        <p:nvPicPr>
          <p:cNvPr id="10242" name="Picture 2" descr="https://s3.amazonaws.com/New-ANF-Site/Saint+of+the+Day/07-July/Jul+29+Martha+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427" y="1752600"/>
            <a:ext cx="5907809" cy="4104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58808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1.bp.blogspot.com/-lMGMTGSUjeM/V4vuEDVvDnI/AAAAAAAARLc/kjFn005DwysRu5T4ii7wvPpwtPENPw_bACLcB/s1600/JesusMaryMarth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04800"/>
            <a:ext cx="4038600" cy="3488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epmgaa.media.clients.ellingtoncms.com/img/photos/2015/05/15/prayer_hands_t580.jpg?8f1b5874916776826eb17d7e67de7278c987ca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793249"/>
            <a:ext cx="4084055" cy="2836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572000" y="505645"/>
            <a:ext cx="3733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omic Sans MS" panose="030F0702030302020204" pitchFamily="66" charset="0"/>
              </a:rPr>
              <a:t>How does St Mary’s example help us as we pray?</a:t>
            </a:r>
            <a:endParaRPr lang="en-US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8200" y="4518825"/>
            <a:ext cx="3733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omic Sans MS" panose="030F0702030302020204" pitchFamily="66" charset="0"/>
              </a:rPr>
              <a:t>Find some time to pray in silence and listen to Jesus.</a:t>
            </a:r>
            <a:endParaRPr lang="en-US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118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330</Words>
  <Application>Microsoft Office PowerPoint</Application>
  <PresentationFormat>On-screen Show (4:3)</PresentationFormat>
  <Paragraphs>62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LO: to know the story of the visit of Jesus to Martha and Mary.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know the story of the visit of Jesus to Martha and Mary.</dc:title>
  <dc:creator>delaney</dc:creator>
  <cp:lastModifiedBy>delaney</cp:lastModifiedBy>
  <cp:revision>12</cp:revision>
  <dcterms:created xsi:type="dcterms:W3CDTF">2020-10-21T10:00:18Z</dcterms:created>
  <dcterms:modified xsi:type="dcterms:W3CDTF">2020-10-21T12:17:11Z</dcterms:modified>
</cp:coreProperties>
</file>