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8" r:id="rId3"/>
    <p:sldId id="264" r:id="rId4"/>
    <p:sldId id="266" r:id="rId5"/>
    <p:sldId id="263" r:id="rId6"/>
    <p:sldId id="257" r:id="rId7"/>
    <p:sldId id="258" r:id="rId8"/>
    <p:sldId id="260" r:id="rId9"/>
    <p:sldId id="261" r:id="rId10"/>
    <p:sldId id="262" r:id="rId11"/>
    <p:sldId id="259" r:id="rId12"/>
    <p:sldId id="267" r:id="rId13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120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 Backen (St James Catholic Primary)" userId="S::a.backen@stjamescatholicprimary.co.uk::c9bcf6a4-a9fb-493e-9ed4-3bc3865ca48c" providerId="AD" clId="Web-{88330245-5020-8144-BC3B-49C8EFC3EC4A}"/>
    <pc:docChg chg="modSld">
      <pc:chgData name="Mrs A Backen (St James Catholic Primary)" userId="S::a.backen@stjamescatholicprimary.co.uk::c9bcf6a4-a9fb-493e-9ed4-3bc3865ca48c" providerId="AD" clId="Web-{88330245-5020-8144-BC3B-49C8EFC3EC4A}" dt="2019-06-10T07:44:18.352" v="5" actId="20577"/>
      <pc:docMkLst>
        <pc:docMk/>
      </pc:docMkLst>
      <pc:sldChg chg="modSp">
        <pc:chgData name="Mrs A Backen (St James Catholic Primary)" userId="S::a.backen@stjamescatholicprimary.co.uk::c9bcf6a4-a9fb-493e-9ed4-3bc3865ca48c" providerId="AD" clId="Web-{88330245-5020-8144-BC3B-49C8EFC3EC4A}" dt="2019-06-10T07:44:18.352" v="4" actId="20577"/>
        <pc:sldMkLst>
          <pc:docMk/>
          <pc:sldMk cId="0" sldId="256"/>
        </pc:sldMkLst>
        <pc:spChg chg="mod">
          <ac:chgData name="Mrs A Backen (St James Catholic Primary)" userId="S::a.backen@stjamescatholicprimary.co.uk::c9bcf6a4-a9fb-493e-9ed4-3bc3865ca48c" providerId="AD" clId="Web-{88330245-5020-8144-BC3B-49C8EFC3EC4A}" dt="2019-06-10T07:44:18.352" v="4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  <pc:docChgLst>
    <pc:chgData name="Miss Elliott" userId="S::h.elliott@olstrose.bham.sch.uk::17550f64-0639-499d-87fd-ceaa26ec8703" providerId="AD" clId="Web-{CB971A41-2F87-F779-361A-E37243CE3493}"/>
    <pc:docChg chg="modSld">
      <pc:chgData name="Miss Elliott" userId="S::h.elliott@olstrose.bham.sch.uk::17550f64-0639-499d-87fd-ceaa26ec8703" providerId="AD" clId="Web-{CB971A41-2F87-F779-361A-E37243CE3493}" dt="2019-08-17T15:37:10.160" v="4" actId="1076"/>
      <pc:docMkLst>
        <pc:docMk/>
      </pc:docMkLst>
      <pc:sldChg chg="delSp modSp">
        <pc:chgData name="Miss Elliott" userId="S::h.elliott@olstrose.bham.sch.uk::17550f64-0639-499d-87fd-ceaa26ec8703" providerId="AD" clId="Web-{CB971A41-2F87-F779-361A-E37243CE3493}" dt="2019-08-17T15:37:10.160" v="4" actId="1076"/>
        <pc:sldMkLst>
          <pc:docMk/>
          <pc:sldMk cId="0" sldId="259"/>
        </pc:sldMkLst>
        <pc:spChg chg="del">
          <ac:chgData name="Miss Elliott" userId="S::h.elliott@olstrose.bham.sch.uk::17550f64-0639-499d-87fd-ceaa26ec8703" providerId="AD" clId="Web-{CB971A41-2F87-F779-361A-E37243CE3493}" dt="2019-08-17T15:37:05.598" v="3"/>
          <ac:spMkLst>
            <pc:docMk/>
            <pc:sldMk cId="0" sldId="259"/>
            <ac:spMk id="3" creationId="{00000000-0000-0000-0000-000000000000}"/>
          </ac:spMkLst>
        </pc:spChg>
        <pc:picChg chg="mod">
          <ac:chgData name="Miss Elliott" userId="S::h.elliott@olstrose.bham.sch.uk::17550f64-0639-499d-87fd-ceaa26ec8703" providerId="AD" clId="Web-{CB971A41-2F87-F779-361A-E37243CE3493}" dt="2019-08-17T15:37:10.160" v="4" actId="1076"/>
          <ac:picMkLst>
            <pc:docMk/>
            <pc:sldMk cId="0" sldId="25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3F44F6-83B8-3D48-87CC-D1612A3295FC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F5313-C275-B74A-B5AC-EE7E7BD066B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14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58F8B916-98FC-47B3-BEE1-2FD364E567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729BD2B-5079-4390-99FF-14B63B6D3CE5}" type="slidenum">
              <a:rPr lang="en-GB" altLang="en-US" smtClean="0"/>
              <a:pPr/>
              <a:t>8</a:t>
            </a:fld>
            <a:endParaRPr lang="en-GB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1E807B68-C0F3-4513-BC03-D2009E3E5C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63F6C32E-AF94-4262-B5AD-D00206C6CB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21CDB44A-1FD1-4B35-B04F-406CA139BC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A3A10CB-D883-4A83-AD1D-BD36A6EFAB91}" type="slidenum">
              <a:rPr lang="en-GB" altLang="en-US" smtClean="0"/>
              <a:pPr/>
              <a:t>9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696368E0-3BCF-4A8B-B9C6-CFD0637C17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A55C7CC0-4DE0-4809-9DDC-07C7001704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6D0866A1-81B8-4BE0-9E48-14A4B8AA36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9529FD-A3CB-4390-AD39-51E557E2163D}" type="slidenum">
              <a:rPr lang="en-GB" altLang="en-US" smtClean="0"/>
              <a:pPr/>
              <a:t>10</a:t>
            </a:fld>
            <a:endParaRPr lang="en-GB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77EC681B-5DEC-42CC-8551-22C67D55E8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03ABB6CD-E1C5-4A8A-AEBF-ED4F648E8B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88AB3AF-8B11-4D90-936A-FF798A83F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518C3E6-3BE3-42D5-AB7E-A87FB06C91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58883A8-C088-4E2F-8CB1-AD9DDF2F97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53788-7BC6-4148-B554-E11A28079F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688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4EF87-E280-9E43-AC62-2CF8D891257A}" type="datetimeFigureOut">
              <a:rPr lang="en-GB" smtClean="0"/>
              <a:pPr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36651-16A9-AF41-9352-A6B55725397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lkwjz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/>
              <a:t>Lesson One -</a:t>
            </a:r>
            <a:r>
              <a:rPr lang="en-US" b="1" u="sng" dirty="0"/>
              <a:t/>
            </a:r>
            <a:br>
              <a:rPr lang="en-US" b="1" u="sng" dirty="0"/>
            </a:br>
            <a:r>
              <a:rPr lang="en-US" b="1" u="sng"/>
              <a:t>To know the location of Ancient </a:t>
            </a:r>
            <a:r>
              <a:rPr lang="en-US" b="1" u="sng" dirty="0"/>
              <a:t>Rome and explain why it was powerful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/>
          <a:srcRect l="324" r="564"/>
          <a:stretch>
            <a:fillRect/>
          </a:stretch>
        </p:blipFill>
        <p:spPr bwMode="auto">
          <a:xfrm>
            <a:off x="457200" y="274638"/>
            <a:ext cx="8229600" cy="6296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7454"/>
            <a:ext cx="8229600" cy="4948710"/>
          </a:xfrm>
        </p:spPr>
        <p:txBody>
          <a:bodyPr/>
          <a:lstStyle/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Q - Why do we study Rome?</a:t>
            </a:r>
          </a:p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A – The Romans left us a legacy of many ideas and concepts that still important today. These include their architecture, laws, government and language</a:t>
            </a:r>
          </a:p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Q – What are the advantages of Rome’s location?</a:t>
            </a:r>
          </a:p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A – Being on the River Tiber, Rome had good farm and pasture land, the river was good for defence and trade.</a:t>
            </a:r>
          </a:p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Q – Which was not built by Romans? </a:t>
            </a:r>
          </a:p>
          <a:p>
            <a:pPr>
              <a:buNone/>
            </a:pPr>
            <a:r>
              <a:rPr lang="en-GB" sz="1800" dirty="0">
                <a:latin typeface="Comic Sans MS"/>
                <a:cs typeface="Comic Sans MS"/>
              </a:rPr>
              <a:t>A - </a:t>
            </a:r>
            <a:r>
              <a:rPr lang="en-GB" sz="1800" dirty="0">
                <a:solidFill>
                  <a:srgbClr val="008000"/>
                </a:solidFill>
                <a:latin typeface="Comic Sans MS"/>
                <a:cs typeface="Comic Sans MS"/>
              </a:rPr>
              <a:t>Amphitheatres. </a:t>
            </a:r>
            <a:r>
              <a:rPr lang="en-GB" sz="1800" dirty="0">
                <a:solidFill>
                  <a:srgbClr val="FFFF00"/>
                </a:solidFill>
                <a:latin typeface="Comic Sans MS"/>
                <a:cs typeface="Comic Sans MS"/>
              </a:rPr>
              <a:t>Roads. </a:t>
            </a:r>
            <a:r>
              <a:rPr lang="en-GB" sz="1800" dirty="0">
                <a:solidFill>
                  <a:srgbClr val="FF0000"/>
                </a:solidFill>
                <a:latin typeface="Comic Sans MS"/>
                <a:cs typeface="Comic Sans MS"/>
              </a:rPr>
              <a:t>Towns. </a:t>
            </a:r>
            <a:r>
              <a:rPr lang="en-GB" sz="1800" dirty="0">
                <a:solidFill>
                  <a:srgbClr val="0000FF"/>
                </a:solidFill>
                <a:latin typeface="Comic Sans MS"/>
                <a:cs typeface="Comic Sans MS"/>
              </a:rPr>
              <a:t>Castles.</a:t>
            </a:r>
          </a:p>
          <a:p>
            <a:pPr>
              <a:buNone/>
            </a:pPr>
            <a:r>
              <a:rPr lang="en-GB" sz="1800" dirty="0">
                <a:solidFill>
                  <a:srgbClr val="000000"/>
                </a:solidFill>
                <a:latin typeface="Comic Sans MS"/>
                <a:cs typeface="Comic Sans MS"/>
              </a:rPr>
              <a:t>Q – Who lived in Britain before the Romans?</a:t>
            </a:r>
          </a:p>
          <a:p>
            <a:pPr>
              <a:buNone/>
            </a:pPr>
            <a:r>
              <a:rPr lang="en-GB" sz="1800" dirty="0">
                <a:solidFill>
                  <a:srgbClr val="000000"/>
                </a:solidFill>
                <a:latin typeface="Comic Sans MS"/>
                <a:cs typeface="Comic Sans MS"/>
              </a:rPr>
              <a:t>A – </a:t>
            </a:r>
            <a:r>
              <a:rPr lang="en-GB" sz="1800" dirty="0">
                <a:solidFill>
                  <a:srgbClr val="008000"/>
                </a:solidFill>
                <a:latin typeface="Comic Sans MS"/>
                <a:cs typeface="Comic Sans MS"/>
              </a:rPr>
              <a:t>Anglo-Saxons; </a:t>
            </a:r>
            <a:r>
              <a:rPr lang="en-GB" sz="1800" dirty="0">
                <a:solidFill>
                  <a:srgbClr val="FFFF00"/>
                </a:solidFill>
                <a:latin typeface="Comic Sans MS"/>
                <a:cs typeface="Comic Sans MS"/>
              </a:rPr>
              <a:t>Normans; </a:t>
            </a:r>
            <a:r>
              <a:rPr lang="en-GB" sz="1800" dirty="0">
                <a:solidFill>
                  <a:srgbClr val="FF0000"/>
                </a:solidFill>
                <a:latin typeface="Comic Sans MS"/>
                <a:cs typeface="Comic Sans MS"/>
              </a:rPr>
              <a:t>Celts; </a:t>
            </a:r>
            <a:r>
              <a:rPr lang="en-GB" sz="1800" dirty="0">
                <a:solidFill>
                  <a:srgbClr val="0000FF"/>
                </a:solidFill>
                <a:latin typeface="Comic Sans MS"/>
                <a:cs typeface="Comic Sans MS"/>
              </a:rPr>
              <a:t>Vikings.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Key information 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6" y="1614715"/>
            <a:ext cx="4180231" cy="2181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157" y="1528092"/>
            <a:ext cx="3049443" cy="2582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29" y="4270230"/>
            <a:ext cx="4792663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4009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hlinkClick r:id="rId2"/>
              </a:rPr>
              <a:t>https://www.bbc.co.uk/programmes/p01lkwjz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/>
              <a:t>Task: </a:t>
            </a:r>
            <a:r>
              <a:rPr lang="en-US" u="sng" dirty="0"/>
              <a:t>To locate Rome on a map 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/>
              <a:t>Success Criteria: </a:t>
            </a:r>
            <a:endParaRPr lang="en-US" dirty="0"/>
          </a:p>
          <a:p>
            <a:r>
              <a:rPr lang="en-US" dirty="0"/>
              <a:t>I can show what area was in the Roman Empire. </a:t>
            </a:r>
          </a:p>
          <a:p>
            <a:r>
              <a:rPr lang="en-US" dirty="0"/>
              <a:t>I can explain why Rome’s location helped it to become powerful.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Key Vocabulary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Rome </a:t>
            </a:r>
          </a:p>
          <a:p>
            <a:r>
              <a:rPr lang="en-US" dirty="0"/>
              <a:t>Romulus </a:t>
            </a:r>
          </a:p>
          <a:p>
            <a:r>
              <a:rPr lang="en-US" dirty="0" err="1"/>
              <a:t>Remus</a:t>
            </a:r>
            <a:r>
              <a:rPr lang="en-US" dirty="0"/>
              <a:t> </a:t>
            </a:r>
          </a:p>
          <a:p>
            <a:r>
              <a:rPr lang="en-US" dirty="0"/>
              <a:t>Mediterranean </a:t>
            </a:r>
          </a:p>
          <a:p>
            <a:r>
              <a:rPr lang="en-US" dirty="0"/>
              <a:t>century 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43F8B52F-E922-4C74-BAF2-F7EB2D55F0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22238"/>
            <a:ext cx="9144000" cy="5635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anose="020B0603020202020204" pitchFamily="34" charset="0"/>
              </a:rPr>
              <a:t> </a:t>
            </a:r>
            <a:r>
              <a:rPr lang="en-GB" altLang="en-US" sz="4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anose="020B0603020202020204" pitchFamily="34" charset="0"/>
              </a:rPr>
              <a:t>What do you know?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xmlns="" id="{3A38C445-D03D-469A-81E9-D417D13E9CF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762000"/>
            <a:ext cx="8785225" cy="990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	If you know something about the Romans already write it down on a spider diagram like the one below.   </a:t>
            </a:r>
          </a:p>
        </p:txBody>
      </p:sp>
      <p:sp>
        <p:nvSpPr>
          <p:cNvPr id="11268" name="Line 4">
            <a:extLst>
              <a:ext uri="{FF2B5EF4-FFF2-40B4-BE49-F238E27FC236}">
                <a16:creationId xmlns:a16="http://schemas.microsoft.com/office/drawing/2014/main" xmlns="" id="{04B110B6-FD8C-4918-88D0-87754342D9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27988" y="2349500"/>
            <a:ext cx="914400" cy="45720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69" name="Line 5">
            <a:extLst>
              <a:ext uri="{FF2B5EF4-FFF2-40B4-BE49-F238E27FC236}">
                <a16:creationId xmlns:a16="http://schemas.microsoft.com/office/drawing/2014/main" xmlns="" id="{F5D22FD4-EE00-49D7-B5A5-B0C2A948D15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27988" y="3789363"/>
            <a:ext cx="990600" cy="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0" name="Line 6">
            <a:extLst>
              <a:ext uri="{FF2B5EF4-FFF2-40B4-BE49-F238E27FC236}">
                <a16:creationId xmlns:a16="http://schemas.microsoft.com/office/drawing/2014/main" xmlns="" id="{DE057BF5-8828-465B-922C-AE098FDC955C}"/>
              </a:ext>
            </a:extLst>
          </p:cNvPr>
          <p:cNvSpPr>
            <a:spLocks noChangeShapeType="1"/>
          </p:cNvSpPr>
          <p:nvPr/>
        </p:nvSpPr>
        <p:spPr bwMode="auto">
          <a:xfrm>
            <a:off x="7956550" y="4868863"/>
            <a:ext cx="990600" cy="38100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1" name="Line 7">
            <a:extLst>
              <a:ext uri="{FF2B5EF4-FFF2-40B4-BE49-F238E27FC236}">
                <a16:creationId xmlns:a16="http://schemas.microsoft.com/office/drawing/2014/main" xmlns="" id="{05AD0946-6730-4E27-A806-D26D3561393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0825" y="2276475"/>
            <a:ext cx="990600" cy="53340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2" name="Line 8">
            <a:extLst>
              <a:ext uri="{FF2B5EF4-FFF2-40B4-BE49-F238E27FC236}">
                <a16:creationId xmlns:a16="http://schemas.microsoft.com/office/drawing/2014/main" xmlns="" id="{A55284EA-BAD0-4E50-B2F9-13FF2C5EE48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9388" y="3932238"/>
            <a:ext cx="1219200" cy="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3" name="Line 9">
            <a:extLst>
              <a:ext uri="{FF2B5EF4-FFF2-40B4-BE49-F238E27FC236}">
                <a16:creationId xmlns:a16="http://schemas.microsoft.com/office/drawing/2014/main" xmlns="" id="{A30E242F-C87F-4245-94B1-6C72ABEEE4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3850" y="4581525"/>
            <a:ext cx="1066800" cy="53340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4" name="WordArt 10">
            <a:extLst>
              <a:ext uri="{FF2B5EF4-FFF2-40B4-BE49-F238E27FC236}">
                <a16:creationId xmlns:a16="http://schemas.microsoft.com/office/drawing/2014/main" xmlns="" id="{DB2758AB-9C03-49DF-A537-DDA62ABE80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7813" y="2420938"/>
            <a:ext cx="6337300" cy="272891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The Romans</a:t>
            </a:r>
          </a:p>
        </p:txBody>
      </p:sp>
      <p:sp>
        <p:nvSpPr>
          <p:cNvPr id="11275" name="Rectangle 11">
            <a:extLst>
              <a:ext uri="{FF2B5EF4-FFF2-40B4-BE49-F238E27FC236}">
                <a16:creationId xmlns:a16="http://schemas.microsoft.com/office/drawing/2014/main" xmlns="" id="{8E7FDAEA-6A76-4225-926E-17A13172E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5867400"/>
            <a:ext cx="878522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GB" altLang="en-US" sz="2800">
                <a:latin typeface="Trebuchet MS" panose="020B0603020202020204" pitchFamily="34" charset="0"/>
              </a:rPr>
              <a:t>	</a:t>
            </a:r>
            <a:r>
              <a:rPr lang="en-GB" altLang="en-US" sz="2800">
                <a:solidFill>
                  <a:schemeClr val="accent2"/>
                </a:solidFill>
                <a:latin typeface="Trebuchet MS" panose="020B0603020202020204" pitchFamily="34" charset="0"/>
              </a:rPr>
              <a:t>Consider the name, ‘</a:t>
            </a:r>
            <a:r>
              <a:rPr lang="en-GB" altLang="en-US" sz="2800" b="1">
                <a:solidFill>
                  <a:schemeClr val="accent2"/>
                </a:solidFill>
                <a:latin typeface="Trebuchet MS" panose="020B0603020202020204" pitchFamily="34" charset="0"/>
              </a:rPr>
              <a:t>The Romans</a:t>
            </a:r>
            <a:r>
              <a:rPr lang="en-GB" altLang="en-US" sz="2800">
                <a:solidFill>
                  <a:schemeClr val="accent2"/>
                </a:solidFill>
                <a:latin typeface="Trebuchet MS" panose="020B0603020202020204" pitchFamily="34" charset="0"/>
              </a:rPr>
              <a:t>’.  What can you deduce from this name?</a:t>
            </a:r>
            <a:r>
              <a:rPr lang="en-GB" altLang="en-US" sz="2800">
                <a:latin typeface="Trebuchet MS" panose="020B0603020202020204" pitchFamily="34" charset="0"/>
              </a:rPr>
              <a:t> 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xmlns="" id="{295DAAFF-32A6-402C-8108-AC51E0D9E2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6477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/>
                <a:cs typeface="Comic Sans MS"/>
              </a:rPr>
              <a:t>The Rise of Rome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xmlns="" id="{18234B96-F34C-493B-90F2-1D1CD74D71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13787" cy="5616575"/>
          </a:xfrm>
          <a:solidFill>
            <a:schemeClr val="accent1"/>
          </a:solidFill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</a:t>
            </a:r>
            <a:r>
              <a:rPr lang="en-GB" altLang="en-US" dirty="0">
                <a:latin typeface="Comic Sans MS"/>
                <a:cs typeface="Comic Sans MS"/>
              </a:rPr>
              <a:t>In 600 BC Rome was little more than a hilltop village in Italy but over the next 600 years,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The Romans conquered much of Europe, large pieces of North Africa</a:t>
            </a:r>
            <a:r>
              <a:rPr lang="en-GB" altLang="en-US" dirty="0">
                <a:latin typeface="Comic Sans MS"/>
                <a:cs typeface="Comic Sans MS"/>
              </a:rPr>
              <a:t> and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built the greatest empire the world had ever seen.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Comic Sans MS"/>
                <a:cs typeface="Comic Sans MS"/>
              </a:rPr>
              <a:t>	Over a million people lived in Rome, it was a busy, bustling and noisy city.  Rome had huge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public buildings</a:t>
            </a:r>
            <a:r>
              <a:rPr lang="en-GB" altLang="en-US" dirty="0">
                <a:latin typeface="Comic Sans MS"/>
                <a:cs typeface="Comic Sans MS"/>
              </a:rPr>
              <a:t>, lots of small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shops</a:t>
            </a:r>
            <a:r>
              <a:rPr lang="en-GB" altLang="en-US" dirty="0">
                <a:latin typeface="Comic Sans MS"/>
                <a:cs typeface="Comic Sans MS"/>
              </a:rPr>
              <a:t>,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public baths</a:t>
            </a:r>
            <a:r>
              <a:rPr lang="en-GB" altLang="en-US" dirty="0">
                <a:latin typeface="Comic Sans MS"/>
                <a:cs typeface="Comic Sans MS"/>
              </a:rPr>
              <a:t>,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inns</a:t>
            </a:r>
            <a:r>
              <a:rPr lang="en-GB" altLang="en-US" dirty="0">
                <a:latin typeface="Comic Sans MS"/>
                <a:cs typeface="Comic Sans MS"/>
              </a:rPr>
              <a:t>,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cafes</a:t>
            </a:r>
            <a:r>
              <a:rPr lang="en-GB" altLang="en-US" dirty="0">
                <a:latin typeface="Comic Sans MS"/>
                <a:cs typeface="Comic Sans MS"/>
              </a:rPr>
              <a:t>,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parks</a:t>
            </a:r>
            <a:r>
              <a:rPr lang="en-GB" altLang="en-US" dirty="0">
                <a:latin typeface="Comic Sans MS"/>
                <a:cs typeface="Comic Sans MS"/>
              </a:rPr>
              <a:t> and grand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arenas</a:t>
            </a:r>
            <a:r>
              <a:rPr lang="en-GB" altLang="en-US" dirty="0">
                <a:latin typeface="Comic Sans MS"/>
                <a:cs typeface="Comic Sans MS"/>
              </a:rPr>
              <a:t> where citizens would watch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chariot races</a:t>
            </a:r>
            <a:r>
              <a:rPr lang="en-GB" altLang="en-US" dirty="0">
                <a:latin typeface="Comic Sans MS"/>
                <a:cs typeface="Comic Sans MS"/>
              </a:rPr>
              <a:t> and </a:t>
            </a:r>
            <a:r>
              <a:rPr lang="en-GB" altLang="en-US" b="1" dirty="0">
                <a:solidFill>
                  <a:schemeClr val="accent2"/>
                </a:solidFill>
                <a:latin typeface="Comic Sans MS"/>
                <a:cs typeface="Comic Sans MS"/>
              </a:rPr>
              <a:t>gladiator battles</a:t>
            </a:r>
            <a:r>
              <a:rPr lang="en-GB" altLang="en-US" dirty="0">
                <a:latin typeface="Comic Sans MS"/>
                <a:cs typeface="Comic Sans MS"/>
              </a:rPr>
              <a:t>. </a:t>
            </a:r>
            <a:endParaRPr lang="en-GB" altLang="en-US" sz="31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4363BB24-D874-45CA-955F-AEE0B51FBF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22238"/>
            <a:ext cx="9144000" cy="5635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anose="020B0603020202020204" pitchFamily="34" charset="0"/>
              </a:rPr>
              <a:t> </a:t>
            </a:r>
            <a:r>
              <a:rPr lang="en-GB" altLang="en-US" sz="48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/>
                <a:cs typeface="Comic Sans MS"/>
              </a:rPr>
              <a:t>The Roman Empire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xmlns="" id="{B284C04F-6741-4E7A-B09F-0B2EE49F5FF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854075"/>
            <a:ext cx="9144000" cy="630238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solidFill>
                  <a:schemeClr val="accent2"/>
                </a:solidFill>
                <a:latin typeface="Trebuchet MS" panose="020B0603020202020204" pitchFamily="34" charset="0"/>
              </a:rPr>
              <a:t>	</a:t>
            </a:r>
            <a:r>
              <a:rPr lang="en-GB" altLang="en-US" dirty="0">
                <a:solidFill>
                  <a:srgbClr val="008000"/>
                </a:solidFill>
                <a:latin typeface="Comic Sans MS"/>
                <a:cs typeface="Comic Sans MS"/>
              </a:rPr>
              <a:t>The Roman Empire (in green) by 117 AD.</a:t>
            </a:r>
          </a:p>
        </p:txBody>
      </p:sp>
      <p:pic>
        <p:nvPicPr>
          <p:cNvPr id="21508" name="Picture 4" descr="File:Roman Empire 117 AD.jpg">
            <a:extLst>
              <a:ext uri="{FF2B5EF4-FFF2-40B4-BE49-F238E27FC236}">
                <a16:creationId xmlns:a16="http://schemas.microsoft.com/office/drawing/2014/main" xmlns="" id="{C2B8FBB6-36BE-40C1-929F-0D4D6E276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1288"/>
            <a:ext cx="8640763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/>
              <a:t>Your task – locate Rome on the map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68" y="1332106"/>
            <a:ext cx="8405157" cy="533764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/>
              <a:t>Assessment Questions.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i="1" dirty="0">
                <a:solidFill>
                  <a:srgbClr val="000000"/>
                </a:solidFill>
              </a:rPr>
              <a:t>Where was Ancient Rome? 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i="1" dirty="0">
                <a:solidFill>
                  <a:srgbClr val="000000"/>
                </a:solidFill>
              </a:rPr>
              <a:t>How far did the Roman Empire spread? 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i="1" dirty="0">
                <a:solidFill>
                  <a:srgbClr val="000000"/>
                </a:solidFill>
              </a:rPr>
              <a:t>Between what dates did Ancient Rome exist? 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i="1" dirty="0">
                <a:solidFill>
                  <a:srgbClr val="000000"/>
                </a:solidFill>
              </a:rPr>
              <a:t>Why was Ancient Rome so important? </a:t>
            </a:r>
            <a:r>
              <a:rPr lang="en-GB" dirty="0">
                <a:solidFill>
                  <a:srgbClr val="000000"/>
                </a:solidFill>
              </a:rPr>
              <a:t>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have you found most interesting today?</a:t>
            </a:r>
          </a:p>
          <a:p>
            <a:pPr marL="0" indent="0">
              <a:buNone/>
            </a:pPr>
            <a:r>
              <a:rPr lang="en-GB" dirty="0"/>
              <a:t>What puzzled you?</a:t>
            </a:r>
          </a:p>
          <a:p>
            <a:pPr marL="0" indent="0">
              <a:buNone/>
            </a:pPr>
            <a:r>
              <a:rPr lang="en-GB" dirty="0"/>
              <a:t>What questions do you have?</a:t>
            </a:r>
          </a:p>
          <a:p>
            <a:pPr marL="0" indent="0">
              <a:buNone/>
            </a:pPr>
            <a:r>
              <a:rPr lang="en-GB" dirty="0"/>
              <a:t>How can we find the answers?</a:t>
            </a:r>
          </a:p>
        </p:txBody>
      </p:sp>
    </p:spTree>
    <p:extLst>
      <p:ext uri="{BB962C8B-B14F-4D97-AF65-F5344CB8AC3E}">
        <p14:creationId xmlns:p14="http://schemas.microsoft.com/office/powerpoint/2010/main" val="924971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218</Words>
  <Application>Microsoft Office PowerPoint</Application>
  <PresentationFormat>On-screen Show (4:3)</PresentationFormat>
  <Paragraphs>45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Lesson One - To know the location of Ancient Rome and explain why it was powerful  .   </vt:lpstr>
      <vt:lpstr>PowerPoint Presentation</vt:lpstr>
      <vt:lpstr>Quiz</vt:lpstr>
      <vt:lpstr>Key information  </vt:lpstr>
      <vt:lpstr>PowerPoint Presentation</vt:lpstr>
      <vt:lpstr>Task: To locate Rome on a map  </vt:lpstr>
      <vt:lpstr>Key Vocabulary </vt:lpstr>
      <vt:lpstr> What do you know?</vt:lpstr>
      <vt:lpstr>The Rise of Rome</vt:lpstr>
      <vt:lpstr> The Roman Empire</vt:lpstr>
      <vt:lpstr>Your task – locate Rome on the map </vt:lpstr>
      <vt:lpstr>Assessment Questions.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that Ancient Rome was a very important city.</dc:title>
  <dc:creator>alicia clarke-shiels</dc:creator>
  <cp:lastModifiedBy>Administrator</cp:lastModifiedBy>
  <cp:revision>12</cp:revision>
  <dcterms:created xsi:type="dcterms:W3CDTF">2019-06-03T17:29:23Z</dcterms:created>
  <dcterms:modified xsi:type="dcterms:W3CDTF">2020-12-17T20:29:36Z</dcterms:modified>
</cp:coreProperties>
</file>