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8" r:id="rId3"/>
    <p:sldId id="257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7" r:id="rId12"/>
    <p:sldId id="266" r:id="rId13"/>
    <p:sldId id="268" r:id="rId14"/>
    <p:sldId id="271" r:id="rId15"/>
    <p:sldId id="269" r:id="rId16"/>
    <p:sldId id="270" r:id="rId17"/>
    <p:sldId id="272" r:id="rId18"/>
    <p:sldId id="273" r:id="rId19"/>
    <p:sldId id="274" r:id="rId20"/>
    <p:sldId id="275" r:id="rId21"/>
    <p:sldId id="276" r:id="rId22"/>
    <p:sldId id="277" r:id="rId23"/>
    <p:sldId id="278" r:id="rId24"/>
    <p:sldId id="279" r:id="rId25"/>
    <p:sldId id="281" r:id="rId26"/>
    <p:sldId id="280" r:id="rId27"/>
    <p:sldId id="282" r:id="rId28"/>
    <p:sldId id="283" r:id="rId29"/>
    <p:sldId id="284" r:id="rId30"/>
    <p:sldId id="285" r:id="rId31"/>
    <p:sldId id="286" r:id="rId32"/>
    <p:sldId id="287" r:id="rId33"/>
    <p:sldId id="288" r:id="rId34"/>
    <p:sldId id="290" r:id="rId35"/>
    <p:sldId id="292" r:id="rId36"/>
    <p:sldId id="293" r:id="rId37"/>
    <p:sldId id="289" r:id="rId38"/>
    <p:sldId id="291" r:id="rId39"/>
    <p:sldId id="294" r:id="rId40"/>
    <p:sldId id="295" r:id="rId41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 xmlns="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xmlns="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8015" autoAdjust="0"/>
    <p:restoredTop sz="94660"/>
  </p:normalViewPr>
  <p:slideViewPr>
    <p:cSldViewPr snapToGrid="0">
      <p:cViewPr varScale="1">
        <p:scale>
          <a:sx n="70" d="100"/>
          <a:sy n="70" d="100"/>
        </p:scale>
        <p:origin x="-534" y="-96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presProps" Target="pres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41" Type="http://schemas.openxmlformats.org/officeDocument/2006/relationships/slide" Target="slides/slide40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xmlns="" id="{1E681A06-53F2-4463-9AF3-256BDB907655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xmlns="" id="{5FD2AFEA-0BB1-4F3C-9410-EC5BCCD86D3D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xmlns="" id="{36B5CF3D-4F43-4F54-BE73-39C91B2EAAA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AEE36A4-EE16-432E-8B87-98865E53BADD}" type="datetimeFigureOut">
              <a:rPr lang="en-GB" smtClean="0"/>
              <a:t>13/09/2020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xmlns="" id="{179595FB-3B61-45B6-9AC7-ABDB3AF9FC7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xmlns="" id="{6874BED5-B1C0-40A8-ABA1-D3D86B70671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FA27E32-B9CB-4659-92DD-EFD63B07852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38932345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xmlns="" id="{C1D860F5-D8D5-4B79-973A-B30EBEA88E4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xmlns="" id="{81E03C0F-2787-4BC4-8893-FDE63E4D7905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xmlns="" id="{E262AEBB-2B38-4BCC-B847-B638A55A1F1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AEE36A4-EE16-432E-8B87-98865E53BADD}" type="datetimeFigureOut">
              <a:rPr lang="en-GB" smtClean="0"/>
              <a:t>13/09/2020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xmlns="" id="{CDAC6D59-F545-4B8F-AA74-382967C71DF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xmlns="" id="{2FAA6712-12D9-4017-9943-D6CA0D4567A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FA27E32-B9CB-4659-92DD-EFD63B07852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2025263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xmlns="" id="{3AD3809D-FF00-4638-BCB4-17384DA1F9D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xmlns="" id="{83A50D48-D3D7-4A90-95B1-19D240FB39A4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xmlns="" id="{E7AC1E58-A541-4D18-9347-2DE62DB7352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AEE36A4-EE16-432E-8B87-98865E53BADD}" type="datetimeFigureOut">
              <a:rPr lang="en-GB" smtClean="0"/>
              <a:t>13/09/2020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xmlns="" id="{8142743D-AE65-4647-9E9E-414FDC0D833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xmlns="" id="{BEFDCB8B-CE3E-41E1-8595-E75B9E86D28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FA27E32-B9CB-4659-92DD-EFD63B07852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669244633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xmlns="" id="{E69B90C6-EC1B-473D-8056-50A877280E7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xmlns="" id="{916FDEF1-6712-4E08-B9FF-0080ABF586C8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xmlns="" id="{8C210845-9B45-4E9A-970B-03569BDC769B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xmlns="" id="{5F06E942-11BB-4841-A752-79994ACCD25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AEE36A4-EE16-432E-8B87-98865E53BADD}" type="datetimeFigureOut">
              <a:rPr lang="en-GB" smtClean="0"/>
              <a:t>13/09/2020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xmlns="" id="{474C6B18-C238-4930-84F3-32D89FABF37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xmlns="" id="{296E3972-2666-470F-9D2B-F5AFF82DF32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FA27E32-B9CB-4659-92DD-EFD63B07852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82859831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xmlns="" id="{8D1E3649-49F9-47FD-B293-1C3FD9C1E57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xmlns="" id="{87D71117-D122-46BF-A8F6-FBE1A7FE395F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xmlns="" id="{864B6964-7B24-4C80-BE04-A49D2404D9B0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xmlns="" id="{95521B92-43F5-4682-8E09-CD03B464C579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xmlns="" id="{0A21342C-7AD0-4CF5-AAAE-77468DC707CB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xmlns="" id="{BD2E3B4F-57E7-49EA-B3D1-5547A423D5A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AEE36A4-EE16-432E-8B87-98865E53BADD}" type="datetimeFigureOut">
              <a:rPr lang="en-GB" smtClean="0"/>
              <a:t>13/09/2020</a:t>
            </a:fld>
            <a:endParaRPr lang="en-GB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xmlns="" id="{ADD3C5D2-E4C0-467E-9AB7-EBF6E4DF19D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xmlns="" id="{EB6C9EAA-1668-48AE-9E2F-AB733D674D7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FA27E32-B9CB-4659-92DD-EFD63B07852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9982430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xmlns="" id="{E5E5E67E-B378-4223-A8D4-CAB43C72B1D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xmlns="" id="{40B60D2B-A1B8-4682-AEAF-10C5DB025D4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AEE36A4-EE16-432E-8B87-98865E53BADD}" type="datetimeFigureOut">
              <a:rPr lang="en-GB" smtClean="0"/>
              <a:t>13/09/2020</a:t>
            </a:fld>
            <a:endParaRPr lang="en-GB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xmlns="" id="{C19CB19E-6B06-4A0D-8169-51D73B341A7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xmlns="" id="{9C6B9C99-0833-4CB4-AD35-E37A7B6A108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FA27E32-B9CB-4659-92DD-EFD63B07852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75529441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xmlns="" id="{2DDAED2B-D29E-4A3B-9E73-C0EB44C3791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AEE36A4-EE16-432E-8B87-98865E53BADD}" type="datetimeFigureOut">
              <a:rPr lang="en-GB" smtClean="0"/>
              <a:t>13/09/2020</a:t>
            </a:fld>
            <a:endParaRPr lang="en-GB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xmlns="" id="{B05062BD-0C75-4507-B04F-D02096B4E1C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xmlns="" id="{6BA8AB08-34AB-4A42-88C5-36235D23578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FA27E32-B9CB-4659-92DD-EFD63B07852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28353269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xmlns="" id="{F9EBD8ED-76CD-40FA-856F-7E79446E4DB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xmlns="" id="{31FDF796-F45B-4FD8-9E6D-36E427895957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xmlns="" id="{1876D503-BA0B-4F9E-A7B4-AE54DBC994A8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xmlns="" id="{0DD0BC1F-E7FA-4012-A5D4-9FEFB87EE28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AEE36A4-EE16-432E-8B87-98865E53BADD}" type="datetimeFigureOut">
              <a:rPr lang="en-GB" smtClean="0"/>
              <a:t>13/09/2020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xmlns="" id="{6FA9BD2E-C2E6-4058-A0A5-8C1B53578B1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xmlns="" id="{872022F4-6258-4EA7-8507-3258E660424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FA27E32-B9CB-4659-92DD-EFD63B07852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395166137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xmlns="" id="{C5FF2C7B-3FC7-45D2-9198-DF182E8B959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xmlns="" id="{65B7A72F-7AAE-414D-A164-8B587EDB53FD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xmlns="" id="{BEC85308-3821-4FA0-BA69-FFA06CA8F655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xmlns="" id="{4522677A-010E-4A04-9229-E10622609AE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AEE36A4-EE16-432E-8B87-98865E53BADD}" type="datetimeFigureOut">
              <a:rPr lang="en-GB" smtClean="0"/>
              <a:t>13/09/2020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xmlns="" id="{57BF298D-A549-48D1-BD6F-8E333EFF5D4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xmlns="" id="{D38384A4-E348-43C1-9C7C-9F88E8BB7AB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FA27E32-B9CB-4659-92DD-EFD63B07852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4820520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xmlns="" id="{CE030568-3E41-4D13-92EF-5AA88169522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xmlns="" id="{73DD0C39-F1FF-4B3B-A938-2179C31E0231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xmlns="" id="{A1FBA33C-93D9-46EE-BFE4-3D0C2AD0AE7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AEE36A4-EE16-432E-8B87-98865E53BADD}" type="datetimeFigureOut">
              <a:rPr lang="en-GB" smtClean="0"/>
              <a:t>13/09/2020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xmlns="" id="{C511A4FD-B22F-4EB8-92B1-6C16DE5BA7E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xmlns="" id="{304FC753-423D-48CF-BF5C-32B4C63B80D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FA27E32-B9CB-4659-92DD-EFD63B07852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4605293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xmlns="" id="{19DD5D40-3DBA-4623-8C3C-44B973F6A87F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xmlns="" id="{0FAB73EE-62C5-4429-8E24-0FA5B1347BAF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xmlns="" id="{9467CB71-4EB7-4478-A485-C798AF1B377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AEE36A4-EE16-432E-8B87-98865E53BADD}" type="datetimeFigureOut">
              <a:rPr lang="en-GB" smtClean="0"/>
              <a:t>13/09/2020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xmlns="" id="{F2EE42AE-7001-4082-A752-26524CEDC45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xmlns="" id="{C4655BDD-595D-4522-950B-D585A94F26A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FA27E32-B9CB-4659-92DD-EFD63B07852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78517569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xmlns="" id="{C849A683-5044-4FE7-AB7C-275C6BBA794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xmlns="" id="{DCB318BE-158A-468A-B05C-C749A9D57B7E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xmlns="" id="{DF599877-0CF3-4E5C-A3EF-3622C9C95A73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AEE36A4-EE16-432E-8B87-98865E53BADD}" type="datetimeFigureOut">
              <a:rPr lang="en-GB" smtClean="0"/>
              <a:t>13/09/2020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xmlns="" id="{BC73F4C8-3488-44A0-A311-4C05BCBFBF4C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xmlns="" id="{56AFACB6-C657-4E1D-919D-EE51BDF39417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FA27E32-B9CB-4659-92DD-EFD63B07852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09765476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2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2.xml"/></Relationships>
</file>

<file path=ppt/slides/_rels/slide3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2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2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2.xml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xmlns="" id="{C18F326D-1304-4FD7-83B4-B67EEF4434F1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GB" dirty="0"/>
              <a:t>Year 4 Place value week 3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xmlns="" id="{63B05FEF-2CFD-4088-8EE8-4AADA42C9F3D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en-GB" dirty="0"/>
              <a:t>Lesson 1</a:t>
            </a:r>
          </a:p>
          <a:p>
            <a:r>
              <a:rPr lang="en-GB" dirty="0"/>
              <a:t>LO: to count in 1000’s.</a:t>
            </a:r>
          </a:p>
        </p:txBody>
      </p:sp>
    </p:spTree>
    <p:extLst>
      <p:ext uri="{BB962C8B-B14F-4D97-AF65-F5344CB8AC3E}">
        <p14:creationId xmlns:p14="http://schemas.microsoft.com/office/powerpoint/2010/main" val="15947926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xmlns="" id="{2A76DD45-6046-4634-A6E3-5DFA6752D34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LO: to count in 1000’s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xmlns="" id="{17640FC7-307C-48B6-8ACF-F1F7FF3EE744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en-GB" dirty="0"/>
              <a:t>Complete missing labels</a:t>
            </a:r>
          </a:p>
          <a:p>
            <a:pPr marL="0" indent="0">
              <a:buNone/>
            </a:pPr>
            <a:endParaRPr lang="en-GB" dirty="0"/>
          </a:p>
        </p:txBody>
      </p:sp>
      <p:graphicFrame>
        <p:nvGraphicFramePr>
          <p:cNvPr id="4" name="Table 4">
            <a:extLst>
              <a:ext uri="{FF2B5EF4-FFF2-40B4-BE49-F238E27FC236}">
                <a16:creationId xmlns:a16="http://schemas.microsoft.com/office/drawing/2014/main" xmlns="" id="{1793D024-F6F5-4C23-ADC7-3F2E492DDE6F}"/>
              </a:ext>
            </a:extLst>
          </p:cNvPr>
          <p:cNvGraphicFramePr>
            <a:graphicFrameLocks noGrp="1"/>
          </p:cNvGraphicFramePr>
          <p:nvPr/>
        </p:nvGraphicFramePr>
        <p:xfrm>
          <a:off x="838200" y="2548465"/>
          <a:ext cx="10515600" cy="3763434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628900">
                  <a:extLst>
                    <a:ext uri="{9D8B030D-6E8A-4147-A177-3AD203B41FA5}">
                      <a16:colId xmlns:a16="http://schemas.microsoft.com/office/drawing/2014/main" xmlns="" val="2939684683"/>
                    </a:ext>
                  </a:extLst>
                </a:gridCol>
                <a:gridCol w="2628900">
                  <a:extLst>
                    <a:ext uri="{9D8B030D-6E8A-4147-A177-3AD203B41FA5}">
                      <a16:colId xmlns:a16="http://schemas.microsoft.com/office/drawing/2014/main" xmlns="" val="2058433370"/>
                    </a:ext>
                  </a:extLst>
                </a:gridCol>
                <a:gridCol w="2628900">
                  <a:extLst>
                    <a:ext uri="{9D8B030D-6E8A-4147-A177-3AD203B41FA5}">
                      <a16:colId xmlns:a16="http://schemas.microsoft.com/office/drawing/2014/main" xmlns="" val="1837205527"/>
                    </a:ext>
                  </a:extLst>
                </a:gridCol>
                <a:gridCol w="2628900">
                  <a:extLst>
                    <a:ext uri="{9D8B030D-6E8A-4147-A177-3AD203B41FA5}">
                      <a16:colId xmlns:a16="http://schemas.microsoft.com/office/drawing/2014/main" xmlns="" val="2894848324"/>
                    </a:ext>
                  </a:extLst>
                </a:gridCol>
              </a:tblGrid>
              <a:tr h="1254478">
                <a:tc>
                  <a:txBody>
                    <a:bodyPr/>
                    <a:lstStyle/>
                    <a:p>
                      <a:pPr algn="ctr"/>
                      <a:endParaRPr lang="en-GB" sz="4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4400" dirty="0"/>
                        <a:t>Hundreds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en-GB" sz="4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4400" dirty="0"/>
                        <a:t>Ones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2591087589"/>
                  </a:ext>
                </a:extLst>
              </a:tr>
              <a:tr h="1254478">
                <a:tc>
                  <a:txBody>
                    <a:bodyPr/>
                    <a:lstStyle/>
                    <a:p>
                      <a:pPr algn="ctr"/>
                      <a:endParaRPr lang="en-GB" sz="70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en-GB" sz="70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7000" dirty="0"/>
                        <a:t>T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en-GB" sz="70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2828408787"/>
                  </a:ext>
                </a:extLst>
              </a:tr>
              <a:tr h="1254478">
                <a:tc>
                  <a:txBody>
                    <a:bodyPr/>
                    <a:lstStyle/>
                    <a:p>
                      <a:pPr algn="ctr"/>
                      <a:r>
                        <a:rPr lang="en-GB" sz="7000" dirty="0"/>
                        <a:t>1000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en-GB" sz="700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en-GB" sz="70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7000" dirty="0"/>
                        <a:t>1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489901061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120710348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xmlns="" id="{2A76DD45-6046-4634-A6E3-5DFA6752D34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LO: to count in 1000’s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xmlns="" id="{17640FC7-307C-48B6-8ACF-F1F7FF3EE744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endParaRPr lang="en-GB" dirty="0"/>
          </a:p>
        </p:txBody>
      </p:sp>
      <p:graphicFrame>
        <p:nvGraphicFramePr>
          <p:cNvPr id="4" name="Table 4">
            <a:extLst>
              <a:ext uri="{FF2B5EF4-FFF2-40B4-BE49-F238E27FC236}">
                <a16:creationId xmlns:a16="http://schemas.microsoft.com/office/drawing/2014/main" xmlns="" id="{1793D024-F6F5-4C23-ADC7-3F2E492DDE6F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232380765"/>
              </p:ext>
            </p:extLst>
          </p:nvPr>
        </p:nvGraphicFramePr>
        <p:xfrm>
          <a:off x="838200" y="2548465"/>
          <a:ext cx="10515600" cy="3763434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628900">
                  <a:extLst>
                    <a:ext uri="{9D8B030D-6E8A-4147-A177-3AD203B41FA5}">
                      <a16:colId xmlns:a16="http://schemas.microsoft.com/office/drawing/2014/main" xmlns="" val="2939684683"/>
                    </a:ext>
                  </a:extLst>
                </a:gridCol>
                <a:gridCol w="2628900">
                  <a:extLst>
                    <a:ext uri="{9D8B030D-6E8A-4147-A177-3AD203B41FA5}">
                      <a16:colId xmlns:a16="http://schemas.microsoft.com/office/drawing/2014/main" xmlns="" val="2058433370"/>
                    </a:ext>
                  </a:extLst>
                </a:gridCol>
                <a:gridCol w="2628900">
                  <a:extLst>
                    <a:ext uri="{9D8B030D-6E8A-4147-A177-3AD203B41FA5}">
                      <a16:colId xmlns:a16="http://schemas.microsoft.com/office/drawing/2014/main" xmlns="" val="1837205527"/>
                    </a:ext>
                  </a:extLst>
                </a:gridCol>
                <a:gridCol w="2628900">
                  <a:extLst>
                    <a:ext uri="{9D8B030D-6E8A-4147-A177-3AD203B41FA5}">
                      <a16:colId xmlns:a16="http://schemas.microsoft.com/office/drawing/2014/main" xmlns="" val="2894848324"/>
                    </a:ext>
                  </a:extLst>
                </a:gridCol>
              </a:tblGrid>
              <a:tr h="1254478">
                <a:tc>
                  <a:txBody>
                    <a:bodyPr/>
                    <a:lstStyle/>
                    <a:p>
                      <a:pPr algn="ctr"/>
                      <a:r>
                        <a:rPr lang="en-GB" sz="4000" dirty="0">
                          <a:solidFill>
                            <a:srgbClr val="FF0000"/>
                          </a:solidFill>
                        </a:rPr>
                        <a:t>Thousands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4400" dirty="0"/>
                        <a:t>Hundreds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4400" dirty="0">
                          <a:solidFill>
                            <a:srgbClr val="FF0000"/>
                          </a:solidFill>
                        </a:rPr>
                        <a:t>Tens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4400" dirty="0"/>
                        <a:t>Ones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2591087589"/>
                  </a:ext>
                </a:extLst>
              </a:tr>
              <a:tr h="1254478">
                <a:tc>
                  <a:txBody>
                    <a:bodyPr/>
                    <a:lstStyle/>
                    <a:p>
                      <a:pPr algn="ctr"/>
                      <a:r>
                        <a:rPr lang="en-GB" sz="7000" dirty="0">
                          <a:solidFill>
                            <a:srgbClr val="FF0000"/>
                          </a:solidFill>
                        </a:rPr>
                        <a:t>Th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7000" dirty="0">
                          <a:solidFill>
                            <a:srgbClr val="FF0000"/>
                          </a:solidFill>
                        </a:rPr>
                        <a:t>H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7000" dirty="0"/>
                        <a:t>T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7000" dirty="0">
                          <a:solidFill>
                            <a:srgbClr val="FF0000"/>
                          </a:solidFill>
                        </a:rPr>
                        <a:t>O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2828408787"/>
                  </a:ext>
                </a:extLst>
              </a:tr>
              <a:tr h="1254478">
                <a:tc>
                  <a:txBody>
                    <a:bodyPr/>
                    <a:lstStyle/>
                    <a:p>
                      <a:pPr algn="ctr"/>
                      <a:r>
                        <a:rPr lang="en-GB" sz="7000" dirty="0"/>
                        <a:t>1000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7000" dirty="0">
                          <a:solidFill>
                            <a:srgbClr val="FF0000"/>
                          </a:solidFill>
                        </a:rPr>
                        <a:t>100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7000" dirty="0">
                          <a:solidFill>
                            <a:srgbClr val="FF0000"/>
                          </a:solidFill>
                        </a:rPr>
                        <a:t>10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7000" dirty="0"/>
                        <a:t>1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489901061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25408688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xmlns="" id="{42DF3615-683A-4F16-B540-A476C62B5A1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Using Base ten make these numbers and record these numbers on a place value table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xmlns="" id="{8CE94CF5-723F-4E9C-98E9-D3BBA2CE3DF9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932605"/>
            <a:ext cx="10515600" cy="4351338"/>
          </a:xfrm>
        </p:spPr>
        <p:txBody>
          <a:bodyPr/>
          <a:lstStyle/>
          <a:p>
            <a:endParaRPr lang="en-GB" dirty="0"/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xmlns="" id="{B6F7C0B8-BE51-467B-A435-0716A5FB4B83}"/>
              </a:ext>
            </a:extLst>
          </p:cNvPr>
          <p:cNvSpPr txBox="1"/>
          <p:nvPr/>
        </p:nvSpPr>
        <p:spPr>
          <a:xfrm rot="1732695">
            <a:off x="556591" y="1690688"/>
            <a:ext cx="2107096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7200" dirty="0">
                <a:solidFill>
                  <a:srgbClr val="00B0F0"/>
                </a:solidFill>
              </a:rPr>
              <a:t>21</a:t>
            </a: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xmlns="" id="{71972CA1-6A27-492D-B3EF-4BD8143FCE65}"/>
              </a:ext>
            </a:extLst>
          </p:cNvPr>
          <p:cNvSpPr txBox="1"/>
          <p:nvPr/>
        </p:nvSpPr>
        <p:spPr>
          <a:xfrm rot="18887297">
            <a:off x="7997687" y="3102046"/>
            <a:ext cx="2107096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7200" dirty="0">
                <a:solidFill>
                  <a:srgbClr val="7030A0"/>
                </a:solidFill>
              </a:rPr>
              <a:t>201</a:t>
            </a: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xmlns="" id="{52D4014E-726D-43C7-A03A-6F151AF2AAE8}"/>
              </a:ext>
            </a:extLst>
          </p:cNvPr>
          <p:cNvSpPr txBox="1"/>
          <p:nvPr/>
        </p:nvSpPr>
        <p:spPr>
          <a:xfrm rot="21231143">
            <a:off x="2042989" y="3950400"/>
            <a:ext cx="2107096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7200" dirty="0">
                <a:solidFill>
                  <a:srgbClr val="FF0000"/>
                </a:solidFill>
              </a:rPr>
              <a:t>2001</a:t>
            </a:r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xmlns="" id="{9F70760E-E05B-427F-A89F-B8D0584503F5}"/>
              </a:ext>
            </a:extLst>
          </p:cNvPr>
          <p:cNvSpPr txBox="1"/>
          <p:nvPr/>
        </p:nvSpPr>
        <p:spPr>
          <a:xfrm rot="1732695">
            <a:off x="5042451" y="5011558"/>
            <a:ext cx="2107096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7200" dirty="0">
                <a:solidFill>
                  <a:srgbClr val="00B050"/>
                </a:solidFill>
              </a:rPr>
              <a:t>2020</a:t>
            </a:r>
          </a:p>
        </p:txBody>
      </p:sp>
      <p:sp>
        <p:nvSpPr>
          <p:cNvPr id="14" name="TextBox 13">
            <a:extLst>
              <a:ext uri="{FF2B5EF4-FFF2-40B4-BE49-F238E27FC236}">
                <a16:creationId xmlns:a16="http://schemas.microsoft.com/office/drawing/2014/main" xmlns="" id="{295D95DF-1AA3-4F26-A188-CF5CCD1CC581}"/>
              </a:ext>
            </a:extLst>
          </p:cNvPr>
          <p:cNvSpPr txBox="1"/>
          <p:nvPr/>
        </p:nvSpPr>
        <p:spPr>
          <a:xfrm rot="21436220">
            <a:off x="4260730" y="2241188"/>
            <a:ext cx="2107096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7200" dirty="0">
                <a:solidFill>
                  <a:srgbClr val="C00000"/>
                </a:solidFill>
              </a:rPr>
              <a:t>170</a:t>
            </a:r>
          </a:p>
        </p:txBody>
      </p:sp>
      <p:sp>
        <p:nvSpPr>
          <p:cNvPr id="16" name="TextBox 15">
            <a:extLst>
              <a:ext uri="{FF2B5EF4-FFF2-40B4-BE49-F238E27FC236}">
                <a16:creationId xmlns:a16="http://schemas.microsoft.com/office/drawing/2014/main" xmlns="" id="{18A592F9-50DA-4225-9140-0110BC40E70B}"/>
              </a:ext>
            </a:extLst>
          </p:cNvPr>
          <p:cNvSpPr txBox="1"/>
          <p:nvPr/>
        </p:nvSpPr>
        <p:spPr>
          <a:xfrm rot="20824493">
            <a:off x="7990626" y="1689600"/>
            <a:ext cx="2107096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7200" dirty="0">
                <a:solidFill>
                  <a:srgbClr val="FFC000"/>
                </a:solidFill>
              </a:rPr>
              <a:t>3461</a:t>
            </a:r>
          </a:p>
        </p:txBody>
      </p:sp>
    </p:spTree>
    <p:extLst>
      <p:ext uri="{BB962C8B-B14F-4D97-AF65-F5344CB8AC3E}">
        <p14:creationId xmlns:p14="http://schemas.microsoft.com/office/powerpoint/2010/main" val="168419048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>
            <a:extLst>
              <a:ext uri="{FF2B5EF4-FFF2-40B4-BE49-F238E27FC236}">
                <a16:creationId xmlns:a16="http://schemas.microsoft.com/office/drawing/2014/main" xmlns="" id="{8CE94CF5-723F-4E9C-98E9-D3BBA2CE3DF9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932605"/>
            <a:ext cx="10515600" cy="4351338"/>
          </a:xfrm>
        </p:spPr>
        <p:txBody>
          <a:bodyPr/>
          <a:lstStyle/>
          <a:p>
            <a:endParaRPr lang="en-GB" dirty="0"/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xmlns="" id="{B6F7C0B8-BE51-467B-A435-0716A5FB4B83}"/>
              </a:ext>
            </a:extLst>
          </p:cNvPr>
          <p:cNvSpPr txBox="1"/>
          <p:nvPr/>
        </p:nvSpPr>
        <p:spPr>
          <a:xfrm rot="1732695">
            <a:off x="556591" y="1690688"/>
            <a:ext cx="2107096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7200" dirty="0">
                <a:solidFill>
                  <a:srgbClr val="00B0F0"/>
                </a:solidFill>
              </a:rPr>
              <a:t>21</a:t>
            </a: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xmlns="" id="{71972CA1-6A27-492D-B3EF-4BD8143FCE65}"/>
              </a:ext>
            </a:extLst>
          </p:cNvPr>
          <p:cNvSpPr txBox="1"/>
          <p:nvPr/>
        </p:nvSpPr>
        <p:spPr>
          <a:xfrm rot="18887297">
            <a:off x="7997687" y="3102046"/>
            <a:ext cx="2107096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7200" dirty="0">
                <a:solidFill>
                  <a:srgbClr val="7030A0"/>
                </a:solidFill>
              </a:rPr>
              <a:t>201</a:t>
            </a: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xmlns="" id="{52D4014E-726D-43C7-A03A-6F151AF2AAE8}"/>
              </a:ext>
            </a:extLst>
          </p:cNvPr>
          <p:cNvSpPr txBox="1"/>
          <p:nvPr/>
        </p:nvSpPr>
        <p:spPr>
          <a:xfrm rot="21231143">
            <a:off x="2042989" y="3950400"/>
            <a:ext cx="2107096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7200" dirty="0">
                <a:solidFill>
                  <a:srgbClr val="FF0000"/>
                </a:solidFill>
              </a:rPr>
              <a:t>2001</a:t>
            </a:r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xmlns="" id="{9F70760E-E05B-427F-A89F-B8D0584503F5}"/>
              </a:ext>
            </a:extLst>
          </p:cNvPr>
          <p:cNvSpPr txBox="1"/>
          <p:nvPr/>
        </p:nvSpPr>
        <p:spPr>
          <a:xfrm rot="1732695">
            <a:off x="5042451" y="5011558"/>
            <a:ext cx="2107096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7200" dirty="0">
                <a:solidFill>
                  <a:srgbClr val="00B050"/>
                </a:solidFill>
              </a:rPr>
              <a:t>2020</a:t>
            </a:r>
          </a:p>
        </p:txBody>
      </p:sp>
      <p:sp>
        <p:nvSpPr>
          <p:cNvPr id="14" name="TextBox 13">
            <a:extLst>
              <a:ext uri="{FF2B5EF4-FFF2-40B4-BE49-F238E27FC236}">
                <a16:creationId xmlns:a16="http://schemas.microsoft.com/office/drawing/2014/main" xmlns="" id="{295D95DF-1AA3-4F26-A188-CF5CCD1CC581}"/>
              </a:ext>
            </a:extLst>
          </p:cNvPr>
          <p:cNvSpPr txBox="1"/>
          <p:nvPr/>
        </p:nvSpPr>
        <p:spPr>
          <a:xfrm rot="21436220">
            <a:off x="4260730" y="2241188"/>
            <a:ext cx="2107096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7200" dirty="0">
                <a:solidFill>
                  <a:srgbClr val="C00000"/>
                </a:solidFill>
              </a:rPr>
              <a:t>170</a:t>
            </a:r>
          </a:p>
        </p:txBody>
      </p:sp>
      <p:sp>
        <p:nvSpPr>
          <p:cNvPr id="16" name="TextBox 15">
            <a:extLst>
              <a:ext uri="{FF2B5EF4-FFF2-40B4-BE49-F238E27FC236}">
                <a16:creationId xmlns:a16="http://schemas.microsoft.com/office/drawing/2014/main" xmlns="" id="{18A592F9-50DA-4225-9140-0110BC40E70B}"/>
              </a:ext>
            </a:extLst>
          </p:cNvPr>
          <p:cNvSpPr txBox="1"/>
          <p:nvPr/>
        </p:nvSpPr>
        <p:spPr>
          <a:xfrm rot="20824493">
            <a:off x="7990626" y="1689600"/>
            <a:ext cx="2107096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7200" dirty="0">
                <a:solidFill>
                  <a:srgbClr val="FFC000"/>
                </a:solidFill>
              </a:rPr>
              <a:t>3461</a:t>
            </a:r>
          </a:p>
        </p:txBody>
      </p:sp>
      <p:sp>
        <p:nvSpPr>
          <p:cNvPr id="5" name="Rectangle: Rounded Corners 4">
            <a:extLst>
              <a:ext uri="{FF2B5EF4-FFF2-40B4-BE49-F238E27FC236}">
                <a16:creationId xmlns:a16="http://schemas.microsoft.com/office/drawing/2014/main" xmlns="" id="{F164D9E2-45B7-40F1-B8E6-28BAB2AF0DF0}"/>
              </a:ext>
            </a:extLst>
          </p:cNvPr>
          <p:cNvSpPr/>
          <p:nvPr/>
        </p:nvSpPr>
        <p:spPr>
          <a:xfrm>
            <a:off x="397752" y="3429000"/>
            <a:ext cx="1574854" cy="3217067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800" dirty="0"/>
              <a:t>Which number has the highest value?</a:t>
            </a:r>
          </a:p>
        </p:txBody>
      </p:sp>
      <p:sp>
        <p:nvSpPr>
          <p:cNvPr id="7" name="Rectangle: Rounded Corners 6">
            <a:extLst>
              <a:ext uri="{FF2B5EF4-FFF2-40B4-BE49-F238E27FC236}">
                <a16:creationId xmlns:a16="http://schemas.microsoft.com/office/drawing/2014/main" xmlns="" id="{29319433-9F77-4DDB-B135-D884F3BAD53E}"/>
              </a:ext>
            </a:extLst>
          </p:cNvPr>
          <p:cNvSpPr/>
          <p:nvPr/>
        </p:nvSpPr>
        <p:spPr>
          <a:xfrm>
            <a:off x="10132403" y="2841352"/>
            <a:ext cx="1574854" cy="3217067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800" dirty="0"/>
              <a:t>Which number has the smallest value?</a:t>
            </a:r>
          </a:p>
        </p:txBody>
      </p:sp>
      <p:sp>
        <p:nvSpPr>
          <p:cNvPr id="15" name="Title 14">
            <a:extLst>
              <a:ext uri="{FF2B5EF4-FFF2-40B4-BE49-F238E27FC236}">
                <a16:creationId xmlns:a16="http://schemas.microsoft.com/office/drawing/2014/main" xmlns="" id="{28AD9410-0AE8-421E-960B-9E70E5F8341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26208549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>
            <a:extLst>
              <a:ext uri="{FF2B5EF4-FFF2-40B4-BE49-F238E27FC236}">
                <a16:creationId xmlns:a16="http://schemas.microsoft.com/office/drawing/2014/main" xmlns="" id="{8CE94CF5-723F-4E9C-98E9-D3BBA2CE3DF9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932605"/>
            <a:ext cx="10515600" cy="4351338"/>
          </a:xfrm>
        </p:spPr>
        <p:txBody>
          <a:bodyPr/>
          <a:lstStyle/>
          <a:p>
            <a:endParaRPr lang="en-GB" dirty="0"/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xmlns="" id="{B6F7C0B8-BE51-467B-A435-0716A5FB4B83}"/>
              </a:ext>
            </a:extLst>
          </p:cNvPr>
          <p:cNvSpPr txBox="1"/>
          <p:nvPr/>
        </p:nvSpPr>
        <p:spPr>
          <a:xfrm rot="1732695">
            <a:off x="556591" y="1690688"/>
            <a:ext cx="2107096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7200" dirty="0">
                <a:solidFill>
                  <a:srgbClr val="00B0F0"/>
                </a:solidFill>
              </a:rPr>
              <a:t>21</a:t>
            </a: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xmlns="" id="{71972CA1-6A27-492D-B3EF-4BD8143FCE65}"/>
              </a:ext>
            </a:extLst>
          </p:cNvPr>
          <p:cNvSpPr txBox="1"/>
          <p:nvPr/>
        </p:nvSpPr>
        <p:spPr>
          <a:xfrm rot="18887297">
            <a:off x="7997687" y="3102046"/>
            <a:ext cx="2107096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7200" dirty="0">
                <a:solidFill>
                  <a:srgbClr val="7030A0"/>
                </a:solidFill>
              </a:rPr>
              <a:t>201</a:t>
            </a: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xmlns="" id="{52D4014E-726D-43C7-A03A-6F151AF2AAE8}"/>
              </a:ext>
            </a:extLst>
          </p:cNvPr>
          <p:cNvSpPr txBox="1"/>
          <p:nvPr/>
        </p:nvSpPr>
        <p:spPr>
          <a:xfrm rot="21231143">
            <a:off x="2042989" y="3950400"/>
            <a:ext cx="2107096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7200" dirty="0">
                <a:solidFill>
                  <a:srgbClr val="FF0000"/>
                </a:solidFill>
              </a:rPr>
              <a:t>2001</a:t>
            </a:r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xmlns="" id="{9F70760E-E05B-427F-A89F-B8D0584503F5}"/>
              </a:ext>
            </a:extLst>
          </p:cNvPr>
          <p:cNvSpPr txBox="1"/>
          <p:nvPr/>
        </p:nvSpPr>
        <p:spPr>
          <a:xfrm rot="1732695">
            <a:off x="5042451" y="5011558"/>
            <a:ext cx="2107096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7200" dirty="0">
                <a:solidFill>
                  <a:srgbClr val="00B050"/>
                </a:solidFill>
              </a:rPr>
              <a:t>2020</a:t>
            </a:r>
          </a:p>
        </p:txBody>
      </p:sp>
      <p:sp>
        <p:nvSpPr>
          <p:cNvPr id="14" name="TextBox 13">
            <a:extLst>
              <a:ext uri="{FF2B5EF4-FFF2-40B4-BE49-F238E27FC236}">
                <a16:creationId xmlns:a16="http://schemas.microsoft.com/office/drawing/2014/main" xmlns="" id="{295D95DF-1AA3-4F26-A188-CF5CCD1CC581}"/>
              </a:ext>
            </a:extLst>
          </p:cNvPr>
          <p:cNvSpPr txBox="1"/>
          <p:nvPr/>
        </p:nvSpPr>
        <p:spPr>
          <a:xfrm rot="21436220">
            <a:off x="4260730" y="2241188"/>
            <a:ext cx="2107096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7200" dirty="0">
                <a:solidFill>
                  <a:srgbClr val="C00000"/>
                </a:solidFill>
              </a:rPr>
              <a:t>170</a:t>
            </a:r>
          </a:p>
        </p:txBody>
      </p:sp>
      <p:sp>
        <p:nvSpPr>
          <p:cNvPr id="16" name="TextBox 15">
            <a:extLst>
              <a:ext uri="{FF2B5EF4-FFF2-40B4-BE49-F238E27FC236}">
                <a16:creationId xmlns:a16="http://schemas.microsoft.com/office/drawing/2014/main" xmlns="" id="{18A592F9-50DA-4225-9140-0110BC40E70B}"/>
              </a:ext>
            </a:extLst>
          </p:cNvPr>
          <p:cNvSpPr txBox="1"/>
          <p:nvPr/>
        </p:nvSpPr>
        <p:spPr>
          <a:xfrm rot="20824493">
            <a:off x="7990626" y="1689600"/>
            <a:ext cx="2107096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7200" dirty="0">
                <a:solidFill>
                  <a:srgbClr val="FFC000"/>
                </a:solidFill>
              </a:rPr>
              <a:t>3461</a:t>
            </a:r>
          </a:p>
        </p:txBody>
      </p:sp>
      <p:sp>
        <p:nvSpPr>
          <p:cNvPr id="5" name="Rectangle: Rounded Corners 4">
            <a:extLst>
              <a:ext uri="{FF2B5EF4-FFF2-40B4-BE49-F238E27FC236}">
                <a16:creationId xmlns:a16="http://schemas.microsoft.com/office/drawing/2014/main" xmlns="" id="{F164D9E2-45B7-40F1-B8E6-28BAB2AF0DF0}"/>
              </a:ext>
            </a:extLst>
          </p:cNvPr>
          <p:cNvSpPr/>
          <p:nvPr/>
        </p:nvSpPr>
        <p:spPr>
          <a:xfrm>
            <a:off x="187929" y="3429000"/>
            <a:ext cx="1784677" cy="3217067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800" dirty="0"/>
              <a:t>Which numbers have the same tens value?</a:t>
            </a:r>
          </a:p>
        </p:txBody>
      </p:sp>
      <p:sp>
        <p:nvSpPr>
          <p:cNvPr id="7" name="Rectangle: Rounded Corners 6">
            <a:extLst>
              <a:ext uri="{FF2B5EF4-FFF2-40B4-BE49-F238E27FC236}">
                <a16:creationId xmlns:a16="http://schemas.microsoft.com/office/drawing/2014/main" xmlns="" id="{29319433-9F77-4DDB-B135-D884F3BAD53E}"/>
              </a:ext>
            </a:extLst>
          </p:cNvPr>
          <p:cNvSpPr/>
          <p:nvPr/>
        </p:nvSpPr>
        <p:spPr>
          <a:xfrm>
            <a:off x="9925878" y="2841352"/>
            <a:ext cx="2002611" cy="3442591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800" dirty="0"/>
              <a:t>Which numbers have the same thousands value?</a:t>
            </a:r>
          </a:p>
        </p:txBody>
      </p:sp>
      <p:sp>
        <p:nvSpPr>
          <p:cNvPr id="9" name="Title 8">
            <a:extLst>
              <a:ext uri="{FF2B5EF4-FFF2-40B4-BE49-F238E27FC236}">
                <a16:creationId xmlns:a16="http://schemas.microsoft.com/office/drawing/2014/main" xmlns="" id="{1D3C1904-1E22-4D2B-ABDA-12EA8E748FB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98108885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xmlns="" id="{4B564E81-8859-4B9D-B37D-142D9DBAA29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Counting 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xmlns="" id="{4FBC39BD-BBB4-41D3-80AE-00B8CC5FF1CD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r>
              <a:rPr lang="en-GB" dirty="0"/>
              <a:t>Starting from zero count in hundreds to one thousand</a:t>
            </a:r>
          </a:p>
          <a:p>
            <a:endParaRPr lang="en-GB" dirty="0"/>
          </a:p>
          <a:p>
            <a:r>
              <a:rPr lang="en-GB" dirty="0"/>
              <a:t>Counts to ten thousand in thousands and back.</a:t>
            </a:r>
          </a:p>
          <a:p>
            <a:endParaRPr lang="en-GB" dirty="0"/>
          </a:p>
          <a:p>
            <a:pPr marL="0" indent="0">
              <a:buNone/>
            </a:pPr>
            <a:r>
              <a:rPr lang="en-GB" dirty="0">
                <a:solidFill>
                  <a:srgbClr val="FF0000"/>
                </a:solidFill>
              </a:rPr>
              <a:t>                                                 What did you notice?</a:t>
            </a:r>
          </a:p>
          <a:p>
            <a:endParaRPr lang="en-GB" dirty="0"/>
          </a:p>
          <a:p>
            <a:r>
              <a:rPr lang="en-GB" dirty="0"/>
              <a:t>Starting from 1231 count on in thousands ten times.</a:t>
            </a:r>
          </a:p>
          <a:p>
            <a:endParaRPr lang="en-GB" dirty="0"/>
          </a:p>
          <a:p>
            <a:r>
              <a:rPr lang="en-GB" dirty="0"/>
              <a:t>Repeat with 345.</a:t>
            </a:r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99007240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xmlns="" id="{59675F18-358F-4C65-81B4-F0692683509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xmlns="" id="{5CC1C602-336B-43DC-B056-3452D4ACDEB0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xmlns="" id="{484B1717-DE7F-41B2-AA54-CB5EDB664298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34673" t="23176" r="26850" b="15152"/>
          <a:stretch/>
        </p:blipFill>
        <p:spPr>
          <a:xfrm>
            <a:off x="1550503" y="1"/>
            <a:ext cx="8719932" cy="667720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2846893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xmlns="" id="{FE28A17F-B759-4A4F-B472-F417ED26331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xmlns="" id="{7B145A94-4D13-47D7-9270-CD8108A2D280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xmlns="" id="{64A4161E-4E37-4DBA-A5C6-CC7CBDC16E33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2065" t="29941" r="74891" b="33906"/>
          <a:stretch/>
        </p:blipFill>
        <p:spPr>
          <a:xfrm>
            <a:off x="490329" y="212036"/>
            <a:ext cx="7779028" cy="686168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5673475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xmlns="" id="{FE28A17F-B759-4A4F-B472-F417ED26331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xmlns="" id="{7B145A94-4D13-47D7-9270-CD8108A2D280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xmlns="" id="{64A4161E-4E37-4DBA-A5C6-CC7CBDC16E33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38043" t="29967" r="38587" b="27332"/>
          <a:stretch/>
        </p:blipFill>
        <p:spPr>
          <a:xfrm>
            <a:off x="838200" y="365125"/>
            <a:ext cx="6887817" cy="707598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2387542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xmlns="" id="{C18F326D-1304-4FD7-83B4-B67EEF4434F1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GB" dirty="0"/>
              <a:t>Year 4 Place value week 3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xmlns="" id="{63B05FEF-2CFD-4088-8EE8-4AADA42C9F3D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en-GB" dirty="0"/>
              <a:t>Lesson 2</a:t>
            </a:r>
          </a:p>
          <a:p>
            <a:r>
              <a:rPr lang="en-GB" dirty="0"/>
              <a:t>LO: to know the place value of 4 digits numbers.</a:t>
            </a:r>
          </a:p>
        </p:txBody>
      </p:sp>
    </p:spTree>
    <p:extLst>
      <p:ext uri="{BB962C8B-B14F-4D97-AF65-F5344CB8AC3E}">
        <p14:creationId xmlns:p14="http://schemas.microsoft.com/office/powerpoint/2010/main" val="276161145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xmlns="" id="{BCD83A14-AB1C-4642-87A6-C00721A095F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Roman numerals rehearsal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xmlns="" id="{AFDD6D59-2C00-476E-9BF1-768E817F5382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298713"/>
            <a:ext cx="4648200" cy="5194162"/>
          </a:xfrm>
        </p:spPr>
        <p:txBody>
          <a:bodyPr>
            <a:normAutofit/>
          </a:bodyPr>
          <a:lstStyle/>
          <a:p>
            <a:r>
              <a:rPr lang="en-GB" sz="6000" dirty="0"/>
              <a:t>One=1=I</a:t>
            </a:r>
          </a:p>
          <a:p>
            <a:r>
              <a:rPr lang="en-GB" sz="6000" dirty="0"/>
              <a:t>Two=2=II</a:t>
            </a:r>
          </a:p>
          <a:p>
            <a:r>
              <a:rPr lang="en-GB" sz="6000" dirty="0"/>
              <a:t>Three=3=III</a:t>
            </a:r>
          </a:p>
          <a:p>
            <a:r>
              <a:rPr lang="en-GB" sz="6000" dirty="0"/>
              <a:t>Four=4=IV</a:t>
            </a:r>
          </a:p>
          <a:p>
            <a:r>
              <a:rPr lang="en-GB" sz="6000" dirty="0"/>
              <a:t>Five=5=V</a:t>
            </a:r>
          </a:p>
          <a:p>
            <a:endParaRPr lang="en-GB" dirty="0">
              <a:solidFill>
                <a:srgbClr val="FF0000"/>
              </a:solidFill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xmlns="" id="{C729BC0B-0EDC-42F4-8A6E-3D4A06112B3C}"/>
              </a:ext>
            </a:extLst>
          </p:cNvPr>
          <p:cNvSpPr txBox="1"/>
          <p:nvPr/>
        </p:nvSpPr>
        <p:spPr>
          <a:xfrm>
            <a:off x="5827643" y="1298713"/>
            <a:ext cx="5526157" cy="498598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6000" dirty="0"/>
              <a:t>Six=6=VI</a:t>
            </a:r>
          </a:p>
          <a:p>
            <a:r>
              <a:rPr lang="en-GB" sz="6000" dirty="0"/>
              <a:t>Seven=7=VII</a:t>
            </a:r>
          </a:p>
          <a:p>
            <a:r>
              <a:rPr lang="en-GB" sz="6000" dirty="0"/>
              <a:t>Eight=8=VIII</a:t>
            </a:r>
          </a:p>
          <a:p>
            <a:r>
              <a:rPr lang="en-GB" sz="6000" dirty="0"/>
              <a:t>Nine=9=IX</a:t>
            </a:r>
          </a:p>
          <a:p>
            <a:r>
              <a:rPr lang="en-GB" sz="6000" dirty="0"/>
              <a:t>Ten=10=X</a:t>
            </a:r>
          </a:p>
          <a:p>
            <a:endParaRPr lang="en-GB" dirty="0"/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xmlns="" id="{020D60AA-5604-43BE-9CB0-3E1EB67D2490}"/>
              </a:ext>
            </a:extLst>
          </p:cNvPr>
          <p:cNvSpPr/>
          <p:nvPr/>
        </p:nvSpPr>
        <p:spPr>
          <a:xfrm>
            <a:off x="3644348" y="1404730"/>
            <a:ext cx="1457739" cy="675861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xmlns="" id="{FFFF5651-92CC-47C6-AC20-EC659DE1EED5}"/>
              </a:ext>
            </a:extLst>
          </p:cNvPr>
          <p:cNvSpPr/>
          <p:nvPr/>
        </p:nvSpPr>
        <p:spPr>
          <a:xfrm>
            <a:off x="3644347" y="2312934"/>
            <a:ext cx="1457739" cy="675861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9" name="Rectangle 8">
            <a:extLst>
              <a:ext uri="{FF2B5EF4-FFF2-40B4-BE49-F238E27FC236}">
                <a16:creationId xmlns:a16="http://schemas.microsoft.com/office/drawing/2014/main" xmlns="" id="{060569FB-2355-42F9-A64C-D62F6E34C07D}"/>
              </a:ext>
            </a:extLst>
          </p:cNvPr>
          <p:cNvSpPr/>
          <p:nvPr/>
        </p:nvSpPr>
        <p:spPr>
          <a:xfrm>
            <a:off x="8441635" y="5146740"/>
            <a:ext cx="1457739" cy="675861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1" name="Rectangle 10">
            <a:extLst>
              <a:ext uri="{FF2B5EF4-FFF2-40B4-BE49-F238E27FC236}">
                <a16:creationId xmlns:a16="http://schemas.microsoft.com/office/drawing/2014/main" xmlns="" id="{E72DC006-51E6-4BC2-9BDA-EBCC4F274F4D}"/>
              </a:ext>
            </a:extLst>
          </p:cNvPr>
          <p:cNvSpPr/>
          <p:nvPr/>
        </p:nvSpPr>
        <p:spPr>
          <a:xfrm>
            <a:off x="3528391" y="5115339"/>
            <a:ext cx="1457739" cy="675861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3" name="Rectangle 12">
            <a:extLst>
              <a:ext uri="{FF2B5EF4-FFF2-40B4-BE49-F238E27FC236}">
                <a16:creationId xmlns:a16="http://schemas.microsoft.com/office/drawing/2014/main" xmlns="" id="{BA1F2348-CDA6-4C45-8F35-D60ACB357DD2}"/>
              </a:ext>
            </a:extLst>
          </p:cNvPr>
          <p:cNvSpPr/>
          <p:nvPr/>
        </p:nvSpPr>
        <p:spPr>
          <a:xfrm>
            <a:off x="8575811" y="3249749"/>
            <a:ext cx="1457739" cy="675861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5" name="Rectangle 14">
            <a:extLst>
              <a:ext uri="{FF2B5EF4-FFF2-40B4-BE49-F238E27FC236}">
                <a16:creationId xmlns:a16="http://schemas.microsoft.com/office/drawing/2014/main" xmlns="" id="{25E138C7-FEAA-47F2-BC6B-771929F2013C}"/>
              </a:ext>
            </a:extLst>
          </p:cNvPr>
          <p:cNvSpPr/>
          <p:nvPr/>
        </p:nvSpPr>
        <p:spPr>
          <a:xfrm>
            <a:off x="4144617" y="3249749"/>
            <a:ext cx="1457739" cy="675861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7" name="Rectangle 16">
            <a:extLst>
              <a:ext uri="{FF2B5EF4-FFF2-40B4-BE49-F238E27FC236}">
                <a16:creationId xmlns:a16="http://schemas.microsoft.com/office/drawing/2014/main" xmlns="" id="{B3022DB0-386F-488B-A046-205FE72FFB00}"/>
              </a:ext>
            </a:extLst>
          </p:cNvPr>
          <p:cNvSpPr/>
          <p:nvPr/>
        </p:nvSpPr>
        <p:spPr>
          <a:xfrm>
            <a:off x="7861851" y="1438379"/>
            <a:ext cx="1457739" cy="675861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9" name="Rectangle 18">
            <a:extLst>
              <a:ext uri="{FF2B5EF4-FFF2-40B4-BE49-F238E27FC236}">
                <a16:creationId xmlns:a16="http://schemas.microsoft.com/office/drawing/2014/main" xmlns="" id="{2F4FDA3E-5E59-4749-8F5E-3F3BD73A815C}"/>
              </a:ext>
            </a:extLst>
          </p:cNvPr>
          <p:cNvSpPr/>
          <p:nvPr/>
        </p:nvSpPr>
        <p:spPr>
          <a:xfrm>
            <a:off x="8529428" y="4200161"/>
            <a:ext cx="1457739" cy="675861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1" name="Rectangle 20">
            <a:extLst>
              <a:ext uri="{FF2B5EF4-FFF2-40B4-BE49-F238E27FC236}">
                <a16:creationId xmlns:a16="http://schemas.microsoft.com/office/drawing/2014/main" xmlns="" id="{D84775FC-B574-47E5-8C8D-4AFAEBF80B5E}"/>
              </a:ext>
            </a:extLst>
          </p:cNvPr>
          <p:cNvSpPr/>
          <p:nvPr/>
        </p:nvSpPr>
        <p:spPr>
          <a:xfrm>
            <a:off x="3747052" y="4200161"/>
            <a:ext cx="1457739" cy="675861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3" name="Rectangle 22">
            <a:extLst>
              <a:ext uri="{FF2B5EF4-FFF2-40B4-BE49-F238E27FC236}">
                <a16:creationId xmlns:a16="http://schemas.microsoft.com/office/drawing/2014/main" xmlns="" id="{7B427FA7-F9EF-4D42-80D0-71D7D91738FC}"/>
              </a:ext>
            </a:extLst>
          </p:cNvPr>
          <p:cNvSpPr/>
          <p:nvPr/>
        </p:nvSpPr>
        <p:spPr>
          <a:xfrm>
            <a:off x="8951844" y="2389222"/>
            <a:ext cx="1457739" cy="675861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15436159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xmlns="" id="{167F5C8B-C543-4CF3-9D0D-A742D0A2352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Using base ten make 2341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xmlns="" id="{E8B926ED-B390-4064-8481-9C91AA9D8931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GB" dirty="0"/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xmlns="" id="{E4E64DEF-17D2-4ED1-AE9C-B935C90F4C0F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38913" t="47366" r="58152" b="43355"/>
          <a:stretch/>
        </p:blipFill>
        <p:spPr>
          <a:xfrm>
            <a:off x="4502425" y="1842133"/>
            <a:ext cx="357809" cy="636052"/>
          </a:xfrm>
          <a:prstGeom prst="rect">
            <a:avLst/>
          </a:prstGeom>
        </p:spPr>
      </p:pic>
      <p:pic>
        <p:nvPicPr>
          <p:cNvPr id="7" name="Picture 6">
            <a:extLst>
              <a:ext uri="{FF2B5EF4-FFF2-40B4-BE49-F238E27FC236}">
                <a16:creationId xmlns:a16="http://schemas.microsoft.com/office/drawing/2014/main" xmlns="" id="{87D3B119-1161-4CEE-BE00-C2ABCC492A59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36631" t="39222" r="57282" b="52658"/>
          <a:stretch/>
        </p:blipFill>
        <p:spPr>
          <a:xfrm>
            <a:off x="2633870" y="1881863"/>
            <a:ext cx="742121" cy="556592"/>
          </a:xfrm>
          <a:prstGeom prst="rect">
            <a:avLst/>
          </a:prstGeom>
        </p:spPr>
      </p:pic>
      <p:pic>
        <p:nvPicPr>
          <p:cNvPr id="9" name="Picture 8">
            <a:extLst>
              <a:ext uri="{FF2B5EF4-FFF2-40B4-BE49-F238E27FC236}">
                <a16:creationId xmlns:a16="http://schemas.microsoft.com/office/drawing/2014/main" xmlns="" id="{DF08AD97-ACC8-45C2-A5E0-A94FD36D8726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38914" t="29943" r="55869" b="59425"/>
          <a:stretch/>
        </p:blipFill>
        <p:spPr>
          <a:xfrm>
            <a:off x="1603513" y="1825625"/>
            <a:ext cx="636105" cy="728817"/>
          </a:xfrm>
          <a:prstGeom prst="rect">
            <a:avLst/>
          </a:prstGeom>
        </p:spPr>
      </p:pic>
      <p:pic>
        <p:nvPicPr>
          <p:cNvPr id="11" name="Picture 10">
            <a:extLst>
              <a:ext uri="{FF2B5EF4-FFF2-40B4-BE49-F238E27FC236}">
                <a16:creationId xmlns:a16="http://schemas.microsoft.com/office/drawing/2014/main" xmlns="" id="{B8FAB9E6-D4A8-406B-B7F2-B0E8346869DC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50000" t="47342" r="48478" b="50000"/>
          <a:stretch/>
        </p:blipFill>
        <p:spPr>
          <a:xfrm>
            <a:off x="6427305" y="2017725"/>
            <a:ext cx="185530" cy="182216"/>
          </a:xfrm>
          <a:prstGeom prst="rect">
            <a:avLst/>
          </a:prstGeom>
        </p:spPr>
      </p:pic>
      <p:pic>
        <p:nvPicPr>
          <p:cNvPr id="13" name="Picture 12">
            <a:extLst>
              <a:ext uri="{FF2B5EF4-FFF2-40B4-BE49-F238E27FC236}">
                <a16:creationId xmlns:a16="http://schemas.microsoft.com/office/drawing/2014/main" xmlns="" id="{8A3D060C-312B-4101-9649-372738FEA8C6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38914" t="29943" r="55869" b="59425"/>
          <a:stretch/>
        </p:blipFill>
        <p:spPr>
          <a:xfrm>
            <a:off x="1697934" y="2517967"/>
            <a:ext cx="636105" cy="728817"/>
          </a:xfrm>
          <a:prstGeom prst="rect">
            <a:avLst/>
          </a:prstGeom>
        </p:spPr>
      </p:pic>
      <p:pic>
        <p:nvPicPr>
          <p:cNvPr id="15" name="Picture 14">
            <a:extLst>
              <a:ext uri="{FF2B5EF4-FFF2-40B4-BE49-F238E27FC236}">
                <a16:creationId xmlns:a16="http://schemas.microsoft.com/office/drawing/2014/main" xmlns="" id="{9E94BDF8-AE41-41FD-B667-9315B555A765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36631" t="39222" r="57282" b="52658"/>
          <a:stretch/>
        </p:blipFill>
        <p:spPr>
          <a:xfrm>
            <a:off x="3460473" y="2325783"/>
            <a:ext cx="742121" cy="556592"/>
          </a:xfrm>
          <a:prstGeom prst="rect">
            <a:avLst/>
          </a:prstGeom>
        </p:spPr>
      </p:pic>
      <p:pic>
        <p:nvPicPr>
          <p:cNvPr id="17" name="Picture 16">
            <a:extLst>
              <a:ext uri="{FF2B5EF4-FFF2-40B4-BE49-F238E27FC236}">
                <a16:creationId xmlns:a16="http://schemas.microsoft.com/office/drawing/2014/main" xmlns="" id="{FCC3AF7A-4BE9-48A5-9D39-2FAC2F908C04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36631" t="39222" r="57282" b="52658"/>
          <a:stretch/>
        </p:blipFill>
        <p:spPr>
          <a:xfrm>
            <a:off x="2676939" y="2882375"/>
            <a:ext cx="742121" cy="556592"/>
          </a:xfrm>
          <a:prstGeom prst="rect">
            <a:avLst/>
          </a:prstGeom>
        </p:spPr>
      </p:pic>
      <p:pic>
        <p:nvPicPr>
          <p:cNvPr id="19" name="Picture 18">
            <a:extLst>
              <a:ext uri="{FF2B5EF4-FFF2-40B4-BE49-F238E27FC236}">
                <a16:creationId xmlns:a16="http://schemas.microsoft.com/office/drawing/2014/main" xmlns="" id="{FB240FC0-99B5-4184-A804-33769C435AAE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38913" t="47366" r="58152" b="43355"/>
          <a:stretch/>
        </p:blipFill>
        <p:spPr>
          <a:xfrm>
            <a:off x="5207276" y="2484863"/>
            <a:ext cx="357809" cy="636052"/>
          </a:xfrm>
          <a:prstGeom prst="rect">
            <a:avLst/>
          </a:prstGeom>
        </p:spPr>
      </p:pic>
      <p:pic>
        <p:nvPicPr>
          <p:cNvPr id="21" name="Picture 20">
            <a:extLst>
              <a:ext uri="{FF2B5EF4-FFF2-40B4-BE49-F238E27FC236}">
                <a16:creationId xmlns:a16="http://schemas.microsoft.com/office/drawing/2014/main" xmlns="" id="{08968A55-B210-4F48-B0FB-1548476B4A3A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38913" t="47366" r="58152" b="43355"/>
          <a:stretch/>
        </p:blipFill>
        <p:spPr>
          <a:xfrm>
            <a:off x="4602645" y="2504743"/>
            <a:ext cx="357809" cy="636052"/>
          </a:xfrm>
          <a:prstGeom prst="rect">
            <a:avLst/>
          </a:prstGeom>
        </p:spPr>
      </p:pic>
      <p:pic>
        <p:nvPicPr>
          <p:cNvPr id="23" name="Picture 22">
            <a:extLst>
              <a:ext uri="{FF2B5EF4-FFF2-40B4-BE49-F238E27FC236}">
                <a16:creationId xmlns:a16="http://schemas.microsoft.com/office/drawing/2014/main" xmlns="" id="{4CAEDDD7-5A01-4D9E-B1A7-9A77A8E4F9CE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38913" t="47366" r="58152" b="43355"/>
          <a:stretch/>
        </p:blipFill>
        <p:spPr>
          <a:xfrm>
            <a:off x="5464865" y="1881915"/>
            <a:ext cx="357809" cy="636052"/>
          </a:xfrm>
          <a:prstGeom prst="rect">
            <a:avLst/>
          </a:prstGeom>
        </p:spPr>
      </p:pic>
      <p:sp>
        <p:nvSpPr>
          <p:cNvPr id="24" name="TextBox 23">
            <a:extLst>
              <a:ext uri="{FF2B5EF4-FFF2-40B4-BE49-F238E27FC236}">
                <a16:creationId xmlns:a16="http://schemas.microsoft.com/office/drawing/2014/main" xmlns="" id="{EA68704F-1215-43D9-977E-2DF4CC8747BD}"/>
              </a:ext>
            </a:extLst>
          </p:cNvPr>
          <p:cNvSpPr txBox="1"/>
          <p:nvPr/>
        </p:nvSpPr>
        <p:spPr>
          <a:xfrm>
            <a:off x="980661" y="4121426"/>
            <a:ext cx="7779026" cy="19389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4000" dirty="0"/>
              <a:t>What is 1000 more?</a:t>
            </a:r>
          </a:p>
          <a:p>
            <a:r>
              <a:rPr lang="en-GB" sz="4000" dirty="0"/>
              <a:t>What is 20 less?</a:t>
            </a:r>
          </a:p>
          <a:p>
            <a:endParaRPr lang="en-GB" sz="4000" dirty="0"/>
          </a:p>
        </p:txBody>
      </p:sp>
    </p:spTree>
    <p:extLst>
      <p:ext uri="{BB962C8B-B14F-4D97-AF65-F5344CB8AC3E}">
        <p14:creationId xmlns:p14="http://schemas.microsoft.com/office/powerpoint/2010/main" val="197626091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xmlns="" id="{167F5C8B-C543-4CF3-9D0D-A742D0A2352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Using base ten make 2041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xmlns="" id="{E8B926ED-B390-4064-8481-9C91AA9D8931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GB" dirty="0"/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xmlns="" id="{E4E64DEF-17D2-4ED1-AE9C-B935C90F4C0F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38913" t="47366" r="58152" b="43355"/>
          <a:stretch/>
        </p:blipFill>
        <p:spPr>
          <a:xfrm>
            <a:off x="5081380" y="6096080"/>
            <a:ext cx="357809" cy="636052"/>
          </a:xfrm>
          <a:prstGeom prst="rect">
            <a:avLst/>
          </a:prstGeom>
        </p:spPr>
      </p:pic>
      <p:pic>
        <p:nvPicPr>
          <p:cNvPr id="7" name="Picture 6">
            <a:extLst>
              <a:ext uri="{FF2B5EF4-FFF2-40B4-BE49-F238E27FC236}">
                <a16:creationId xmlns:a16="http://schemas.microsoft.com/office/drawing/2014/main" xmlns="" id="{87D3B119-1161-4CEE-BE00-C2ABCC492A59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36631" t="39222" r="57282" b="52658"/>
          <a:stretch/>
        </p:blipFill>
        <p:spPr>
          <a:xfrm>
            <a:off x="1474305" y="6137287"/>
            <a:ext cx="742121" cy="556592"/>
          </a:xfrm>
          <a:prstGeom prst="rect">
            <a:avLst/>
          </a:prstGeom>
        </p:spPr>
      </p:pic>
      <p:pic>
        <p:nvPicPr>
          <p:cNvPr id="9" name="Picture 8">
            <a:extLst>
              <a:ext uri="{FF2B5EF4-FFF2-40B4-BE49-F238E27FC236}">
                <a16:creationId xmlns:a16="http://schemas.microsoft.com/office/drawing/2014/main" xmlns="" id="{DF08AD97-ACC8-45C2-A5E0-A94FD36D8726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38914" t="29943" r="55869" b="59425"/>
          <a:stretch/>
        </p:blipFill>
        <p:spPr>
          <a:xfrm>
            <a:off x="202095" y="6137287"/>
            <a:ext cx="636105" cy="728817"/>
          </a:xfrm>
          <a:prstGeom prst="rect">
            <a:avLst/>
          </a:prstGeom>
        </p:spPr>
      </p:pic>
      <p:pic>
        <p:nvPicPr>
          <p:cNvPr id="11" name="Picture 10">
            <a:extLst>
              <a:ext uri="{FF2B5EF4-FFF2-40B4-BE49-F238E27FC236}">
                <a16:creationId xmlns:a16="http://schemas.microsoft.com/office/drawing/2014/main" xmlns="" id="{B8FAB9E6-D4A8-406B-B7F2-B0E8346869DC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50000" t="47342" r="48478" b="50000"/>
          <a:stretch/>
        </p:blipFill>
        <p:spPr>
          <a:xfrm>
            <a:off x="4964597" y="6387457"/>
            <a:ext cx="185530" cy="182216"/>
          </a:xfrm>
          <a:prstGeom prst="rect">
            <a:avLst/>
          </a:prstGeom>
        </p:spPr>
      </p:pic>
      <p:pic>
        <p:nvPicPr>
          <p:cNvPr id="13" name="Picture 12">
            <a:extLst>
              <a:ext uri="{FF2B5EF4-FFF2-40B4-BE49-F238E27FC236}">
                <a16:creationId xmlns:a16="http://schemas.microsoft.com/office/drawing/2014/main" xmlns="" id="{8A3D060C-312B-4101-9649-372738FEA8C6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38914" t="29943" r="55869" b="59425"/>
          <a:stretch/>
        </p:blipFill>
        <p:spPr>
          <a:xfrm>
            <a:off x="838200" y="6096080"/>
            <a:ext cx="636105" cy="728817"/>
          </a:xfrm>
          <a:prstGeom prst="rect">
            <a:avLst/>
          </a:prstGeom>
        </p:spPr>
      </p:pic>
      <p:pic>
        <p:nvPicPr>
          <p:cNvPr id="15" name="Picture 14">
            <a:extLst>
              <a:ext uri="{FF2B5EF4-FFF2-40B4-BE49-F238E27FC236}">
                <a16:creationId xmlns:a16="http://schemas.microsoft.com/office/drawing/2014/main" xmlns="" id="{9E94BDF8-AE41-41FD-B667-9315B555A765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36631" t="39222" r="57282" b="52658"/>
          <a:stretch/>
        </p:blipFill>
        <p:spPr>
          <a:xfrm>
            <a:off x="2746515" y="6145564"/>
            <a:ext cx="742121" cy="556592"/>
          </a:xfrm>
          <a:prstGeom prst="rect">
            <a:avLst/>
          </a:prstGeom>
        </p:spPr>
      </p:pic>
      <p:pic>
        <p:nvPicPr>
          <p:cNvPr id="17" name="Picture 16">
            <a:extLst>
              <a:ext uri="{FF2B5EF4-FFF2-40B4-BE49-F238E27FC236}">
                <a16:creationId xmlns:a16="http://schemas.microsoft.com/office/drawing/2014/main" xmlns="" id="{FCC3AF7A-4BE9-48A5-9D39-2FAC2F908C04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36631" t="39222" r="57282" b="52658"/>
          <a:stretch/>
        </p:blipFill>
        <p:spPr>
          <a:xfrm>
            <a:off x="2110410" y="6127362"/>
            <a:ext cx="742121" cy="556592"/>
          </a:xfrm>
          <a:prstGeom prst="rect">
            <a:avLst/>
          </a:prstGeom>
        </p:spPr>
      </p:pic>
      <p:pic>
        <p:nvPicPr>
          <p:cNvPr id="19" name="Picture 18">
            <a:extLst>
              <a:ext uri="{FF2B5EF4-FFF2-40B4-BE49-F238E27FC236}">
                <a16:creationId xmlns:a16="http://schemas.microsoft.com/office/drawing/2014/main" xmlns="" id="{FB240FC0-99B5-4184-A804-33769C435AAE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38913" t="47366" r="58152" b="43355"/>
          <a:stretch/>
        </p:blipFill>
        <p:spPr>
          <a:xfrm>
            <a:off x="3970683" y="6087632"/>
            <a:ext cx="357809" cy="636052"/>
          </a:xfrm>
          <a:prstGeom prst="rect">
            <a:avLst/>
          </a:prstGeom>
        </p:spPr>
      </p:pic>
      <p:pic>
        <p:nvPicPr>
          <p:cNvPr id="21" name="Picture 20">
            <a:extLst>
              <a:ext uri="{FF2B5EF4-FFF2-40B4-BE49-F238E27FC236}">
                <a16:creationId xmlns:a16="http://schemas.microsoft.com/office/drawing/2014/main" xmlns="" id="{08968A55-B210-4F48-B0FB-1548476B4A3A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38913" t="47366" r="58152" b="43355"/>
          <a:stretch/>
        </p:blipFill>
        <p:spPr>
          <a:xfrm>
            <a:off x="3488636" y="6262109"/>
            <a:ext cx="357809" cy="636052"/>
          </a:xfrm>
          <a:prstGeom prst="rect">
            <a:avLst/>
          </a:prstGeom>
        </p:spPr>
      </p:pic>
      <p:pic>
        <p:nvPicPr>
          <p:cNvPr id="23" name="Picture 22">
            <a:extLst>
              <a:ext uri="{FF2B5EF4-FFF2-40B4-BE49-F238E27FC236}">
                <a16:creationId xmlns:a16="http://schemas.microsoft.com/office/drawing/2014/main" xmlns="" id="{4CAEDDD7-5A01-4D9E-B1A7-9A77A8E4F9CE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38913" t="47366" r="58152" b="43355"/>
          <a:stretch/>
        </p:blipFill>
        <p:spPr>
          <a:xfrm>
            <a:off x="4450245" y="6121534"/>
            <a:ext cx="357809" cy="636052"/>
          </a:xfrm>
          <a:prstGeom prst="rect">
            <a:avLst/>
          </a:prstGeom>
        </p:spPr>
      </p:pic>
      <p:sp>
        <p:nvSpPr>
          <p:cNvPr id="24" name="TextBox 23">
            <a:extLst>
              <a:ext uri="{FF2B5EF4-FFF2-40B4-BE49-F238E27FC236}">
                <a16:creationId xmlns:a16="http://schemas.microsoft.com/office/drawing/2014/main" xmlns="" id="{EA68704F-1215-43D9-977E-2DF4CC8747BD}"/>
              </a:ext>
            </a:extLst>
          </p:cNvPr>
          <p:cNvSpPr txBox="1"/>
          <p:nvPr/>
        </p:nvSpPr>
        <p:spPr>
          <a:xfrm>
            <a:off x="2110410" y="4759230"/>
            <a:ext cx="7779026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4000" dirty="0"/>
              <a:t>How did we represent the zero?</a:t>
            </a:r>
          </a:p>
          <a:p>
            <a:endParaRPr lang="en-GB" sz="4000" dirty="0"/>
          </a:p>
        </p:txBody>
      </p:sp>
    </p:spTree>
    <p:extLst>
      <p:ext uri="{BB962C8B-B14F-4D97-AF65-F5344CB8AC3E}">
        <p14:creationId xmlns:p14="http://schemas.microsoft.com/office/powerpoint/2010/main" val="77798283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xmlns="" id="{0C2B9269-7678-474F-9C1D-9069C5EDDF9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xmlns="" id="{D8F0B366-1741-423F-93F2-E93C49CB3347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xmlns="" id="{8E7F9D86-55AC-4CE9-9284-436BD51C7291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34891" t="26609" r="27500" b="12445"/>
          <a:stretch/>
        </p:blipFill>
        <p:spPr>
          <a:xfrm>
            <a:off x="838200" y="0"/>
            <a:ext cx="7510670" cy="68429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0677477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xmlns="" id="{80EEA345-413A-4E1E-9404-4EA9257290E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xmlns="" id="{18464E9E-6E18-48FE-AED7-7B3C296BA098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xmlns="" id="{E70C38C0-7BBD-4489-A727-B6B2620B0074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2283" t="29361" r="74891" b="37578"/>
          <a:stretch/>
        </p:blipFill>
        <p:spPr>
          <a:xfrm>
            <a:off x="728870" y="172276"/>
            <a:ext cx="9303026" cy="757532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3670336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xmlns="" id="{2951194E-4202-43CE-A035-76E9C6C3679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xmlns="" id="{8352CB24-2620-4458-9C7F-F71A70E05325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xmlns="" id="{E7BD511C-37C3-426E-ACAD-D0FE9173F1C9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38152" t="29362" r="39239" b="26752"/>
          <a:stretch/>
        </p:blipFill>
        <p:spPr>
          <a:xfrm>
            <a:off x="838200" y="138732"/>
            <a:ext cx="6156860" cy="671926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3504091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xmlns="" id="{C18F326D-1304-4FD7-83B4-B67EEF4434F1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GB" dirty="0"/>
              <a:t>Year 4 Place value week 3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xmlns="" id="{63B05FEF-2CFD-4088-8EE8-4AADA42C9F3D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en-GB" dirty="0"/>
              <a:t>Lesson 3</a:t>
            </a:r>
          </a:p>
          <a:p>
            <a:r>
              <a:rPr lang="en-GB" dirty="0"/>
              <a:t>LO: to partition four digit numbers.</a:t>
            </a:r>
          </a:p>
        </p:txBody>
      </p:sp>
    </p:spTree>
    <p:extLst>
      <p:ext uri="{BB962C8B-B14F-4D97-AF65-F5344CB8AC3E}">
        <p14:creationId xmlns:p14="http://schemas.microsoft.com/office/powerpoint/2010/main" val="410458276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xmlns="" id="{D9A90C46-3C21-472C-A4BE-81CE3C2C66A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What number is being represented?</a:t>
            </a:r>
          </a:p>
        </p:txBody>
      </p:sp>
      <p:pic>
        <p:nvPicPr>
          <p:cNvPr id="9" name="Picture 8">
            <a:extLst>
              <a:ext uri="{FF2B5EF4-FFF2-40B4-BE49-F238E27FC236}">
                <a16:creationId xmlns:a16="http://schemas.microsoft.com/office/drawing/2014/main" xmlns="" id="{BECA7CBD-5645-43ED-9318-0B68BF09E9A5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38914" t="29943" r="55869" b="59425"/>
          <a:stretch/>
        </p:blipFill>
        <p:spPr>
          <a:xfrm>
            <a:off x="874643" y="2108626"/>
            <a:ext cx="1152411" cy="1320374"/>
          </a:xfrm>
          <a:prstGeom prst="rect">
            <a:avLst/>
          </a:prstGeom>
        </p:spPr>
      </p:pic>
      <p:pic>
        <p:nvPicPr>
          <p:cNvPr id="11" name="Picture 10">
            <a:extLst>
              <a:ext uri="{FF2B5EF4-FFF2-40B4-BE49-F238E27FC236}">
                <a16:creationId xmlns:a16="http://schemas.microsoft.com/office/drawing/2014/main" xmlns="" id="{A18E2AAC-1737-4BF1-A262-CAECE2E4DC34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38914" t="29943" r="55869" b="59425"/>
          <a:stretch/>
        </p:blipFill>
        <p:spPr>
          <a:xfrm>
            <a:off x="1729408" y="3436225"/>
            <a:ext cx="1152411" cy="1320374"/>
          </a:xfrm>
          <a:prstGeom prst="rect">
            <a:avLst/>
          </a:prstGeom>
        </p:spPr>
      </p:pic>
      <p:pic>
        <p:nvPicPr>
          <p:cNvPr id="13" name="Picture 12">
            <a:extLst>
              <a:ext uri="{FF2B5EF4-FFF2-40B4-BE49-F238E27FC236}">
                <a16:creationId xmlns:a16="http://schemas.microsoft.com/office/drawing/2014/main" xmlns="" id="{A775C30E-DD0B-4006-A4A4-35D968B6493A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38914" t="29943" r="55869" b="59425"/>
          <a:stretch/>
        </p:blipFill>
        <p:spPr>
          <a:xfrm>
            <a:off x="2027054" y="2015861"/>
            <a:ext cx="1152411" cy="1320374"/>
          </a:xfrm>
          <a:prstGeom prst="rect">
            <a:avLst/>
          </a:prstGeom>
        </p:spPr>
      </p:pic>
      <p:pic>
        <p:nvPicPr>
          <p:cNvPr id="15" name="Picture 14">
            <a:extLst>
              <a:ext uri="{FF2B5EF4-FFF2-40B4-BE49-F238E27FC236}">
                <a16:creationId xmlns:a16="http://schemas.microsoft.com/office/drawing/2014/main" xmlns="" id="{947DBA02-5078-47F6-9BEB-D66406997CD9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36631" t="39222" r="57282" b="52658"/>
          <a:stretch/>
        </p:blipFill>
        <p:spPr>
          <a:xfrm>
            <a:off x="3705182" y="2119455"/>
            <a:ext cx="1622368" cy="1216779"/>
          </a:xfrm>
          <a:prstGeom prst="rect">
            <a:avLst/>
          </a:prstGeom>
        </p:spPr>
      </p:pic>
      <p:pic>
        <p:nvPicPr>
          <p:cNvPr id="17" name="Picture 16">
            <a:extLst>
              <a:ext uri="{FF2B5EF4-FFF2-40B4-BE49-F238E27FC236}">
                <a16:creationId xmlns:a16="http://schemas.microsoft.com/office/drawing/2014/main" xmlns="" id="{C0E20C06-B2FD-4C77-88C5-5950F35333D7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36631" t="39222" r="57282" b="52658"/>
          <a:stretch/>
        </p:blipFill>
        <p:spPr>
          <a:xfrm>
            <a:off x="4777342" y="4198037"/>
            <a:ext cx="1622368" cy="1216779"/>
          </a:xfrm>
          <a:prstGeom prst="rect">
            <a:avLst/>
          </a:prstGeom>
        </p:spPr>
      </p:pic>
      <p:pic>
        <p:nvPicPr>
          <p:cNvPr id="19" name="Picture 18">
            <a:extLst>
              <a:ext uri="{FF2B5EF4-FFF2-40B4-BE49-F238E27FC236}">
                <a16:creationId xmlns:a16="http://schemas.microsoft.com/office/drawing/2014/main" xmlns="" id="{E6D2D2DA-5D39-4749-AE75-34F9D9A49787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36631" t="39222" r="57282" b="52658"/>
          <a:stretch/>
        </p:blipFill>
        <p:spPr>
          <a:xfrm>
            <a:off x="5609477" y="2931430"/>
            <a:ext cx="1622368" cy="1216779"/>
          </a:xfrm>
          <a:prstGeom prst="rect">
            <a:avLst/>
          </a:prstGeom>
        </p:spPr>
      </p:pic>
      <p:pic>
        <p:nvPicPr>
          <p:cNvPr id="21" name="Picture 20">
            <a:extLst>
              <a:ext uri="{FF2B5EF4-FFF2-40B4-BE49-F238E27FC236}">
                <a16:creationId xmlns:a16="http://schemas.microsoft.com/office/drawing/2014/main" xmlns="" id="{4772EFD2-9C4D-452B-B802-5BEAE2FEDEB2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36631" t="39222" r="57282" b="52658"/>
          <a:stretch/>
        </p:blipFill>
        <p:spPr>
          <a:xfrm>
            <a:off x="3499774" y="3539820"/>
            <a:ext cx="1622368" cy="1216779"/>
          </a:xfrm>
          <a:prstGeom prst="rect">
            <a:avLst/>
          </a:prstGeom>
        </p:spPr>
      </p:pic>
      <p:pic>
        <p:nvPicPr>
          <p:cNvPr id="23" name="Picture 22">
            <a:extLst>
              <a:ext uri="{FF2B5EF4-FFF2-40B4-BE49-F238E27FC236}">
                <a16:creationId xmlns:a16="http://schemas.microsoft.com/office/drawing/2014/main" xmlns="" id="{B1D622D9-E364-4F6C-930B-B80FE9848B7F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36631" t="39222" r="57282" b="52658"/>
          <a:stretch/>
        </p:blipFill>
        <p:spPr>
          <a:xfrm>
            <a:off x="5907123" y="1789181"/>
            <a:ext cx="1622368" cy="1216779"/>
          </a:xfrm>
          <a:prstGeom prst="rect">
            <a:avLst/>
          </a:prstGeom>
        </p:spPr>
      </p:pic>
      <p:pic>
        <p:nvPicPr>
          <p:cNvPr id="27" name="Picture 26">
            <a:extLst>
              <a:ext uri="{FF2B5EF4-FFF2-40B4-BE49-F238E27FC236}">
                <a16:creationId xmlns:a16="http://schemas.microsoft.com/office/drawing/2014/main" xmlns="" id="{54C119A1-8AC6-4F3E-B662-DA06912AEB79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38913" t="47366" r="58152" b="43355"/>
          <a:stretch/>
        </p:blipFill>
        <p:spPr>
          <a:xfrm>
            <a:off x="7827137" y="1727132"/>
            <a:ext cx="806659" cy="1433943"/>
          </a:xfrm>
          <a:prstGeom prst="rect">
            <a:avLst/>
          </a:prstGeom>
        </p:spPr>
      </p:pic>
      <p:pic>
        <p:nvPicPr>
          <p:cNvPr id="29" name="Picture 28">
            <a:extLst>
              <a:ext uri="{FF2B5EF4-FFF2-40B4-BE49-F238E27FC236}">
                <a16:creationId xmlns:a16="http://schemas.microsoft.com/office/drawing/2014/main" xmlns="" id="{F016C729-405F-4752-A41A-13EBA77CBFC1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50000" t="47342" r="48478" b="50000"/>
          <a:stretch/>
        </p:blipFill>
        <p:spPr>
          <a:xfrm>
            <a:off x="9430546" y="1779661"/>
            <a:ext cx="826603" cy="811838"/>
          </a:xfrm>
          <a:prstGeom prst="rect">
            <a:avLst/>
          </a:prstGeom>
        </p:spPr>
      </p:pic>
      <p:pic>
        <p:nvPicPr>
          <p:cNvPr id="31" name="Content Placeholder 30">
            <a:extLst>
              <a:ext uri="{FF2B5EF4-FFF2-40B4-BE49-F238E27FC236}">
                <a16:creationId xmlns:a16="http://schemas.microsoft.com/office/drawing/2014/main" xmlns="" id="{DC769499-A274-4511-AEB3-12D30E3A47F1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 rotWithShape="1">
          <a:blip r:embed="rId2"/>
          <a:srcRect l="50000" t="47342" r="48478" b="50000"/>
          <a:stretch/>
        </p:blipFill>
        <p:spPr>
          <a:xfrm>
            <a:off x="5996985" y="3904075"/>
            <a:ext cx="198030" cy="194438"/>
          </a:xfrm>
          <a:prstGeom prst="rect">
            <a:avLst/>
          </a:prstGeom>
        </p:spPr>
      </p:pic>
      <p:pic>
        <p:nvPicPr>
          <p:cNvPr id="33" name="Picture 32">
            <a:extLst>
              <a:ext uri="{FF2B5EF4-FFF2-40B4-BE49-F238E27FC236}">
                <a16:creationId xmlns:a16="http://schemas.microsoft.com/office/drawing/2014/main" xmlns="" id="{29945D1F-1481-4876-889B-510443B096B3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50000" t="47342" r="48478" b="50000"/>
          <a:stretch/>
        </p:blipFill>
        <p:spPr>
          <a:xfrm>
            <a:off x="10668160" y="1418027"/>
            <a:ext cx="826603" cy="811838"/>
          </a:xfrm>
          <a:prstGeom prst="rect">
            <a:avLst/>
          </a:prstGeom>
        </p:spPr>
      </p:pic>
      <p:pic>
        <p:nvPicPr>
          <p:cNvPr id="35" name="Picture 34">
            <a:extLst>
              <a:ext uri="{FF2B5EF4-FFF2-40B4-BE49-F238E27FC236}">
                <a16:creationId xmlns:a16="http://schemas.microsoft.com/office/drawing/2014/main" xmlns="" id="{1AD60521-B553-4A1C-82F5-54034008D43F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50000" t="47342" r="48478" b="50000"/>
          <a:stretch/>
        </p:blipFill>
        <p:spPr>
          <a:xfrm>
            <a:off x="10479885" y="2983523"/>
            <a:ext cx="826603" cy="811838"/>
          </a:xfrm>
          <a:prstGeom prst="rect">
            <a:avLst/>
          </a:prstGeom>
        </p:spPr>
      </p:pic>
      <p:pic>
        <p:nvPicPr>
          <p:cNvPr id="37" name="Picture 36">
            <a:extLst>
              <a:ext uri="{FF2B5EF4-FFF2-40B4-BE49-F238E27FC236}">
                <a16:creationId xmlns:a16="http://schemas.microsoft.com/office/drawing/2014/main" xmlns="" id="{C5B5E943-D3E0-4DFF-B2B9-891B0E1F516C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50000" t="47342" r="48478" b="50000"/>
          <a:stretch/>
        </p:blipFill>
        <p:spPr>
          <a:xfrm>
            <a:off x="9669052" y="3874477"/>
            <a:ext cx="826603" cy="81183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0839492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xmlns="" id="{D9A90C46-3C21-472C-A4BE-81CE3C2C66A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What number is being represented?</a:t>
            </a:r>
          </a:p>
        </p:txBody>
      </p:sp>
      <p:pic>
        <p:nvPicPr>
          <p:cNvPr id="9" name="Picture 8">
            <a:extLst>
              <a:ext uri="{FF2B5EF4-FFF2-40B4-BE49-F238E27FC236}">
                <a16:creationId xmlns:a16="http://schemas.microsoft.com/office/drawing/2014/main" xmlns="" id="{BECA7CBD-5645-43ED-9318-0B68BF09E9A5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38914" t="29943" r="55869" b="59425"/>
          <a:stretch/>
        </p:blipFill>
        <p:spPr>
          <a:xfrm>
            <a:off x="874643" y="2108626"/>
            <a:ext cx="1152411" cy="1320374"/>
          </a:xfrm>
          <a:prstGeom prst="rect">
            <a:avLst/>
          </a:prstGeom>
        </p:spPr>
      </p:pic>
      <p:pic>
        <p:nvPicPr>
          <p:cNvPr id="11" name="Picture 10">
            <a:extLst>
              <a:ext uri="{FF2B5EF4-FFF2-40B4-BE49-F238E27FC236}">
                <a16:creationId xmlns:a16="http://schemas.microsoft.com/office/drawing/2014/main" xmlns="" id="{A18E2AAC-1737-4BF1-A262-CAECE2E4DC34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38914" t="29943" r="55869" b="59425"/>
          <a:stretch/>
        </p:blipFill>
        <p:spPr>
          <a:xfrm>
            <a:off x="1729408" y="3436225"/>
            <a:ext cx="1152411" cy="1320374"/>
          </a:xfrm>
          <a:prstGeom prst="rect">
            <a:avLst/>
          </a:prstGeom>
        </p:spPr>
      </p:pic>
      <p:pic>
        <p:nvPicPr>
          <p:cNvPr id="13" name="Picture 12">
            <a:extLst>
              <a:ext uri="{FF2B5EF4-FFF2-40B4-BE49-F238E27FC236}">
                <a16:creationId xmlns:a16="http://schemas.microsoft.com/office/drawing/2014/main" xmlns="" id="{A775C30E-DD0B-4006-A4A4-35D968B6493A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38914" t="29943" r="55869" b="59425"/>
          <a:stretch/>
        </p:blipFill>
        <p:spPr>
          <a:xfrm>
            <a:off x="2027054" y="2015861"/>
            <a:ext cx="1152411" cy="1320374"/>
          </a:xfrm>
          <a:prstGeom prst="rect">
            <a:avLst/>
          </a:prstGeom>
        </p:spPr>
      </p:pic>
      <p:pic>
        <p:nvPicPr>
          <p:cNvPr id="15" name="Picture 14">
            <a:extLst>
              <a:ext uri="{FF2B5EF4-FFF2-40B4-BE49-F238E27FC236}">
                <a16:creationId xmlns:a16="http://schemas.microsoft.com/office/drawing/2014/main" xmlns="" id="{947DBA02-5078-47F6-9BEB-D66406997CD9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36631" t="39222" r="57282" b="52658"/>
          <a:stretch/>
        </p:blipFill>
        <p:spPr>
          <a:xfrm>
            <a:off x="3705182" y="2119455"/>
            <a:ext cx="1622368" cy="1216779"/>
          </a:xfrm>
          <a:prstGeom prst="rect">
            <a:avLst/>
          </a:prstGeom>
        </p:spPr>
      </p:pic>
      <p:pic>
        <p:nvPicPr>
          <p:cNvPr id="17" name="Picture 16">
            <a:extLst>
              <a:ext uri="{FF2B5EF4-FFF2-40B4-BE49-F238E27FC236}">
                <a16:creationId xmlns:a16="http://schemas.microsoft.com/office/drawing/2014/main" xmlns="" id="{C0E20C06-B2FD-4C77-88C5-5950F35333D7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36631" t="39222" r="57282" b="52658"/>
          <a:stretch/>
        </p:blipFill>
        <p:spPr>
          <a:xfrm>
            <a:off x="4777342" y="4198037"/>
            <a:ext cx="1622368" cy="1216779"/>
          </a:xfrm>
          <a:prstGeom prst="rect">
            <a:avLst/>
          </a:prstGeom>
        </p:spPr>
      </p:pic>
      <p:pic>
        <p:nvPicPr>
          <p:cNvPr id="19" name="Picture 18">
            <a:extLst>
              <a:ext uri="{FF2B5EF4-FFF2-40B4-BE49-F238E27FC236}">
                <a16:creationId xmlns:a16="http://schemas.microsoft.com/office/drawing/2014/main" xmlns="" id="{E6D2D2DA-5D39-4749-AE75-34F9D9A49787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36631" t="39222" r="57282" b="52658"/>
          <a:stretch/>
        </p:blipFill>
        <p:spPr>
          <a:xfrm>
            <a:off x="5609477" y="2931430"/>
            <a:ext cx="1622368" cy="1216779"/>
          </a:xfrm>
          <a:prstGeom prst="rect">
            <a:avLst/>
          </a:prstGeom>
        </p:spPr>
      </p:pic>
      <p:pic>
        <p:nvPicPr>
          <p:cNvPr id="21" name="Picture 20">
            <a:extLst>
              <a:ext uri="{FF2B5EF4-FFF2-40B4-BE49-F238E27FC236}">
                <a16:creationId xmlns:a16="http://schemas.microsoft.com/office/drawing/2014/main" xmlns="" id="{4772EFD2-9C4D-452B-B802-5BEAE2FEDEB2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36631" t="39222" r="57282" b="52658"/>
          <a:stretch/>
        </p:blipFill>
        <p:spPr>
          <a:xfrm>
            <a:off x="3499774" y="3539820"/>
            <a:ext cx="1622368" cy="1216779"/>
          </a:xfrm>
          <a:prstGeom prst="rect">
            <a:avLst/>
          </a:prstGeom>
        </p:spPr>
      </p:pic>
      <p:pic>
        <p:nvPicPr>
          <p:cNvPr id="23" name="Picture 22">
            <a:extLst>
              <a:ext uri="{FF2B5EF4-FFF2-40B4-BE49-F238E27FC236}">
                <a16:creationId xmlns:a16="http://schemas.microsoft.com/office/drawing/2014/main" xmlns="" id="{B1D622D9-E364-4F6C-930B-B80FE9848B7F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36631" t="39222" r="57282" b="52658"/>
          <a:stretch/>
        </p:blipFill>
        <p:spPr>
          <a:xfrm>
            <a:off x="5907123" y="1789181"/>
            <a:ext cx="1622368" cy="1216779"/>
          </a:xfrm>
          <a:prstGeom prst="rect">
            <a:avLst/>
          </a:prstGeom>
        </p:spPr>
      </p:pic>
      <p:pic>
        <p:nvPicPr>
          <p:cNvPr id="27" name="Picture 26">
            <a:extLst>
              <a:ext uri="{FF2B5EF4-FFF2-40B4-BE49-F238E27FC236}">
                <a16:creationId xmlns:a16="http://schemas.microsoft.com/office/drawing/2014/main" xmlns="" id="{54C119A1-8AC6-4F3E-B662-DA06912AEB79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38913" t="47366" r="58152" b="43355"/>
          <a:stretch/>
        </p:blipFill>
        <p:spPr>
          <a:xfrm>
            <a:off x="7827137" y="1727132"/>
            <a:ext cx="806659" cy="1433943"/>
          </a:xfrm>
          <a:prstGeom prst="rect">
            <a:avLst/>
          </a:prstGeom>
        </p:spPr>
      </p:pic>
      <p:pic>
        <p:nvPicPr>
          <p:cNvPr id="29" name="Picture 28">
            <a:extLst>
              <a:ext uri="{FF2B5EF4-FFF2-40B4-BE49-F238E27FC236}">
                <a16:creationId xmlns:a16="http://schemas.microsoft.com/office/drawing/2014/main" xmlns="" id="{F016C729-405F-4752-A41A-13EBA77CBFC1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50000" t="47342" r="48478" b="50000"/>
          <a:stretch/>
        </p:blipFill>
        <p:spPr>
          <a:xfrm>
            <a:off x="9430546" y="1779661"/>
            <a:ext cx="826603" cy="811838"/>
          </a:xfrm>
          <a:prstGeom prst="rect">
            <a:avLst/>
          </a:prstGeom>
        </p:spPr>
      </p:pic>
      <p:pic>
        <p:nvPicPr>
          <p:cNvPr id="31" name="Content Placeholder 30">
            <a:extLst>
              <a:ext uri="{FF2B5EF4-FFF2-40B4-BE49-F238E27FC236}">
                <a16:creationId xmlns:a16="http://schemas.microsoft.com/office/drawing/2014/main" xmlns="" id="{DC769499-A274-4511-AEB3-12D30E3A47F1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 rotWithShape="1">
          <a:blip r:embed="rId2"/>
          <a:srcRect l="50000" t="47342" r="48478" b="50000"/>
          <a:stretch/>
        </p:blipFill>
        <p:spPr>
          <a:xfrm>
            <a:off x="5996985" y="3904075"/>
            <a:ext cx="198030" cy="194438"/>
          </a:xfrm>
          <a:prstGeom prst="rect">
            <a:avLst/>
          </a:prstGeom>
        </p:spPr>
      </p:pic>
      <p:pic>
        <p:nvPicPr>
          <p:cNvPr id="33" name="Picture 32">
            <a:extLst>
              <a:ext uri="{FF2B5EF4-FFF2-40B4-BE49-F238E27FC236}">
                <a16:creationId xmlns:a16="http://schemas.microsoft.com/office/drawing/2014/main" xmlns="" id="{29945D1F-1481-4876-889B-510443B096B3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50000" t="47342" r="48478" b="50000"/>
          <a:stretch/>
        </p:blipFill>
        <p:spPr>
          <a:xfrm>
            <a:off x="10668160" y="1418027"/>
            <a:ext cx="826603" cy="811838"/>
          </a:xfrm>
          <a:prstGeom prst="rect">
            <a:avLst/>
          </a:prstGeom>
        </p:spPr>
      </p:pic>
      <p:pic>
        <p:nvPicPr>
          <p:cNvPr id="35" name="Picture 34">
            <a:extLst>
              <a:ext uri="{FF2B5EF4-FFF2-40B4-BE49-F238E27FC236}">
                <a16:creationId xmlns:a16="http://schemas.microsoft.com/office/drawing/2014/main" xmlns="" id="{1AD60521-B553-4A1C-82F5-54034008D43F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50000" t="47342" r="48478" b="50000"/>
          <a:stretch/>
        </p:blipFill>
        <p:spPr>
          <a:xfrm>
            <a:off x="10479885" y="2983523"/>
            <a:ext cx="826603" cy="811838"/>
          </a:xfrm>
          <a:prstGeom prst="rect">
            <a:avLst/>
          </a:prstGeom>
        </p:spPr>
      </p:pic>
      <p:pic>
        <p:nvPicPr>
          <p:cNvPr id="37" name="Picture 36">
            <a:extLst>
              <a:ext uri="{FF2B5EF4-FFF2-40B4-BE49-F238E27FC236}">
                <a16:creationId xmlns:a16="http://schemas.microsoft.com/office/drawing/2014/main" xmlns="" id="{C5B5E943-D3E0-4DFF-B2B9-891B0E1F516C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50000" t="47342" r="48478" b="50000"/>
          <a:stretch/>
        </p:blipFill>
        <p:spPr>
          <a:xfrm>
            <a:off x="9669052" y="3874477"/>
            <a:ext cx="826603" cy="811838"/>
          </a:xfrm>
          <a:prstGeom prst="rect">
            <a:avLst/>
          </a:prstGeom>
        </p:spPr>
      </p:pic>
      <p:sp>
        <p:nvSpPr>
          <p:cNvPr id="3" name="TextBox 2">
            <a:extLst>
              <a:ext uri="{FF2B5EF4-FFF2-40B4-BE49-F238E27FC236}">
                <a16:creationId xmlns:a16="http://schemas.microsoft.com/office/drawing/2014/main" xmlns="" id="{20017056-A275-4A33-BEE4-CEB8A33628A5}"/>
              </a:ext>
            </a:extLst>
          </p:cNvPr>
          <p:cNvSpPr txBox="1"/>
          <p:nvPr/>
        </p:nvSpPr>
        <p:spPr>
          <a:xfrm>
            <a:off x="980661" y="5414816"/>
            <a:ext cx="10893287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600" dirty="0"/>
              <a:t>3000+500+10+4</a:t>
            </a:r>
          </a:p>
          <a:p>
            <a:r>
              <a:rPr lang="en-GB" sz="3600" dirty="0">
                <a:solidFill>
                  <a:srgbClr val="7030A0"/>
                </a:solidFill>
              </a:rPr>
              <a:t>2000+1500+11+3</a:t>
            </a:r>
          </a:p>
        </p:txBody>
      </p:sp>
      <p:sp>
        <p:nvSpPr>
          <p:cNvPr id="4" name="Callout: Bent Line 3">
            <a:extLst>
              <a:ext uri="{FF2B5EF4-FFF2-40B4-BE49-F238E27FC236}">
                <a16:creationId xmlns:a16="http://schemas.microsoft.com/office/drawing/2014/main" xmlns="" id="{687C471A-58CB-424A-BAC0-F0DB5F81C9B0}"/>
              </a:ext>
            </a:extLst>
          </p:cNvPr>
          <p:cNvSpPr/>
          <p:nvPr/>
        </p:nvSpPr>
        <p:spPr>
          <a:xfrm>
            <a:off x="5907123" y="5513309"/>
            <a:ext cx="6027155" cy="1046928"/>
          </a:xfrm>
          <a:prstGeom prst="borderCallout2">
            <a:avLst>
              <a:gd name="adj1" fmla="val 39003"/>
              <a:gd name="adj2" fmla="val -418"/>
              <a:gd name="adj3" fmla="val 18750"/>
              <a:gd name="adj4" fmla="val -16667"/>
              <a:gd name="adj5" fmla="val 45412"/>
              <a:gd name="adj6" fmla="val -25119"/>
            </a:avLst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4000" dirty="0"/>
              <a:t>Which is correct?</a:t>
            </a:r>
          </a:p>
        </p:txBody>
      </p:sp>
    </p:spTree>
    <p:extLst>
      <p:ext uri="{BB962C8B-B14F-4D97-AF65-F5344CB8AC3E}">
        <p14:creationId xmlns:p14="http://schemas.microsoft.com/office/powerpoint/2010/main" val="320852088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xmlns="" id="{F4A0AEBD-498F-47FE-9670-306C2CD845A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xmlns="" id="{ACEA53FD-A29E-44C1-B2C9-C679DD7A2C57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xmlns="" id="{169CFD6D-5328-44CC-BA97-E55BABC80214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35326" t="31489" r="27826" b="19212"/>
          <a:stretch/>
        </p:blipFill>
        <p:spPr>
          <a:xfrm>
            <a:off x="516834" y="135972"/>
            <a:ext cx="9064487" cy="681842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7136236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xmlns="" id="{27EE119C-A9E9-4965-A2BB-8059E1ED55E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xmlns="" id="{4FA672DF-B9C2-4C09-9AD6-D863C6BD139B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xmlns="" id="{14D5E69E-BA5A-41EF-ACCC-145840B2DB0D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37282" t="57975" r="34022" b="29265"/>
          <a:stretch/>
        </p:blipFill>
        <p:spPr>
          <a:xfrm>
            <a:off x="838199" y="365125"/>
            <a:ext cx="11632641" cy="290816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0585077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xmlns="" id="{FA97FEF6-BA62-4F13-8478-5DDEA0D36E4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xmlns="" id="{8DA4917D-3543-436B-AD75-E7C82065D122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xmlns="" id="{B170743B-E58D-4B8A-A79B-0553530F49B0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2392" t="26609" r="74891" b="13605"/>
          <a:stretch/>
        </p:blipFill>
        <p:spPr>
          <a:xfrm>
            <a:off x="556592" y="129347"/>
            <a:ext cx="4200938" cy="621577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7422632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xmlns="" id="{CEE27DBA-36F0-4068-8574-021B09E3D31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xmlns="" id="{4445FCFF-A55D-4D6B-B89D-B44B666962ED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xmlns="" id="{4DC2742E-E85D-4267-BFB3-C0B03E4DEECD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37826" t="26609" r="39239" b="13025"/>
          <a:stretch/>
        </p:blipFill>
        <p:spPr>
          <a:xfrm>
            <a:off x="838199" y="365125"/>
            <a:ext cx="4263887" cy="630973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1191003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xmlns="" id="{C18F326D-1304-4FD7-83B4-B67EEF4434F1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GB" dirty="0"/>
              <a:t>Year 4 Place value week 3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xmlns="" id="{63B05FEF-2CFD-4088-8EE8-4AADA42C9F3D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en-GB" dirty="0"/>
              <a:t>Lesson 4</a:t>
            </a:r>
          </a:p>
          <a:p>
            <a:r>
              <a:rPr lang="en-GB" dirty="0"/>
              <a:t>LO: to use a </a:t>
            </a:r>
            <a:r>
              <a:rPr lang="en-GB" dirty="0" err="1"/>
              <a:t>numberline</a:t>
            </a:r>
            <a:r>
              <a:rPr lang="en-GB" dirty="0"/>
              <a:t> to order numbers up to 10,000.</a:t>
            </a:r>
          </a:p>
        </p:txBody>
      </p:sp>
    </p:spTree>
    <p:extLst>
      <p:ext uri="{BB962C8B-B14F-4D97-AF65-F5344CB8AC3E}">
        <p14:creationId xmlns:p14="http://schemas.microsoft.com/office/powerpoint/2010/main" val="176878096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xmlns="" id="{370ECD93-72A6-4488-A58B-AE6BF1B521F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xmlns="" id="{22046174-5E3A-4215-80FB-7EF9DBFD47B2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/>
              <a:t>Match the equivalent values.</a:t>
            </a:r>
          </a:p>
          <a:p>
            <a:endParaRPr lang="en-GB" dirty="0"/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xmlns="" id="{1FD78215-FAE4-4FDD-9D8B-1D09941418D9}"/>
              </a:ext>
            </a:extLst>
          </p:cNvPr>
          <p:cNvSpPr txBox="1"/>
          <p:nvPr/>
        </p:nvSpPr>
        <p:spPr>
          <a:xfrm>
            <a:off x="1066800" y="3231853"/>
            <a:ext cx="914400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4400" b="1" dirty="0">
                <a:solidFill>
                  <a:srgbClr val="7030A0"/>
                </a:solidFill>
              </a:rPr>
              <a:t>II</a:t>
            </a: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xmlns="" id="{12E4E417-E91A-44D1-8BF1-26691899AEEB}"/>
              </a:ext>
            </a:extLst>
          </p:cNvPr>
          <p:cNvSpPr txBox="1"/>
          <p:nvPr/>
        </p:nvSpPr>
        <p:spPr>
          <a:xfrm>
            <a:off x="1762539" y="5022801"/>
            <a:ext cx="914400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4400" b="1" dirty="0">
                <a:solidFill>
                  <a:srgbClr val="7030A0"/>
                </a:solidFill>
              </a:rPr>
              <a:t>1</a:t>
            </a: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xmlns="" id="{960FF903-3370-45ED-BB53-AB4CE831B6FE}"/>
              </a:ext>
            </a:extLst>
          </p:cNvPr>
          <p:cNvSpPr txBox="1"/>
          <p:nvPr/>
        </p:nvSpPr>
        <p:spPr>
          <a:xfrm>
            <a:off x="9581322" y="4214077"/>
            <a:ext cx="914400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4400" b="1" dirty="0">
                <a:solidFill>
                  <a:srgbClr val="7030A0"/>
                </a:solidFill>
              </a:rPr>
              <a:t>I</a:t>
            </a:r>
          </a:p>
        </p:txBody>
      </p:sp>
      <p:sp>
        <p:nvSpPr>
          <p:cNvPr id="14" name="TextBox 13">
            <a:extLst>
              <a:ext uri="{FF2B5EF4-FFF2-40B4-BE49-F238E27FC236}">
                <a16:creationId xmlns:a16="http://schemas.microsoft.com/office/drawing/2014/main" xmlns="" id="{D382A087-4754-4F2A-AEAD-3C4916367784}"/>
              </a:ext>
            </a:extLst>
          </p:cNvPr>
          <p:cNvSpPr txBox="1"/>
          <p:nvPr/>
        </p:nvSpPr>
        <p:spPr>
          <a:xfrm>
            <a:off x="6202017" y="4908253"/>
            <a:ext cx="914400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4400" b="1" dirty="0">
                <a:solidFill>
                  <a:srgbClr val="7030A0"/>
                </a:solidFill>
              </a:rPr>
              <a:t>3</a:t>
            </a:r>
          </a:p>
        </p:txBody>
      </p:sp>
      <p:sp>
        <p:nvSpPr>
          <p:cNvPr id="18" name="TextBox 17">
            <a:extLst>
              <a:ext uri="{FF2B5EF4-FFF2-40B4-BE49-F238E27FC236}">
                <a16:creationId xmlns:a16="http://schemas.microsoft.com/office/drawing/2014/main" xmlns="" id="{FE88B2D6-779A-4ADB-BC7A-CE936731869D}"/>
              </a:ext>
            </a:extLst>
          </p:cNvPr>
          <p:cNvSpPr txBox="1"/>
          <p:nvPr/>
        </p:nvSpPr>
        <p:spPr>
          <a:xfrm>
            <a:off x="4785691" y="2462412"/>
            <a:ext cx="914400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4400" b="1" dirty="0">
                <a:solidFill>
                  <a:srgbClr val="7030A0"/>
                </a:solidFill>
              </a:rPr>
              <a:t>III</a:t>
            </a:r>
          </a:p>
        </p:txBody>
      </p:sp>
      <p:sp>
        <p:nvSpPr>
          <p:cNvPr id="20" name="TextBox 19">
            <a:extLst>
              <a:ext uri="{FF2B5EF4-FFF2-40B4-BE49-F238E27FC236}">
                <a16:creationId xmlns:a16="http://schemas.microsoft.com/office/drawing/2014/main" xmlns="" id="{97447C4B-0E84-4A83-868D-BA2A920F4CEB}"/>
              </a:ext>
            </a:extLst>
          </p:cNvPr>
          <p:cNvSpPr txBox="1"/>
          <p:nvPr/>
        </p:nvSpPr>
        <p:spPr>
          <a:xfrm>
            <a:off x="9601200" y="2251192"/>
            <a:ext cx="914400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4400" b="1" dirty="0">
                <a:solidFill>
                  <a:srgbClr val="7030A0"/>
                </a:solidFill>
              </a:rPr>
              <a:t>2</a:t>
            </a:r>
          </a:p>
        </p:txBody>
      </p:sp>
      <p:sp>
        <p:nvSpPr>
          <p:cNvPr id="24" name="TextBox 23">
            <a:extLst>
              <a:ext uri="{FF2B5EF4-FFF2-40B4-BE49-F238E27FC236}">
                <a16:creationId xmlns:a16="http://schemas.microsoft.com/office/drawing/2014/main" xmlns="" id="{9A31F63D-3A18-477F-B001-C5424FACEAC0}"/>
              </a:ext>
            </a:extLst>
          </p:cNvPr>
          <p:cNvSpPr txBox="1"/>
          <p:nvPr/>
        </p:nvSpPr>
        <p:spPr>
          <a:xfrm>
            <a:off x="2428460" y="3505841"/>
            <a:ext cx="914400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4400" b="1" dirty="0">
                <a:solidFill>
                  <a:srgbClr val="7030A0"/>
                </a:solidFill>
              </a:rPr>
              <a:t>4</a:t>
            </a:r>
          </a:p>
        </p:txBody>
      </p:sp>
      <p:sp>
        <p:nvSpPr>
          <p:cNvPr id="26" name="TextBox 25">
            <a:extLst>
              <a:ext uri="{FF2B5EF4-FFF2-40B4-BE49-F238E27FC236}">
                <a16:creationId xmlns:a16="http://schemas.microsoft.com/office/drawing/2014/main" xmlns="" id="{2A80A17A-348F-4273-A4CE-61E1277FFB91}"/>
              </a:ext>
            </a:extLst>
          </p:cNvPr>
          <p:cNvSpPr txBox="1"/>
          <p:nvPr/>
        </p:nvSpPr>
        <p:spPr>
          <a:xfrm>
            <a:off x="6433930" y="3494896"/>
            <a:ext cx="914400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4400" b="1" dirty="0">
                <a:solidFill>
                  <a:srgbClr val="7030A0"/>
                </a:solidFill>
              </a:rPr>
              <a:t>IV</a:t>
            </a:r>
          </a:p>
        </p:txBody>
      </p:sp>
      <p:sp>
        <p:nvSpPr>
          <p:cNvPr id="28" name="TextBox 27">
            <a:extLst>
              <a:ext uri="{FF2B5EF4-FFF2-40B4-BE49-F238E27FC236}">
                <a16:creationId xmlns:a16="http://schemas.microsoft.com/office/drawing/2014/main" xmlns="" id="{C13A1CE0-6122-4026-AE22-907A1039B56D}"/>
              </a:ext>
            </a:extLst>
          </p:cNvPr>
          <p:cNvSpPr txBox="1"/>
          <p:nvPr/>
        </p:nvSpPr>
        <p:spPr>
          <a:xfrm>
            <a:off x="2219739" y="2484334"/>
            <a:ext cx="914400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4400" b="1" dirty="0">
                <a:solidFill>
                  <a:srgbClr val="7030A0"/>
                </a:solidFill>
              </a:rPr>
              <a:t>5</a:t>
            </a:r>
          </a:p>
        </p:txBody>
      </p:sp>
      <p:sp>
        <p:nvSpPr>
          <p:cNvPr id="30" name="TextBox 29">
            <a:extLst>
              <a:ext uri="{FF2B5EF4-FFF2-40B4-BE49-F238E27FC236}">
                <a16:creationId xmlns:a16="http://schemas.microsoft.com/office/drawing/2014/main" xmlns="" id="{5F0BF3F5-FF0E-457B-BD98-23D9B4670CEF}"/>
              </a:ext>
            </a:extLst>
          </p:cNvPr>
          <p:cNvSpPr txBox="1"/>
          <p:nvPr/>
        </p:nvSpPr>
        <p:spPr>
          <a:xfrm>
            <a:off x="3525078" y="5292973"/>
            <a:ext cx="914400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4400" b="1" dirty="0">
                <a:solidFill>
                  <a:srgbClr val="7030A0"/>
                </a:solidFill>
              </a:rPr>
              <a:t>V</a:t>
            </a:r>
          </a:p>
        </p:txBody>
      </p:sp>
    </p:spTree>
    <p:extLst>
      <p:ext uri="{BB962C8B-B14F-4D97-AF65-F5344CB8AC3E}">
        <p14:creationId xmlns:p14="http://schemas.microsoft.com/office/powerpoint/2010/main" val="384827374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xmlns="" id="{89220681-96BE-4CDF-9A19-265A2EBA65F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Counting 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xmlns="" id="{4BD83EDB-2E9F-4C10-B458-0CE01F5B3FA9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/>
              <a:t>Starting from zero count in hundreds to two thousand.</a:t>
            </a:r>
          </a:p>
          <a:p>
            <a:r>
              <a:rPr lang="en-GB" dirty="0"/>
              <a:t>Starting from two thousand count in thousands to ten thousand.</a:t>
            </a:r>
          </a:p>
          <a:p>
            <a:endParaRPr lang="en-GB" dirty="0"/>
          </a:p>
          <a:p>
            <a:pPr marL="0" indent="0">
              <a:buNone/>
            </a:pPr>
            <a:r>
              <a:rPr lang="en-GB" dirty="0">
                <a:solidFill>
                  <a:srgbClr val="FF0000"/>
                </a:solidFill>
              </a:rPr>
              <a:t>What do you notice?</a:t>
            </a:r>
          </a:p>
        </p:txBody>
      </p:sp>
    </p:spTree>
    <p:extLst>
      <p:ext uri="{BB962C8B-B14F-4D97-AF65-F5344CB8AC3E}">
        <p14:creationId xmlns:p14="http://schemas.microsoft.com/office/powerpoint/2010/main" val="393570789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xmlns="" id="{208906F6-AC72-499B-9468-87796C684E2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Number lines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xmlns="" id="{5177DD71-57A1-4E53-833C-6573E9D7B56B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GB" dirty="0"/>
          </a:p>
        </p:txBody>
      </p:sp>
      <p:cxnSp>
        <p:nvCxnSpPr>
          <p:cNvPr id="5" name="Straight Connector 4">
            <a:extLst>
              <a:ext uri="{FF2B5EF4-FFF2-40B4-BE49-F238E27FC236}">
                <a16:creationId xmlns:a16="http://schemas.microsoft.com/office/drawing/2014/main" xmlns="" id="{169A0125-BF83-42DE-9DF3-EDA6AE2A0C7B}"/>
              </a:ext>
            </a:extLst>
          </p:cNvPr>
          <p:cNvCxnSpPr/>
          <p:nvPr/>
        </p:nvCxnSpPr>
        <p:spPr>
          <a:xfrm>
            <a:off x="1364974" y="3525078"/>
            <a:ext cx="9250017" cy="0"/>
          </a:xfrm>
          <a:prstGeom prst="line">
            <a:avLst/>
          </a:prstGeom>
          <a:ln w="76200">
            <a:solidFill>
              <a:srgbClr val="00206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" name="Straight Connector 6">
            <a:extLst>
              <a:ext uri="{FF2B5EF4-FFF2-40B4-BE49-F238E27FC236}">
                <a16:creationId xmlns:a16="http://schemas.microsoft.com/office/drawing/2014/main" xmlns="" id="{7CAB92C4-D542-4317-B8FF-0188A6D5031C}"/>
              </a:ext>
            </a:extLst>
          </p:cNvPr>
          <p:cNvCxnSpPr/>
          <p:nvPr/>
        </p:nvCxnSpPr>
        <p:spPr>
          <a:xfrm>
            <a:off x="1391478" y="3127513"/>
            <a:ext cx="0" cy="781878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" name="Straight Connector 7">
            <a:extLst>
              <a:ext uri="{FF2B5EF4-FFF2-40B4-BE49-F238E27FC236}">
                <a16:creationId xmlns:a16="http://schemas.microsoft.com/office/drawing/2014/main" xmlns="" id="{813E7D0B-0576-4889-AF3F-1DB4CF9BE6C4}"/>
              </a:ext>
            </a:extLst>
          </p:cNvPr>
          <p:cNvCxnSpPr/>
          <p:nvPr/>
        </p:nvCxnSpPr>
        <p:spPr>
          <a:xfrm>
            <a:off x="10614991" y="3134139"/>
            <a:ext cx="0" cy="781878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9" name="TextBox 8">
            <a:extLst>
              <a:ext uri="{FF2B5EF4-FFF2-40B4-BE49-F238E27FC236}">
                <a16:creationId xmlns:a16="http://schemas.microsoft.com/office/drawing/2014/main" xmlns="" id="{DD6A1A0E-8522-4E18-9CE1-033612735628}"/>
              </a:ext>
            </a:extLst>
          </p:cNvPr>
          <p:cNvSpPr txBox="1"/>
          <p:nvPr/>
        </p:nvSpPr>
        <p:spPr>
          <a:xfrm>
            <a:off x="1060174" y="3909391"/>
            <a:ext cx="715617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6000" dirty="0"/>
              <a:t>0</a:t>
            </a: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xmlns="" id="{EB9B8C0E-AB0E-442F-AA28-A7BE1CA7228F}"/>
              </a:ext>
            </a:extLst>
          </p:cNvPr>
          <p:cNvSpPr txBox="1"/>
          <p:nvPr/>
        </p:nvSpPr>
        <p:spPr>
          <a:xfrm>
            <a:off x="9591265" y="3805750"/>
            <a:ext cx="2418514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6000" dirty="0"/>
              <a:t>1000</a:t>
            </a:r>
          </a:p>
        </p:txBody>
      </p:sp>
      <p:sp>
        <p:nvSpPr>
          <p:cNvPr id="12" name="Arrow: Down 11">
            <a:extLst>
              <a:ext uri="{FF2B5EF4-FFF2-40B4-BE49-F238E27FC236}">
                <a16:creationId xmlns:a16="http://schemas.microsoft.com/office/drawing/2014/main" xmlns="" id="{D07954F6-2671-4718-82E8-1443B551C1FC}"/>
              </a:ext>
            </a:extLst>
          </p:cNvPr>
          <p:cNvSpPr/>
          <p:nvPr/>
        </p:nvSpPr>
        <p:spPr>
          <a:xfrm>
            <a:off x="7578596" y="1917782"/>
            <a:ext cx="1085003" cy="1553023"/>
          </a:xfrm>
          <a:prstGeom prst="down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3" name="TextBox 12">
            <a:extLst>
              <a:ext uri="{FF2B5EF4-FFF2-40B4-BE49-F238E27FC236}">
                <a16:creationId xmlns:a16="http://schemas.microsoft.com/office/drawing/2014/main" xmlns="" id="{46F6A9CA-69CA-4A64-A270-92758C5B6570}"/>
              </a:ext>
            </a:extLst>
          </p:cNvPr>
          <p:cNvSpPr txBox="1"/>
          <p:nvPr/>
        </p:nvSpPr>
        <p:spPr>
          <a:xfrm>
            <a:off x="7025317" y="613248"/>
            <a:ext cx="2252854" cy="206210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200" dirty="0">
                <a:solidFill>
                  <a:srgbClr val="FF0000"/>
                </a:solidFill>
              </a:rPr>
              <a:t>What value does the arrow represent?</a:t>
            </a:r>
          </a:p>
        </p:txBody>
      </p:sp>
      <p:sp>
        <p:nvSpPr>
          <p:cNvPr id="14" name="TextBox 13">
            <a:extLst>
              <a:ext uri="{FF2B5EF4-FFF2-40B4-BE49-F238E27FC236}">
                <a16:creationId xmlns:a16="http://schemas.microsoft.com/office/drawing/2014/main" xmlns="" id="{5EF46867-D563-471A-8519-C8B2EBEF9A0B}"/>
              </a:ext>
            </a:extLst>
          </p:cNvPr>
          <p:cNvSpPr txBox="1"/>
          <p:nvPr/>
        </p:nvSpPr>
        <p:spPr>
          <a:xfrm>
            <a:off x="558250" y="4829909"/>
            <a:ext cx="2860811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200" dirty="0">
                <a:solidFill>
                  <a:srgbClr val="FF0000"/>
                </a:solidFill>
              </a:rPr>
              <a:t>Could the arrow represent 100? Why?</a:t>
            </a:r>
          </a:p>
        </p:txBody>
      </p:sp>
      <p:sp>
        <p:nvSpPr>
          <p:cNvPr id="16" name="TextBox 15">
            <a:extLst>
              <a:ext uri="{FF2B5EF4-FFF2-40B4-BE49-F238E27FC236}">
                <a16:creationId xmlns:a16="http://schemas.microsoft.com/office/drawing/2014/main" xmlns="" id="{AF4C7038-F607-4713-A50A-B689DA9A7533}"/>
              </a:ext>
            </a:extLst>
          </p:cNvPr>
          <p:cNvSpPr txBox="1"/>
          <p:nvPr/>
        </p:nvSpPr>
        <p:spPr>
          <a:xfrm>
            <a:off x="6559826" y="4821413"/>
            <a:ext cx="3617844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200" dirty="0">
                <a:solidFill>
                  <a:srgbClr val="00B050"/>
                </a:solidFill>
              </a:rPr>
              <a:t>Which direction do we count with a number line?</a:t>
            </a:r>
          </a:p>
        </p:txBody>
      </p:sp>
    </p:spTree>
    <p:extLst>
      <p:ext uri="{BB962C8B-B14F-4D97-AF65-F5344CB8AC3E}">
        <p14:creationId xmlns:p14="http://schemas.microsoft.com/office/powerpoint/2010/main" val="304123673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xmlns="" id="{B1BBDF3A-1BF5-410E-A68E-0580432AE0C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xmlns="" id="{A86ADC73-CA2D-41C0-9BF1-ADDBBB05A3A1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xmlns="" id="{B3E7CFE3-B78C-48D8-9377-2F586198EE76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35217" t="29168" r="27500" b="9911"/>
          <a:stretch/>
        </p:blipFill>
        <p:spPr>
          <a:xfrm>
            <a:off x="838199" y="365125"/>
            <a:ext cx="6848061" cy="629122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0400240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xmlns="" id="{A1D592D9-7916-4ECF-BD6E-BDD6A397B1A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xmlns="" id="{5DC74860-7DB7-400F-AFA2-65044E43D028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xmlns="" id="{DD890E42-AC4F-4F41-99B7-C2273567F2BA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2608" t="31118" r="75549" b="19207"/>
          <a:stretch/>
        </p:blipFill>
        <p:spPr>
          <a:xfrm>
            <a:off x="838200" y="122720"/>
            <a:ext cx="5257800" cy="672266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7105745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xmlns="" id="{F9F67BFF-5B26-4A3D-B469-3C8A087C83E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xmlns="" id="{0F1C92CB-9BBB-4041-BF08-7D66D842A9FB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xmlns="" id="{E6333AA6-701E-4FD6-B471-37CD075C7367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38261" t="30909" r="39565" b="41252"/>
          <a:stretch/>
        </p:blipFill>
        <p:spPr>
          <a:xfrm>
            <a:off x="838200" y="238539"/>
            <a:ext cx="9100930" cy="642418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4959546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xmlns="" id="{C18F326D-1304-4FD7-83B4-B67EEF4434F1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GB" dirty="0"/>
              <a:t>Year 4 Place value week 3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xmlns="" id="{63B05FEF-2CFD-4088-8EE8-4AADA42C9F3D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en-GB" dirty="0"/>
              <a:t>Lesson 5</a:t>
            </a:r>
          </a:p>
          <a:p>
            <a:r>
              <a:rPr lang="en-GB" dirty="0"/>
              <a:t>LO: to find 1, 10 or 100 more or less than.</a:t>
            </a:r>
          </a:p>
        </p:txBody>
      </p:sp>
    </p:spTree>
    <p:extLst>
      <p:ext uri="{BB962C8B-B14F-4D97-AF65-F5344CB8AC3E}">
        <p14:creationId xmlns:p14="http://schemas.microsoft.com/office/powerpoint/2010/main" val="392712124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xmlns="" id="{BAA80601-2351-42AF-87DB-B621864545F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Number bonds 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xmlns="" id="{0AD310A8-2D94-4753-A428-17ECB2A29F74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825625"/>
            <a:ext cx="4780722" cy="4351338"/>
          </a:xfrm>
        </p:spPr>
        <p:txBody>
          <a:bodyPr>
            <a:normAutofit lnSpcReduction="10000"/>
          </a:bodyPr>
          <a:lstStyle/>
          <a:p>
            <a:r>
              <a:rPr lang="en-GB" dirty="0"/>
              <a:t>Complete these calculations to make 100 </a:t>
            </a:r>
          </a:p>
          <a:p>
            <a:r>
              <a:rPr lang="en-GB" dirty="0"/>
              <a:t>20+___</a:t>
            </a:r>
          </a:p>
          <a:p>
            <a:r>
              <a:rPr lang="en-GB" dirty="0"/>
              <a:t>50+___</a:t>
            </a:r>
          </a:p>
          <a:p>
            <a:r>
              <a:rPr lang="en-GB" dirty="0"/>
              <a:t>25+___</a:t>
            </a:r>
          </a:p>
          <a:p>
            <a:r>
              <a:rPr lang="en-GB" dirty="0"/>
              <a:t>10+___</a:t>
            </a:r>
          </a:p>
          <a:p>
            <a:r>
              <a:rPr lang="en-GB" dirty="0"/>
              <a:t>35+___</a:t>
            </a:r>
          </a:p>
          <a:p>
            <a:r>
              <a:rPr lang="en-GB" dirty="0"/>
              <a:t>41+___</a:t>
            </a:r>
          </a:p>
          <a:p>
            <a:r>
              <a:rPr lang="en-GB" dirty="0"/>
              <a:t>75+___</a:t>
            </a:r>
          </a:p>
          <a:p>
            <a:endParaRPr lang="en-GB" dirty="0"/>
          </a:p>
        </p:txBody>
      </p:sp>
      <p:sp>
        <p:nvSpPr>
          <p:cNvPr id="4" name="Content Placeholder 2">
            <a:extLst>
              <a:ext uri="{FF2B5EF4-FFF2-40B4-BE49-F238E27FC236}">
                <a16:creationId xmlns:a16="http://schemas.microsoft.com/office/drawing/2014/main" xmlns="" id="{85058F4D-4E45-4577-BA63-4511A96C3E58}"/>
              </a:ext>
            </a:extLst>
          </p:cNvPr>
          <p:cNvSpPr txBox="1">
            <a:spLocks/>
          </p:cNvSpPr>
          <p:nvPr/>
        </p:nvSpPr>
        <p:spPr>
          <a:xfrm>
            <a:off x="5907156" y="1802572"/>
            <a:ext cx="4780722" cy="4351338"/>
          </a:xfrm>
          <a:prstGeom prst="rect">
            <a:avLst/>
          </a:prstGeom>
        </p:spPr>
        <p:txBody>
          <a:bodyPr vert="horz" lIns="91440" tIns="45720" rIns="91440" bIns="45720" rtlCol="0">
            <a:normAutofit lnSpcReduction="10000"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GB" dirty="0"/>
              <a:t>Complete these calculations to make 1000 </a:t>
            </a:r>
          </a:p>
          <a:p>
            <a:r>
              <a:rPr lang="en-GB" dirty="0"/>
              <a:t>200+___</a:t>
            </a:r>
          </a:p>
          <a:p>
            <a:r>
              <a:rPr lang="en-GB" dirty="0"/>
              <a:t>500+___</a:t>
            </a:r>
          </a:p>
          <a:p>
            <a:r>
              <a:rPr lang="en-GB" dirty="0"/>
              <a:t>250+___</a:t>
            </a:r>
          </a:p>
          <a:p>
            <a:r>
              <a:rPr lang="en-GB" dirty="0"/>
              <a:t>150+___</a:t>
            </a:r>
          </a:p>
          <a:p>
            <a:r>
              <a:rPr lang="en-GB" dirty="0"/>
              <a:t>65+___</a:t>
            </a:r>
          </a:p>
          <a:p>
            <a:r>
              <a:rPr lang="en-GB" dirty="0"/>
              <a:t>510+___</a:t>
            </a:r>
          </a:p>
          <a:p>
            <a:r>
              <a:rPr lang="en-GB" dirty="0"/>
              <a:t>705+___</a:t>
            </a:r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67681626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xmlns="" id="{2C46DB5F-4762-478B-8DF7-2C9C5BBC860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What is my number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xmlns="" id="{FA6937BB-5420-4E95-9A36-0EE2D01C6B52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/>
              <a:t>10 more is 22. (11)</a:t>
            </a:r>
          </a:p>
          <a:p>
            <a:endParaRPr lang="en-GB" dirty="0"/>
          </a:p>
          <a:p>
            <a:r>
              <a:rPr lang="en-GB" dirty="0"/>
              <a:t>1 less is 99 100</a:t>
            </a:r>
          </a:p>
          <a:p>
            <a:endParaRPr lang="en-GB" dirty="0"/>
          </a:p>
          <a:p>
            <a:r>
              <a:rPr lang="en-GB" dirty="0"/>
              <a:t>100 less is 50  150</a:t>
            </a:r>
          </a:p>
          <a:p>
            <a:endParaRPr lang="en-GB" dirty="0"/>
          </a:p>
          <a:p>
            <a:r>
              <a:rPr lang="en-GB" dirty="0"/>
              <a:t>Repeat with different numbers</a:t>
            </a:r>
          </a:p>
        </p:txBody>
      </p:sp>
      <p:sp>
        <p:nvSpPr>
          <p:cNvPr id="4" name="Rectangle 3">
            <a:extLst>
              <a:ext uri="{FF2B5EF4-FFF2-40B4-BE49-F238E27FC236}">
                <a16:creationId xmlns:a16="http://schemas.microsoft.com/office/drawing/2014/main" xmlns="" id="{E21BE996-249C-4B92-B293-F6E056BBBF9A}"/>
              </a:ext>
            </a:extLst>
          </p:cNvPr>
          <p:cNvSpPr/>
          <p:nvPr/>
        </p:nvSpPr>
        <p:spPr>
          <a:xfrm>
            <a:off x="3273287" y="1842052"/>
            <a:ext cx="662609" cy="47707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xmlns="" id="{D4BB35E2-9292-4C8A-B3A7-7C52D844B9C6}"/>
              </a:ext>
            </a:extLst>
          </p:cNvPr>
          <p:cNvSpPr/>
          <p:nvPr/>
        </p:nvSpPr>
        <p:spPr>
          <a:xfrm>
            <a:off x="2763078" y="2827787"/>
            <a:ext cx="662609" cy="47707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8" name="Rectangle 7">
            <a:extLst>
              <a:ext uri="{FF2B5EF4-FFF2-40B4-BE49-F238E27FC236}">
                <a16:creationId xmlns:a16="http://schemas.microsoft.com/office/drawing/2014/main" xmlns="" id="{F785F8FD-35E6-4176-9EA6-A0799F3A9AFB}"/>
              </a:ext>
            </a:extLst>
          </p:cNvPr>
          <p:cNvSpPr/>
          <p:nvPr/>
        </p:nvSpPr>
        <p:spPr>
          <a:xfrm>
            <a:off x="3094382" y="3829949"/>
            <a:ext cx="662609" cy="47707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44213391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xmlns="" id="{3235400C-72EA-4785-B885-D2B563B3C6C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What is 10 more than 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xmlns="" id="{CFA20485-2B90-45D9-B1AF-B2EA0344414D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/>
              <a:t>43</a:t>
            </a:r>
          </a:p>
          <a:p>
            <a:r>
              <a:rPr lang="en-GB" dirty="0"/>
              <a:t>12</a:t>
            </a:r>
          </a:p>
          <a:p>
            <a:r>
              <a:rPr lang="en-GB" dirty="0"/>
              <a:t>230</a:t>
            </a:r>
          </a:p>
          <a:p>
            <a:r>
              <a:rPr lang="en-GB" dirty="0"/>
              <a:t>48</a:t>
            </a:r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54862437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xmlns="" id="{D04B226C-5B98-4C12-8FFA-B96A0820A1D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What is 1 less than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xmlns="" id="{182E0D5E-A5C2-43B9-8776-2DC8931EE57D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/>
              <a:t>10</a:t>
            </a:r>
          </a:p>
          <a:p>
            <a:r>
              <a:rPr lang="en-GB" dirty="0"/>
              <a:t>100</a:t>
            </a:r>
          </a:p>
          <a:p>
            <a:r>
              <a:rPr lang="en-GB" dirty="0"/>
              <a:t>500</a:t>
            </a:r>
          </a:p>
          <a:p>
            <a:r>
              <a:rPr lang="en-GB" dirty="0"/>
              <a:t>49</a:t>
            </a:r>
          </a:p>
          <a:p>
            <a:r>
              <a:rPr lang="en-GB" dirty="0"/>
              <a:t>2</a:t>
            </a:r>
          </a:p>
          <a:p>
            <a:r>
              <a:rPr lang="en-GB" dirty="0"/>
              <a:t>1</a:t>
            </a:r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93140301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xmlns="" id="{39A15A34-5A25-4DAA-A866-ED133E54331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xmlns="" id="{E61556B5-9760-4FF6-BB45-08C09FA6B8E8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xmlns="" id="{00227CAB-BC6A-4E55-B465-EB3A8D83F1BE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34674" t="24641" r="27065" b="13798"/>
          <a:stretch/>
        </p:blipFill>
        <p:spPr>
          <a:xfrm>
            <a:off x="596347" y="219697"/>
            <a:ext cx="6944139" cy="628172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1086332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xmlns="" id="{13322E0E-01E9-4876-89A5-110824BA5FC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xmlns="" id="{A4F2D499-F45D-4C70-9A73-8032C622E658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xmlns="" id="{FA8FB018-3453-4710-A553-FF117A30621E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2065" t="26609" r="74891" b="45892"/>
          <a:stretch/>
        </p:blipFill>
        <p:spPr>
          <a:xfrm>
            <a:off x="477077" y="195609"/>
            <a:ext cx="8242853" cy="553047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3799494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xmlns="" id="{13322E0E-01E9-4876-89A5-110824BA5FC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xmlns="" id="{A4F2D499-F45D-4C70-9A73-8032C622E658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xmlns="" id="{FA8FB018-3453-4710-A553-FF117A30621E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2174" t="54471" r="75000" b="15756"/>
          <a:stretch/>
        </p:blipFill>
        <p:spPr>
          <a:xfrm>
            <a:off x="838200" y="365125"/>
            <a:ext cx="6495636" cy="476346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3947405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xmlns="" id="{13322E0E-01E9-4876-89A5-110824BA5FC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xmlns="" id="{A4F2D499-F45D-4C70-9A73-8032C622E658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xmlns="" id="{FA8FB018-3453-4710-A553-FF117A30621E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37935" t="26608" r="39021" b="41445"/>
          <a:stretch/>
        </p:blipFill>
        <p:spPr>
          <a:xfrm>
            <a:off x="838200" y="102842"/>
            <a:ext cx="7113104" cy="5544181"/>
          </a:xfrm>
          <a:prstGeom prst="rect">
            <a:avLst/>
          </a:prstGeom>
        </p:spPr>
      </p:pic>
      <p:sp>
        <p:nvSpPr>
          <p:cNvPr id="4" name="TextBox 3">
            <a:extLst>
              <a:ext uri="{FF2B5EF4-FFF2-40B4-BE49-F238E27FC236}">
                <a16:creationId xmlns:a16="http://schemas.microsoft.com/office/drawing/2014/main" xmlns="" id="{4E1217C2-0862-4C12-AF8B-8D3E83CA2583}"/>
              </a:ext>
            </a:extLst>
          </p:cNvPr>
          <p:cNvSpPr txBox="1"/>
          <p:nvPr/>
        </p:nvSpPr>
        <p:spPr>
          <a:xfrm>
            <a:off x="8269357" y="5175883"/>
            <a:ext cx="3318013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200" dirty="0"/>
              <a:t>Could there be another answer?</a:t>
            </a:r>
          </a:p>
        </p:txBody>
      </p:sp>
    </p:spTree>
    <p:extLst>
      <p:ext uri="{BB962C8B-B14F-4D97-AF65-F5344CB8AC3E}">
        <p14:creationId xmlns:p14="http://schemas.microsoft.com/office/powerpoint/2010/main" val="266137142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376</TotalTime>
  <Words>451</Words>
  <Application>Microsoft Office PowerPoint</Application>
  <PresentationFormat>Custom</PresentationFormat>
  <Paragraphs>149</Paragraphs>
  <Slides>40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40</vt:i4>
      </vt:variant>
    </vt:vector>
  </HeadingPairs>
  <TitlesOfParts>
    <vt:vector size="41" baseType="lpstr">
      <vt:lpstr>Office Theme</vt:lpstr>
      <vt:lpstr>Year 4 Place value week 3</vt:lpstr>
      <vt:lpstr>LO: to count in 1000’s</vt:lpstr>
      <vt:lpstr>LO: to count in 1000’s</vt:lpstr>
      <vt:lpstr>Using Base ten make these numbers and record these numbers on a place value table</vt:lpstr>
      <vt:lpstr>PowerPoint Presentation</vt:lpstr>
      <vt:lpstr>PowerPoint Presentation</vt:lpstr>
      <vt:lpstr>Counting </vt:lpstr>
      <vt:lpstr>PowerPoint Presentation</vt:lpstr>
      <vt:lpstr>PowerPoint Presentation</vt:lpstr>
      <vt:lpstr>PowerPoint Presentation</vt:lpstr>
      <vt:lpstr>Year 4 Place value week 3</vt:lpstr>
      <vt:lpstr>Roman numerals rehearsal</vt:lpstr>
      <vt:lpstr>Using base ten make 2341</vt:lpstr>
      <vt:lpstr>Using base ten make 2041</vt:lpstr>
      <vt:lpstr>PowerPoint Presentation</vt:lpstr>
      <vt:lpstr>PowerPoint Presentation</vt:lpstr>
      <vt:lpstr>PowerPoint Presentation</vt:lpstr>
      <vt:lpstr>Year 4 Place value week 3</vt:lpstr>
      <vt:lpstr>What number is being represented?</vt:lpstr>
      <vt:lpstr>What number is being represented?</vt:lpstr>
      <vt:lpstr>PowerPoint Presentation</vt:lpstr>
      <vt:lpstr>PowerPoint Presentation</vt:lpstr>
      <vt:lpstr>PowerPoint Presentation</vt:lpstr>
      <vt:lpstr>PowerPoint Presentation</vt:lpstr>
      <vt:lpstr>Year 4 Place value week 3</vt:lpstr>
      <vt:lpstr>PowerPoint Presentation</vt:lpstr>
      <vt:lpstr>Counting </vt:lpstr>
      <vt:lpstr>Number lines</vt:lpstr>
      <vt:lpstr>PowerPoint Presentation</vt:lpstr>
      <vt:lpstr>PowerPoint Presentation</vt:lpstr>
      <vt:lpstr>PowerPoint Presentation</vt:lpstr>
      <vt:lpstr>Year 4 Place value week 3</vt:lpstr>
      <vt:lpstr>Number bonds </vt:lpstr>
      <vt:lpstr>What is my number</vt:lpstr>
      <vt:lpstr>What is 10 more than </vt:lpstr>
      <vt:lpstr>What is 1 less than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Year 4 Place value week 3</dc:title>
  <dc:creator>martyn tighe</dc:creator>
  <cp:lastModifiedBy>delaney</cp:lastModifiedBy>
  <cp:revision>12</cp:revision>
  <dcterms:created xsi:type="dcterms:W3CDTF">2020-09-12T10:20:59Z</dcterms:created>
  <dcterms:modified xsi:type="dcterms:W3CDTF">2020-09-13T16:31:58Z</dcterms:modified>
</cp:coreProperties>
</file>