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0" r:id="rId3"/>
    <p:sldId id="258" r:id="rId4"/>
    <p:sldId id="288" r:id="rId5"/>
    <p:sldId id="294" r:id="rId6"/>
    <p:sldId id="295" r:id="rId7"/>
    <p:sldId id="286" r:id="rId8"/>
    <p:sldId id="289" r:id="rId9"/>
    <p:sldId id="296" r:id="rId10"/>
    <p:sldId id="277" r:id="rId11"/>
    <p:sldId id="290" r:id="rId12"/>
    <p:sldId id="299" r:id="rId13"/>
    <p:sldId id="303" r:id="rId14"/>
    <p:sldId id="262" r:id="rId15"/>
    <p:sldId id="291" r:id="rId16"/>
    <p:sldId id="300" r:id="rId17"/>
    <p:sldId id="305" r:id="rId18"/>
    <p:sldId id="265" r:id="rId19"/>
    <p:sldId id="304" r:id="rId20"/>
    <p:sldId id="292" r:id="rId21"/>
    <p:sldId id="298" r:id="rId22"/>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4662" autoAdjust="0"/>
  </p:normalViewPr>
  <p:slideViewPr>
    <p:cSldViewPr>
      <p:cViewPr varScale="1">
        <p:scale>
          <a:sx n="69" d="100"/>
          <a:sy n="69" d="100"/>
        </p:scale>
        <p:origin x="-1314" y="-90"/>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t>19/11/2020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t>‹#›</a:t>
            </a:fld>
            <a:endParaRPr lang="en-GB"/>
          </a:p>
        </p:txBody>
      </p:sp>
    </p:spTree>
    <p:extLst>
      <p:ext uri="{BB962C8B-B14F-4D97-AF65-F5344CB8AC3E}">
        <p14:creationId xmlns:p14="http://schemas.microsoft.com/office/powerpoint/2010/main"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2384CD-9A99-4732-B881-85C051BF5D52}" type="slidenum">
              <a:rPr lang="en-GB" smtClean="0"/>
              <a:t>4</a:t>
            </a:fld>
            <a:endParaRPr lang="en-GB"/>
          </a:p>
        </p:txBody>
      </p:sp>
    </p:spTree>
    <p:extLst>
      <p:ext uri="{BB962C8B-B14F-4D97-AF65-F5344CB8AC3E}">
        <p14:creationId xmlns:p14="http://schemas.microsoft.com/office/powerpoint/2010/main" val="1849719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t>11/19/2020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t>11/19/2020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t>11/19/2020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73575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t>11/19/2020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t>‹#›</a:t>
            </a:fld>
            <a:endParaRPr lang="en-US"/>
          </a:p>
        </p:txBody>
      </p:sp>
    </p:spTree>
    <p:extLst>
      <p:ext uri="{BB962C8B-B14F-4D97-AF65-F5344CB8AC3E}">
        <p14:creationId xmlns:p14="http://schemas.microsoft.com/office/powerpoint/2010/main"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67370"/>
            <a:ext cx="7772400" cy="1470025"/>
          </a:xfrm>
        </p:spPr>
        <p:txBody>
          <a:bodyPr/>
          <a:lstStyle/>
          <a:p>
            <a:r>
              <a:rPr lang="en-US" dirty="0" smtClean="0">
                <a:latin typeface="Comic Sans MS" panose="030F0702030302020204" pitchFamily="66" charset="0"/>
              </a:rPr>
              <a:t>Week 4</a:t>
            </a:r>
            <a:endParaRPr lang="en-US" dirty="0">
              <a:latin typeface="Comic Sans MS" panose="030F0702030302020204" pitchFamily="66" charset="0"/>
            </a:endParaRPr>
          </a:p>
        </p:txBody>
      </p:sp>
      <p:sp>
        <p:nvSpPr>
          <p:cNvPr id="3" name="Subtitle 2"/>
          <p:cNvSpPr>
            <a:spLocks noGrp="1"/>
          </p:cNvSpPr>
          <p:nvPr>
            <p:ph type="subTitle" idx="1"/>
          </p:nvPr>
        </p:nvSpPr>
        <p:spPr/>
        <p:txBody>
          <a:bodyPr>
            <a:normAutofit fontScale="62500" lnSpcReduction="20000"/>
          </a:bodyPr>
          <a:lstStyle/>
          <a:p>
            <a:r>
              <a:rPr lang="en-GB" u="sng" dirty="0" smtClean="0">
                <a:solidFill>
                  <a:schemeClr val="tx1"/>
                </a:solidFill>
                <a:latin typeface="Comic Sans MS" panose="030F0702030302020204" pitchFamily="66" charset="0"/>
              </a:rPr>
              <a:t>In this new unit, we will be reading </a:t>
            </a:r>
            <a:r>
              <a:rPr lang="en-GB" u="sng" dirty="0" err="1" smtClean="0">
                <a:solidFill>
                  <a:schemeClr val="tx1"/>
                </a:solidFill>
                <a:latin typeface="Comic Sans MS" panose="030F0702030302020204" pitchFamily="66" charset="0"/>
              </a:rPr>
              <a:t>Stig</a:t>
            </a:r>
            <a:r>
              <a:rPr lang="en-GB" u="sng" dirty="0" smtClean="0">
                <a:solidFill>
                  <a:schemeClr val="tx1"/>
                </a:solidFill>
                <a:latin typeface="Comic Sans MS" panose="030F0702030302020204" pitchFamily="66" charset="0"/>
              </a:rPr>
              <a:t> of the Dump. To really appreciate this classic novel, we will explore the language, the settings and the unusual characters. </a:t>
            </a:r>
          </a:p>
          <a:p>
            <a:r>
              <a:rPr lang="en-GB" u="sng" dirty="0" smtClean="0">
                <a:solidFill>
                  <a:schemeClr val="tx1"/>
                </a:solidFill>
                <a:latin typeface="Comic Sans MS" panose="030F0702030302020204" pitchFamily="66" charset="0"/>
              </a:rPr>
              <a:t>Outcome</a:t>
            </a:r>
            <a:r>
              <a:rPr lang="en-GB" u="sng" dirty="0" smtClean="0">
                <a:solidFill>
                  <a:schemeClr val="tx1"/>
                </a:solidFill>
                <a:latin typeface="Comic Sans MS" panose="030F0702030302020204" pitchFamily="66" charset="0"/>
              </a:rPr>
              <a:t>: to </a:t>
            </a:r>
            <a:r>
              <a:rPr lang="en-GB" u="sng" dirty="0" smtClean="0">
                <a:solidFill>
                  <a:schemeClr val="tx1"/>
                </a:solidFill>
                <a:latin typeface="Comic Sans MS" panose="030F0702030302020204" pitchFamily="66" charset="0"/>
              </a:rPr>
              <a:t>write a story with a historical setting.  </a:t>
            </a:r>
            <a:endParaRPr lang="en-GB" u="sng" dirty="0">
              <a:solidFill>
                <a:schemeClr val="tx1"/>
              </a:solidFill>
              <a:latin typeface="Comic Sans MS" panose="030F0702030302020204" pitchFamily="66" charset="0"/>
            </a:endParaRPr>
          </a:p>
          <a:p>
            <a:endParaRPr lang="en-GB" u="sng" dirty="0">
              <a:solidFill>
                <a:schemeClr val="tx1"/>
              </a:solidFill>
              <a:latin typeface="Comic Sans MS" panose="030F0702030302020204" pitchFamily="66" charset="0"/>
            </a:endParaRPr>
          </a:p>
          <a:p>
            <a:endParaRPr lang="en-US" u="sng" dirty="0">
              <a:solidFill>
                <a:schemeClr val="tx1"/>
              </a:solidFill>
              <a:latin typeface="Comic Sans MS" panose="030F0702030302020204"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228600"/>
            <a:ext cx="1724025" cy="2647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45141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839200" cy="8248412"/>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a:t>
            </a:r>
            <a:r>
              <a:rPr lang="en-GB" sz="3200" u="sng" dirty="0" smtClean="0">
                <a:solidFill>
                  <a:schemeClr val="accent2">
                    <a:lumMod val="75000"/>
                  </a:schemeClr>
                </a:solidFill>
                <a:latin typeface="Comic Sans MS" panose="030F0702030302020204" pitchFamily="66" charset="0"/>
              </a:rPr>
              <a:t>– adoration.</a:t>
            </a:r>
            <a:endParaRPr lang="en-GB" sz="3200" u="sng" dirty="0" smtClean="0">
              <a:solidFill>
                <a:schemeClr val="accent2">
                  <a:lumMod val="75000"/>
                </a:schemeClr>
              </a:solidFill>
              <a:latin typeface="Comic Sans MS" panose="030F0702030302020204" pitchFamily="66" charset="0"/>
            </a:endParaRPr>
          </a:p>
          <a:p>
            <a:endParaRPr lang="en-GB" sz="3200" u="sng" dirty="0">
              <a:solidFill>
                <a:schemeClr val="accent2">
                  <a:lumMod val="75000"/>
                </a:schemeClr>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Grammar focus</a:t>
            </a:r>
          </a:p>
          <a:p>
            <a:r>
              <a:rPr lang="en-US" sz="3200" u="sng" dirty="0">
                <a:solidFill>
                  <a:srgbClr val="FF0000"/>
                </a:solidFill>
                <a:latin typeface="Comic Sans MS" panose="030F0702030302020204" pitchFamily="66" charset="0"/>
              </a:rPr>
              <a:t> </a:t>
            </a:r>
            <a:r>
              <a:rPr lang="en-US" sz="3200" u="sng" dirty="0" smtClean="0">
                <a:solidFill>
                  <a:srgbClr val="FF0000"/>
                </a:solidFill>
                <a:latin typeface="Comic Sans MS" panose="030F0702030302020204" pitchFamily="66" charset="0"/>
              </a:rPr>
              <a:t>LO to explore being verbs</a:t>
            </a:r>
            <a:r>
              <a:rPr lang="en-US" sz="3200" u="sng" dirty="0" smtClean="0">
                <a:solidFill>
                  <a:srgbClr val="FF0000"/>
                </a:solidFill>
                <a:latin typeface="Comic Sans MS" panose="030F0702030302020204" pitchFamily="66" charset="0"/>
              </a:rPr>
              <a:t>.</a:t>
            </a:r>
            <a:endParaRPr lang="en-US" sz="3200" u="sng" dirty="0" smtClean="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Follow the Oak academy link</a:t>
            </a:r>
            <a:r>
              <a:rPr lang="en-US" sz="3200" u="sng" dirty="0" smtClean="0">
                <a:solidFill>
                  <a:srgbClr val="FF0000"/>
                </a:solidFill>
                <a:latin typeface="Comic Sans MS" panose="030F0702030302020204" pitchFamily="66" charset="0"/>
              </a:rPr>
              <a:t>.</a:t>
            </a:r>
          </a:p>
          <a:p>
            <a:endParaRPr lang="en-US" sz="3200" u="sng" dirty="0" smtClean="0">
              <a:solidFill>
                <a:srgbClr val="FF0000"/>
              </a:solidFill>
              <a:latin typeface="Comic Sans MS" panose="030F0702030302020204" pitchFamily="66" charset="0"/>
            </a:endParaRPr>
          </a:p>
          <a:p>
            <a:r>
              <a:rPr lang="en-US" sz="3200" u="sng" dirty="0">
                <a:solidFill>
                  <a:srgbClr val="FF0000"/>
                </a:solidFill>
                <a:latin typeface="Comic Sans MS" panose="030F0702030302020204" pitchFamily="66" charset="0"/>
              </a:rPr>
              <a:t>https://classroom.thenational.academy/lessons/to-explore-being-verbs-6mr68r</a:t>
            </a:r>
            <a:endParaRPr lang="en-US" sz="3200" u="sng" dirty="0" smtClean="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dirty="0" smtClean="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smtClean="0">
                <a:latin typeface="Comic Sans MS" panose="030F0702030302020204" pitchFamily="66" charset="0"/>
              </a:rPr>
              <a:t>Monday </a:t>
            </a:r>
            <a:r>
              <a:rPr lang="en-US" sz="2400" u="sng" dirty="0" smtClean="0">
                <a:latin typeface="Comic Sans MS" panose="030F0702030302020204" pitchFamily="66" charset="0"/>
              </a:rPr>
              <a:t>22</a:t>
            </a:r>
            <a:r>
              <a:rPr lang="en-US" sz="2400" u="sng" dirty="0" smtClean="0">
                <a:latin typeface="Comic Sans MS" panose="030F0702030302020204" pitchFamily="66" charset="0"/>
              </a:rPr>
              <a:t>th </a:t>
            </a:r>
            <a:r>
              <a:rPr lang="en-US" sz="2400" u="sng" dirty="0" smtClean="0">
                <a:latin typeface="Comic Sans MS" panose="030F0702030302020204" pitchFamily="66" charset="0"/>
              </a:rPr>
              <a:t>November 2020</a:t>
            </a:r>
            <a:endParaRPr lang="en-US" sz="2400" u="sng" dirty="0">
              <a:latin typeface="Comic Sans MS" panose="030F0702030302020204" pitchFamily="66" charset="0"/>
            </a:endParaRPr>
          </a:p>
        </p:txBody>
      </p:sp>
      <p:sp>
        <p:nvSpPr>
          <p:cNvPr id="2" name="TextBox 1">
            <a:extLst>
              <a:ext uri="{FF2B5EF4-FFF2-40B4-BE49-F238E27FC236}">
                <a16:creationId xmlns="" xmlns:a16="http://schemas.microsoft.com/office/drawing/2014/main"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66468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609600"/>
            <a:ext cx="6400800" cy="3416320"/>
          </a:xfrm>
          <a:prstGeom prst="rect">
            <a:avLst/>
          </a:prstGeom>
          <a:noFill/>
        </p:spPr>
        <p:txBody>
          <a:bodyPr wrap="square" rtlCol="0">
            <a:spAutoFit/>
          </a:bodyPr>
          <a:lstStyle/>
          <a:p>
            <a:r>
              <a:rPr lang="en-US" dirty="0" smtClean="0">
                <a:solidFill>
                  <a:schemeClr val="tx2"/>
                </a:solidFill>
                <a:latin typeface="Comic Sans MS" panose="030F0702030302020204" pitchFamily="66" charset="0"/>
              </a:rPr>
              <a:t>Read through this weeks </a:t>
            </a:r>
            <a:r>
              <a:rPr lang="en-US" dirty="0" smtClean="0">
                <a:solidFill>
                  <a:schemeClr val="tx2"/>
                </a:solidFill>
                <a:latin typeface="Comic Sans MS" panose="030F0702030302020204" pitchFamily="66" charset="0"/>
              </a:rPr>
              <a:t>spellings</a:t>
            </a:r>
          </a:p>
          <a:p>
            <a:endParaRPr lang="en-US" dirty="0" smtClean="0">
              <a:solidFill>
                <a:schemeClr val="tx2"/>
              </a:solidFill>
              <a:latin typeface="Comic Sans MS" panose="030F0702030302020204" pitchFamily="66" charset="0"/>
            </a:endParaRPr>
          </a:p>
          <a:p>
            <a:r>
              <a:rPr lang="en-GB" dirty="0" smtClean="0">
                <a:solidFill>
                  <a:schemeClr val="tx2"/>
                </a:solidFill>
                <a:latin typeface="Comic Sans MS" panose="030F0702030302020204" pitchFamily="66" charset="0"/>
              </a:rPr>
              <a:t>basically</a:t>
            </a:r>
          </a:p>
          <a:p>
            <a:r>
              <a:rPr lang="en-GB" dirty="0" smtClean="0">
                <a:solidFill>
                  <a:schemeClr val="tx2"/>
                </a:solidFill>
                <a:latin typeface="Comic Sans MS" panose="030F0702030302020204" pitchFamily="66" charset="0"/>
              </a:rPr>
              <a:t>frantically</a:t>
            </a:r>
          </a:p>
          <a:p>
            <a:r>
              <a:rPr lang="en-GB" dirty="0" smtClean="0">
                <a:solidFill>
                  <a:schemeClr val="tx2"/>
                </a:solidFill>
                <a:latin typeface="Comic Sans MS" panose="030F0702030302020204" pitchFamily="66" charset="0"/>
              </a:rPr>
              <a:t>dramatically </a:t>
            </a:r>
          </a:p>
          <a:p>
            <a:r>
              <a:rPr lang="en-GB" dirty="0" smtClean="0">
                <a:solidFill>
                  <a:schemeClr val="tx2"/>
                </a:solidFill>
                <a:latin typeface="Comic Sans MS" panose="030F0702030302020204" pitchFamily="66" charset="0"/>
              </a:rPr>
              <a:t>magically </a:t>
            </a:r>
          </a:p>
          <a:p>
            <a:r>
              <a:rPr lang="en-GB" dirty="0" smtClean="0">
                <a:solidFill>
                  <a:schemeClr val="tx2"/>
                </a:solidFill>
                <a:latin typeface="Comic Sans MS" panose="030F0702030302020204" pitchFamily="66" charset="0"/>
              </a:rPr>
              <a:t>tragically</a:t>
            </a:r>
            <a:endParaRPr lang="en-GB" dirty="0">
              <a:solidFill>
                <a:schemeClr val="tx2"/>
              </a:solidFill>
              <a:latin typeface="Comic Sans MS" panose="030F0702030302020204" pitchFamily="66" charset="0"/>
            </a:endParaRPr>
          </a:p>
          <a:p>
            <a:r>
              <a:rPr lang="en-GB" dirty="0" smtClean="0">
                <a:solidFill>
                  <a:schemeClr val="tx2"/>
                </a:solidFill>
                <a:latin typeface="Comic Sans MS" panose="030F0702030302020204" pitchFamily="66" charset="0"/>
              </a:rPr>
              <a:t>Comically</a:t>
            </a:r>
          </a:p>
          <a:p>
            <a:r>
              <a:rPr lang="en-GB" dirty="0" smtClean="0">
                <a:solidFill>
                  <a:schemeClr val="tx2"/>
                </a:solidFill>
                <a:latin typeface="Comic Sans MS" panose="030F0702030302020204" pitchFamily="66" charset="0"/>
              </a:rPr>
              <a:t>actually</a:t>
            </a:r>
          </a:p>
          <a:p>
            <a:r>
              <a:rPr lang="en-GB" dirty="0" smtClean="0">
                <a:solidFill>
                  <a:schemeClr val="tx2"/>
                </a:solidFill>
                <a:latin typeface="Comic Sans MS" panose="030F0702030302020204" pitchFamily="66" charset="0"/>
              </a:rPr>
              <a:t>accidentally</a:t>
            </a:r>
          </a:p>
          <a:p>
            <a:r>
              <a:rPr lang="en-GB" dirty="0" smtClean="0">
                <a:solidFill>
                  <a:schemeClr val="tx2"/>
                </a:solidFill>
                <a:latin typeface="Comic Sans MS" panose="030F0702030302020204" pitchFamily="66" charset="0"/>
              </a:rPr>
              <a:t>occasionally</a:t>
            </a:r>
          </a:p>
          <a:p>
            <a:r>
              <a:rPr lang="en-GB" dirty="0" smtClean="0">
                <a:solidFill>
                  <a:schemeClr val="tx2"/>
                </a:solidFill>
                <a:latin typeface="Comic Sans MS" panose="030F0702030302020204" pitchFamily="66" charset="0"/>
              </a:rPr>
              <a:t>eventually </a:t>
            </a:r>
            <a:endParaRPr lang="en-US" dirty="0" smtClean="0">
              <a:solidFill>
                <a:schemeClr val="tx2"/>
              </a:solidFill>
              <a:latin typeface="Comic Sans MS" panose="030F0702030302020204" pitchFamily="66" charset="0"/>
            </a:endParaRPr>
          </a:p>
        </p:txBody>
      </p:sp>
      <p:sp>
        <p:nvSpPr>
          <p:cNvPr id="7" name="TextBox 6"/>
          <p:cNvSpPr txBox="1"/>
          <p:nvPr/>
        </p:nvSpPr>
        <p:spPr>
          <a:xfrm>
            <a:off x="685800" y="5029200"/>
            <a:ext cx="7772400" cy="1200329"/>
          </a:xfrm>
          <a:prstGeom prst="rect">
            <a:avLst/>
          </a:prstGeom>
          <a:noFill/>
        </p:spPr>
        <p:txBody>
          <a:bodyPr wrap="square" rtlCol="0">
            <a:spAutoFit/>
          </a:bodyPr>
          <a:lstStyle/>
          <a:p>
            <a:r>
              <a:rPr lang="en-GB" dirty="0" smtClean="0"/>
              <a:t>LO: To create adverbs using </a:t>
            </a:r>
            <a:r>
              <a:rPr lang="en-GB" dirty="0" err="1" smtClean="0">
                <a:solidFill>
                  <a:srgbClr val="FF0000"/>
                </a:solidFill>
              </a:rPr>
              <a:t>ly</a:t>
            </a:r>
            <a:r>
              <a:rPr lang="en-GB" dirty="0" smtClean="0"/>
              <a:t> correctly when the root word ends in </a:t>
            </a:r>
            <a:r>
              <a:rPr lang="en-GB" dirty="0" err="1" smtClean="0"/>
              <a:t>ic</a:t>
            </a:r>
            <a:r>
              <a:rPr lang="en-GB" dirty="0" smtClean="0"/>
              <a:t> </a:t>
            </a:r>
            <a:r>
              <a:rPr lang="en-GB" dirty="0" smtClean="0"/>
              <a:t>.</a:t>
            </a:r>
            <a:endParaRPr lang="en-GB" dirty="0" smtClean="0"/>
          </a:p>
          <a:p>
            <a:endParaRPr lang="en-GB" dirty="0" smtClean="0"/>
          </a:p>
          <a:p>
            <a:r>
              <a:rPr lang="en-GB" dirty="0" smtClean="0"/>
              <a:t>Write your sentences out. Check that you understand the meaning of each word. </a:t>
            </a:r>
          </a:p>
          <a:p>
            <a:endParaRPr lang="en-GB" dirty="0"/>
          </a:p>
        </p:txBody>
      </p:sp>
    </p:spTree>
    <p:extLst>
      <p:ext uri="{BB962C8B-B14F-4D97-AF65-F5344CB8AC3E}">
        <p14:creationId xmlns:p14="http://schemas.microsoft.com/office/powerpoint/2010/main" val="21502374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lstStyle/>
          <a:p>
            <a:r>
              <a:rPr lang="en-US" u="sng" dirty="0" err="1" smtClean="0"/>
              <a:t>Maths</a:t>
            </a:r>
            <a:endParaRPr lang="en-GB" u="sng" dirty="0"/>
          </a:p>
        </p:txBody>
      </p:sp>
      <p:sp>
        <p:nvSpPr>
          <p:cNvPr id="3" name="Subtitle 2"/>
          <p:cNvSpPr>
            <a:spLocks noGrp="1"/>
          </p:cNvSpPr>
          <p:nvPr>
            <p:ph type="subTitle" idx="1"/>
          </p:nvPr>
        </p:nvSpPr>
        <p:spPr>
          <a:xfrm>
            <a:off x="1524000" y="2514600"/>
            <a:ext cx="6400800" cy="1752600"/>
          </a:xfrm>
        </p:spPr>
        <p:txBody>
          <a:bodyPr>
            <a:normAutofit fontScale="77500" lnSpcReduction="20000"/>
          </a:bodyPr>
          <a:lstStyle/>
          <a:p>
            <a:r>
              <a:rPr lang="en-US" u="sng" dirty="0" smtClean="0">
                <a:solidFill>
                  <a:schemeClr val="tx1"/>
                </a:solidFill>
              </a:rPr>
              <a:t>LO</a:t>
            </a:r>
            <a:r>
              <a:rPr lang="en-US" u="sng" dirty="0" smtClean="0">
                <a:solidFill>
                  <a:schemeClr val="tx1"/>
                </a:solidFill>
              </a:rPr>
              <a:t>: to understand equal grouping.</a:t>
            </a:r>
          </a:p>
          <a:p>
            <a:endParaRPr lang="en-US" u="sng" dirty="0">
              <a:solidFill>
                <a:schemeClr val="tx1"/>
              </a:solidFill>
            </a:endParaRPr>
          </a:p>
          <a:p>
            <a:r>
              <a:rPr lang="en-US" u="sng" dirty="0">
                <a:solidFill>
                  <a:schemeClr val="tx1"/>
                </a:solidFill>
              </a:rPr>
              <a:t>https://whiterosemaths.com/homelearning/year-3/week-9-number-multiplication-division/</a:t>
            </a:r>
            <a:endParaRPr lang="en-US" u="sng" dirty="0" smtClean="0">
              <a:solidFill>
                <a:schemeClr val="tx1"/>
              </a:solidFill>
            </a:endParaRPr>
          </a:p>
          <a:p>
            <a:endParaRPr lang="en-GB" dirty="0" smtClean="0"/>
          </a:p>
          <a:p>
            <a:endParaRPr lang="en-GB" dirty="0"/>
          </a:p>
        </p:txBody>
      </p:sp>
    </p:spTree>
    <p:extLst>
      <p:ext uri="{BB962C8B-B14F-4D97-AF65-F5344CB8AC3E}">
        <p14:creationId xmlns:p14="http://schemas.microsoft.com/office/powerpoint/2010/main" val="483605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861179"/>
            <a:ext cx="6629400" cy="1354217"/>
          </a:xfrm>
          <a:prstGeom prst="rect">
            <a:avLst/>
          </a:prstGeom>
          <a:noFill/>
        </p:spPr>
        <p:txBody>
          <a:bodyPr wrap="square" rtlCol="0">
            <a:spAutoFit/>
          </a:bodyPr>
          <a:lstStyle/>
          <a:p>
            <a:r>
              <a:rPr lang="en-US" sz="3200" dirty="0" smtClean="0"/>
              <a:t>R.E.</a:t>
            </a:r>
          </a:p>
          <a:p>
            <a:endParaRPr lang="en-US" sz="3200" dirty="0" smtClean="0"/>
          </a:p>
          <a:p>
            <a:endParaRPr lang="en-GB" dirty="0"/>
          </a:p>
        </p:txBody>
      </p:sp>
      <p:sp>
        <p:nvSpPr>
          <p:cNvPr id="3" name="TextBox 2"/>
          <p:cNvSpPr txBox="1"/>
          <p:nvPr/>
        </p:nvSpPr>
        <p:spPr>
          <a:xfrm>
            <a:off x="609600" y="3733800"/>
            <a:ext cx="304800" cy="369332"/>
          </a:xfrm>
          <a:prstGeom prst="rect">
            <a:avLst/>
          </a:prstGeom>
          <a:noFill/>
        </p:spPr>
        <p:txBody>
          <a:bodyPr wrap="square" rtlCol="0">
            <a:spAutoFit/>
          </a:bodyPr>
          <a:lstStyle/>
          <a:p>
            <a:endParaRPr lang="en-GB" dirty="0" smtClean="0"/>
          </a:p>
        </p:txBody>
      </p:sp>
      <p:sp>
        <p:nvSpPr>
          <p:cNvPr id="4" name="TextBox 3"/>
          <p:cNvSpPr txBox="1"/>
          <p:nvPr/>
        </p:nvSpPr>
        <p:spPr>
          <a:xfrm>
            <a:off x="914400" y="1752600"/>
            <a:ext cx="7391400" cy="369332"/>
          </a:xfrm>
          <a:prstGeom prst="rect">
            <a:avLst/>
          </a:prstGeom>
          <a:noFill/>
        </p:spPr>
        <p:txBody>
          <a:bodyPr wrap="square" rtlCol="0">
            <a:spAutoFit/>
          </a:bodyPr>
          <a:lstStyle/>
          <a:p>
            <a:r>
              <a:rPr lang="en-GB" dirty="0" smtClean="0"/>
              <a:t>LO: to know that Jesus forgives us.</a:t>
            </a:r>
            <a:endParaRPr lang="en-GB" dirty="0"/>
          </a:p>
        </p:txBody>
      </p:sp>
    </p:spTree>
    <p:extLst>
      <p:ext uri="{BB962C8B-B14F-4D97-AF65-F5344CB8AC3E}">
        <p14:creationId xmlns:p14="http://schemas.microsoft.com/office/powerpoint/2010/main" val="2744083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0" y="609600"/>
            <a:ext cx="7467600" cy="4524315"/>
          </a:xfrm>
          <a:prstGeom prst="rect">
            <a:avLst/>
          </a:prstGeom>
          <a:noFill/>
        </p:spPr>
        <p:txBody>
          <a:bodyPr wrap="square" rtlCol="0">
            <a:spAutoFit/>
          </a:bodyPr>
          <a:lstStyle/>
          <a:p>
            <a:r>
              <a:rPr lang="en-US" dirty="0" smtClean="0"/>
              <a:t>PE</a:t>
            </a:r>
          </a:p>
          <a:p>
            <a:r>
              <a:rPr lang="en-GB" dirty="0"/>
              <a:t>  To develop and investigate different ways of throwing and to know when it is appropriate to use them. </a:t>
            </a:r>
            <a:endParaRPr lang="en-US" dirty="0"/>
          </a:p>
          <a:p>
            <a:endParaRPr lang="en-US" dirty="0"/>
          </a:p>
          <a:p>
            <a:r>
              <a:rPr lang="en-US" dirty="0" smtClean="0"/>
              <a:t>Run on the spot for 1 minute. Feel your heart beat , your heart is working harder to keep you moving. </a:t>
            </a:r>
          </a:p>
          <a:p>
            <a:endParaRPr lang="en-US" dirty="0"/>
          </a:p>
          <a:p>
            <a:r>
              <a:rPr lang="en-US" dirty="0" smtClean="0"/>
              <a:t>Try this circuit:</a:t>
            </a:r>
          </a:p>
          <a:p>
            <a:endParaRPr lang="en-US" dirty="0"/>
          </a:p>
          <a:p>
            <a:r>
              <a:rPr lang="en-US" dirty="0" smtClean="0"/>
              <a:t>10 jumping jacks</a:t>
            </a:r>
          </a:p>
          <a:p>
            <a:endParaRPr lang="en-US" smtClean="0"/>
          </a:p>
          <a:p>
            <a:r>
              <a:rPr lang="en-US" smtClean="0"/>
              <a:t>10 </a:t>
            </a:r>
            <a:r>
              <a:rPr lang="en-US" dirty="0" smtClean="0"/>
              <a:t>push ups</a:t>
            </a:r>
            <a:endParaRPr lang="en-GB" dirty="0"/>
          </a:p>
          <a:p>
            <a:endParaRPr lang="en-GB" dirty="0"/>
          </a:p>
          <a:p>
            <a:r>
              <a:rPr lang="en-GB" dirty="0" smtClean="0"/>
              <a:t>Throw the ball 10 times. </a:t>
            </a:r>
          </a:p>
          <a:p>
            <a:endParaRPr lang="en-GB" dirty="0"/>
          </a:p>
          <a:p>
            <a:endParaRPr lang="en-US" dirty="0" smtClean="0"/>
          </a:p>
        </p:txBody>
      </p:sp>
    </p:spTree>
    <p:extLst>
      <p:ext uri="{BB962C8B-B14F-4D97-AF65-F5344CB8AC3E}">
        <p14:creationId xmlns:p14="http://schemas.microsoft.com/office/powerpoint/2010/main" val="18803148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 xmlns:a16="http://schemas.microsoft.com/office/drawing/2014/main"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5267339"/>
          </a:xfrm>
          <a:prstGeom prst="rect">
            <a:avLst/>
          </a:prstGeom>
        </p:spPr>
        <p:txBody>
          <a:bodyPr wrap="square">
            <a:spAutoFit/>
          </a:bodyPr>
          <a:lstStyle/>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Tuesday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24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November </a:t>
            </a:r>
            <a:r>
              <a:rPr lang="en-GB" u="sng" dirty="0">
                <a:latin typeface="Comic Sans MS" panose="030F0702030302020204" pitchFamily="66" charset="0"/>
                <a:ea typeface="Calibri" panose="020F0502020204030204" pitchFamily="34" charset="0"/>
                <a:cs typeface="Times New Roman" panose="02020603050405020304" pitchFamily="18" charset="0"/>
              </a:rPr>
              <a:t>2020</a:t>
            </a: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LO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to make predictions.</a:t>
            </a: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Word </a:t>
            </a:r>
            <a:r>
              <a:rPr lang="en-GB" u="sng" dirty="0">
                <a:latin typeface="Comic Sans MS" panose="030F0702030302020204" pitchFamily="66" charset="0"/>
                <a:ea typeface="Calibri" panose="020F0502020204030204" pitchFamily="34" charset="0"/>
                <a:cs typeface="Times New Roman" panose="02020603050405020304" pitchFamily="18" charset="0"/>
              </a:rPr>
              <a:t>of the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day –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joyous</a:t>
            </a: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omic Sans MS" panose="030F0702030302020204" pitchFamily="66" charset="0"/>
                <a:ea typeface="Calibri" panose="020F0502020204030204" pitchFamily="34" charset="0"/>
                <a:cs typeface="Times New Roman" panose="02020603050405020304" pitchFamily="18" charset="0"/>
              </a:rPr>
              <a:t>Look at the book cover, what might the two children be saying or thinking. Where are they? Why might they be there? Who are they? What on earth is going on? Use wonderful conjunctions to give reasons for your ideas. </a:t>
            </a: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omic Sans MS" panose="030F0702030302020204" pitchFamily="66" charset="0"/>
                <a:ea typeface="Calibri" panose="020F0502020204030204" pitchFamily="34" charset="0"/>
                <a:cs typeface="Times New Roman" panose="02020603050405020304" pitchFamily="18" charset="0"/>
              </a:rPr>
              <a:t>I think that                                         because                                </a:t>
            </a: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US" u="sng" dirty="0" smtClean="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01963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838200"/>
            <a:ext cx="6934200" cy="2308324"/>
          </a:xfrm>
          <a:prstGeom prst="rect">
            <a:avLst/>
          </a:prstGeom>
          <a:noFill/>
        </p:spPr>
        <p:txBody>
          <a:bodyPr wrap="square" rtlCol="0">
            <a:spAutoFit/>
          </a:bodyPr>
          <a:lstStyle/>
          <a:p>
            <a:pPr algn="ctr"/>
            <a:r>
              <a:rPr lang="en-US" u="sng" dirty="0" err="1" smtClean="0"/>
              <a:t>Maths</a:t>
            </a:r>
            <a:endParaRPr lang="en-US" u="sng" dirty="0" smtClean="0"/>
          </a:p>
          <a:p>
            <a:pPr algn="ctr"/>
            <a:r>
              <a:rPr lang="en-US" dirty="0" smtClean="0"/>
              <a:t>LO :to </a:t>
            </a:r>
            <a:r>
              <a:rPr lang="en-US" dirty="0" smtClean="0"/>
              <a:t>multiply using the symbol X.</a:t>
            </a:r>
          </a:p>
          <a:p>
            <a:pPr algn="ctr"/>
            <a:endParaRPr lang="en-US" dirty="0"/>
          </a:p>
          <a:p>
            <a:pPr algn="ctr"/>
            <a:r>
              <a:rPr lang="en-US" dirty="0"/>
              <a:t>https://whiterosemaths.com/homelearning/year-3/week-9-number-multiplication-division/</a:t>
            </a:r>
            <a:endParaRPr lang="en-US" dirty="0" smtClean="0"/>
          </a:p>
          <a:p>
            <a:pPr algn="ctr"/>
            <a:endParaRPr lang="en-US" dirty="0"/>
          </a:p>
          <a:p>
            <a:pPr algn="ctr"/>
            <a:endParaRPr lang="en-US" dirty="0" smtClean="0"/>
          </a:p>
          <a:p>
            <a:pPr algn="ctr"/>
            <a:endParaRPr lang="en-GB" dirty="0"/>
          </a:p>
        </p:txBody>
      </p:sp>
    </p:spTree>
    <p:extLst>
      <p:ext uri="{BB962C8B-B14F-4D97-AF65-F5344CB8AC3E}">
        <p14:creationId xmlns:p14="http://schemas.microsoft.com/office/powerpoint/2010/main" val="18848899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990600"/>
            <a:ext cx="6629400" cy="1138773"/>
          </a:xfrm>
          <a:prstGeom prst="rect">
            <a:avLst/>
          </a:prstGeom>
          <a:noFill/>
        </p:spPr>
        <p:txBody>
          <a:bodyPr wrap="square" rtlCol="0">
            <a:spAutoFit/>
          </a:bodyPr>
          <a:lstStyle/>
          <a:p>
            <a:r>
              <a:rPr lang="en-US" sz="3200" dirty="0" smtClean="0"/>
              <a:t>R.E.</a:t>
            </a:r>
          </a:p>
          <a:p>
            <a:endParaRPr lang="en-GB" dirty="0"/>
          </a:p>
          <a:p>
            <a:r>
              <a:rPr lang="en-GB" dirty="0" smtClean="0"/>
              <a:t>LO: to reflect  act of contrition. </a:t>
            </a:r>
            <a:endParaRPr lang="en-GB" dirty="0"/>
          </a:p>
        </p:txBody>
      </p:sp>
      <p:pic>
        <p:nvPicPr>
          <p:cNvPr id="3074" name="Picture 2" descr="11_to_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556" y="3200400"/>
            <a:ext cx="2630487" cy="330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475875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609600"/>
            <a:ext cx="7924800" cy="2862322"/>
          </a:xfrm>
          <a:prstGeom prst="rect">
            <a:avLst/>
          </a:prstGeom>
          <a:noFill/>
        </p:spPr>
        <p:txBody>
          <a:bodyPr wrap="square" rtlCol="0">
            <a:spAutoFit/>
          </a:bodyPr>
          <a:lstStyle/>
          <a:p>
            <a:r>
              <a:rPr lang="en-GB" u="sng" dirty="0" smtClean="0">
                <a:latin typeface="Comic Sans MS" panose="030F0702030302020204" pitchFamily="66" charset="0"/>
              </a:rPr>
              <a:t>Wednesday </a:t>
            </a:r>
            <a:r>
              <a:rPr lang="en-GB" u="sng" dirty="0" smtClean="0">
                <a:latin typeface="Comic Sans MS" panose="030F0702030302020204" pitchFamily="66" charset="0"/>
              </a:rPr>
              <a:t>24</a:t>
            </a:r>
            <a:r>
              <a:rPr lang="en-GB" u="sng" baseline="30000" dirty="0" smtClean="0">
                <a:latin typeface="Comic Sans MS" panose="030F0702030302020204" pitchFamily="66" charset="0"/>
              </a:rPr>
              <a:t>th</a:t>
            </a:r>
            <a:r>
              <a:rPr lang="en-GB" u="sng" dirty="0" smtClean="0">
                <a:latin typeface="Comic Sans MS" panose="030F0702030302020204" pitchFamily="66" charset="0"/>
              </a:rPr>
              <a:t> </a:t>
            </a:r>
            <a:r>
              <a:rPr lang="en-GB" u="sng" dirty="0" smtClean="0">
                <a:latin typeface="Comic Sans MS" panose="030F0702030302020204" pitchFamily="66" charset="0"/>
              </a:rPr>
              <a:t>November 2020</a:t>
            </a:r>
          </a:p>
          <a:p>
            <a:r>
              <a:rPr lang="en-GB" u="sng" dirty="0" smtClean="0">
                <a:latin typeface="Comic Sans MS" panose="030F0702030302020204" pitchFamily="66" charset="0"/>
              </a:rPr>
              <a:t>Lo to create an image from a verbal description.</a:t>
            </a:r>
            <a:endParaRPr lang="en-GB" u="sng" dirty="0">
              <a:latin typeface="Comic Sans MS" panose="030F0702030302020204" pitchFamily="66" charset="0"/>
            </a:endParaRPr>
          </a:p>
          <a:p>
            <a:r>
              <a:rPr lang="en-GB" u="sng" dirty="0" smtClean="0">
                <a:latin typeface="Comic Sans MS" panose="030F0702030302020204" pitchFamily="66" charset="0"/>
              </a:rPr>
              <a:t>Word of the day – </a:t>
            </a:r>
            <a:r>
              <a:rPr lang="en-GB" u="sng" dirty="0" smtClean="0">
                <a:latin typeface="Comic Sans MS" panose="030F0702030302020204" pitchFamily="66" charset="0"/>
              </a:rPr>
              <a:t>playful</a:t>
            </a:r>
            <a:r>
              <a:rPr lang="en-GB" u="sng" dirty="0" smtClean="0">
                <a:latin typeface="Comic Sans MS" panose="030F0702030302020204" pitchFamily="66" charset="0"/>
              </a:rPr>
              <a:t>ly</a:t>
            </a:r>
            <a:endParaRPr lang="en-GB" u="sng" dirty="0" smtClean="0">
              <a:latin typeface="Comic Sans MS" panose="030F0702030302020204" pitchFamily="66" charset="0"/>
            </a:endParaRPr>
          </a:p>
          <a:p>
            <a:endParaRPr lang="en-US" u="sng" dirty="0" smtClean="0">
              <a:latin typeface="Comic Sans MS" panose="030F0702030302020204" pitchFamily="66" charset="0"/>
            </a:endParaRPr>
          </a:p>
          <a:p>
            <a:r>
              <a:rPr lang="en-GB" dirty="0" smtClean="0">
                <a:latin typeface="Comic Sans MS" panose="030F0702030302020204" pitchFamily="66" charset="0"/>
              </a:rPr>
              <a:t>Read the extract from </a:t>
            </a:r>
            <a:r>
              <a:rPr lang="en-GB" dirty="0" err="1" smtClean="0">
                <a:latin typeface="Comic Sans MS" panose="030F0702030302020204" pitchFamily="66" charset="0"/>
              </a:rPr>
              <a:t>Stig</a:t>
            </a:r>
            <a:r>
              <a:rPr lang="en-GB" dirty="0" smtClean="0">
                <a:latin typeface="Comic Sans MS" panose="030F0702030302020204" pitchFamily="66" charset="0"/>
              </a:rPr>
              <a:t> of the Dump. Can you underline all of the adjectives, expanded noun phrases and interesting descriptions. From these words, can you draw an idea of what the cave looked like? </a:t>
            </a:r>
            <a:endParaRPr lang="en-US" dirty="0" smtClean="0">
              <a:latin typeface="Comic Sans MS" panose="030F0702030302020204" pitchFamily="66" charset="0"/>
            </a:endParaRPr>
          </a:p>
          <a:p>
            <a:pPr marL="285750" indent="-285750">
              <a:buFont typeface="Arial" panose="020B0604020202020204" pitchFamily="34" charset="0"/>
              <a:buChar char="•"/>
            </a:pPr>
            <a:endParaRPr lang="en-US" dirty="0" smtClean="0">
              <a:latin typeface="Comic Sans MS" panose="030F0702030302020204" pitchFamily="66" charset="0"/>
            </a:endParaRPr>
          </a:p>
          <a:p>
            <a:endParaRPr lang="en-US" u="sng" dirty="0">
              <a:latin typeface="Comic Sans MS" panose="030F0702030302020204" pitchFamily="66" charset="0"/>
            </a:endParaRPr>
          </a:p>
          <a:p>
            <a:endParaRPr lang="en-GB" dirty="0" smtClean="0">
              <a:latin typeface="Comic Sans MS" panose="030F0702030302020204" pitchFamily="66" charset="0"/>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13908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838200"/>
            <a:ext cx="7903586" cy="3024187"/>
          </a:xfrm>
        </p:spPr>
        <p:txBody>
          <a:bodyPr>
            <a:normAutofit fontScale="92500" lnSpcReduction="20000"/>
          </a:bodyPr>
          <a:lstStyle/>
          <a:p>
            <a:pPr algn="ctr"/>
            <a:r>
              <a:rPr lang="en-US" sz="13700" u="sng" dirty="0" err="1">
                <a:solidFill>
                  <a:schemeClr val="tx1"/>
                </a:solidFill>
              </a:rPr>
              <a:t>Maths</a:t>
            </a:r>
            <a:endParaRPr lang="en-US" sz="13700" u="sng" dirty="0">
              <a:solidFill>
                <a:schemeClr val="tx1"/>
              </a:solidFill>
            </a:endParaRPr>
          </a:p>
          <a:p>
            <a:pPr algn="ctr"/>
            <a:r>
              <a:rPr lang="en-US" dirty="0">
                <a:solidFill>
                  <a:schemeClr val="tx1"/>
                </a:solidFill>
              </a:rPr>
              <a:t>LO </a:t>
            </a:r>
            <a:r>
              <a:rPr lang="en-US" dirty="0" smtClean="0">
                <a:solidFill>
                  <a:schemeClr val="tx1"/>
                </a:solidFill>
              </a:rPr>
              <a:t>: to use arrays.</a:t>
            </a:r>
          </a:p>
          <a:p>
            <a:pPr algn="ctr"/>
            <a:endParaRPr lang="en-US" dirty="0">
              <a:solidFill>
                <a:schemeClr val="tx1"/>
              </a:solidFill>
            </a:endParaRPr>
          </a:p>
          <a:p>
            <a:pPr algn="ctr"/>
            <a:r>
              <a:rPr lang="en-US" dirty="0">
                <a:solidFill>
                  <a:schemeClr val="tx1"/>
                </a:solidFill>
              </a:rPr>
              <a:t>https://whiterosemaths.com/homelearning/year-3/week-9-number-multiplication-division/</a:t>
            </a:r>
            <a:endParaRPr lang="en-US" dirty="0">
              <a:solidFill>
                <a:schemeClr val="tx1"/>
              </a:solidFill>
            </a:endParaRPr>
          </a:p>
          <a:p>
            <a:pPr algn="ctr"/>
            <a:endParaRPr lang="en-US" dirty="0">
              <a:solidFill>
                <a:schemeClr val="tx1"/>
              </a:solidFill>
            </a:endParaRPr>
          </a:p>
          <a:p>
            <a:pPr algn="ctr"/>
            <a:endParaRPr lang="en-GB" dirty="0"/>
          </a:p>
        </p:txBody>
      </p:sp>
    </p:spTree>
    <p:extLst>
      <p:ext uri="{BB962C8B-B14F-4D97-AF65-F5344CB8AC3E}">
        <p14:creationId xmlns:p14="http://schemas.microsoft.com/office/powerpoint/2010/main" val="36350640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524000"/>
            <a:ext cx="7391400" cy="2215991"/>
          </a:xfrm>
          <a:prstGeom prst="rect">
            <a:avLst/>
          </a:prstGeom>
          <a:noFill/>
        </p:spPr>
        <p:txBody>
          <a:bodyPr wrap="square" rtlCol="0">
            <a:spAutoFit/>
          </a:bodyPr>
          <a:lstStyle/>
          <a:p>
            <a:r>
              <a:rPr lang="en-GB" sz="6600" dirty="0" smtClean="0"/>
              <a:t>Geography</a:t>
            </a:r>
          </a:p>
          <a:p>
            <a:r>
              <a:rPr lang="en-GB" dirty="0" smtClean="0"/>
              <a:t>LO </a:t>
            </a:r>
            <a:r>
              <a:rPr lang="en-GB" dirty="0"/>
              <a:t>– </a:t>
            </a:r>
            <a:r>
              <a:rPr lang="en-GB" dirty="0" smtClean="0"/>
              <a:t>to compare two countries .</a:t>
            </a:r>
            <a:endParaRPr lang="en-GB" dirty="0"/>
          </a:p>
          <a:p>
            <a:endParaRPr lang="en-GB" dirty="0"/>
          </a:p>
          <a:p>
            <a:r>
              <a:rPr lang="en-GB" dirty="0"/>
              <a:t>Use the </a:t>
            </a:r>
            <a:r>
              <a:rPr lang="en-GB" dirty="0" err="1" smtClean="0"/>
              <a:t>powerpoint</a:t>
            </a:r>
            <a:r>
              <a:rPr lang="en-GB" dirty="0" smtClean="0"/>
              <a:t> to explore the physical features of two countries. </a:t>
            </a:r>
          </a:p>
          <a:p>
            <a:endParaRPr lang="en-GB" dirty="0"/>
          </a:p>
        </p:txBody>
      </p:sp>
    </p:spTree>
    <p:extLst>
      <p:ext uri="{BB962C8B-B14F-4D97-AF65-F5344CB8AC3E}">
        <p14:creationId xmlns:p14="http://schemas.microsoft.com/office/powerpoint/2010/main" val="37554887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09600"/>
            <a:ext cx="5943600" cy="3416320"/>
          </a:xfrm>
          <a:prstGeom prst="rect">
            <a:avLst/>
          </a:prstGeom>
        </p:spPr>
        <p:txBody>
          <a:bodyPr wrap="square">
            <a:spAutoFit/>
          </a:bodyPr>
          <a:lstStyle/>
          <a:p>
            <a:r>
              <a:rPr lang="en-GB" sz="7200" dirty="0" smtClean="0"/>
              <a:t>Science </a:t>
            </a:r>
          </a:p>
          <a:p>
            <a:endParaRPr lang="en-GB" dirty="0"/>
          </a:p>
          <a:p>
            <a:endParaRPr lang="en-GB" dirty="0" smtClean="0"/>
          </a:p>
          <a:p>
            <a:r>
              <a:rPr lang="en-GB" dirty="0" smtClean="0"/>
              <a:t>LO </a:t>
            </a:r>
            <a:r>
              <a:rPr lang="en-GB" dirty="0"/>
              <a:t>– to explore rock formation</a:t>
            </a:r>
            <a:r>
              <a:rPr lang="en-GB" dirty="0" smtClean="0"/>
              <a:t>.</a:t>
            </a:r>
          </a:p>
          <a:p>
            <a:endParaRPr lang="en-GB" dirty="0"/>
          </a:p>
          <a:p>
            <a:endParaRPr lang="en-GB" dirty="0" smtClean="0"/>
          </a:p>
          <a:p>
            <a:endParaRPr lang="en-GB" dirty="0"/>
          </a:p>
          <a:p>
            <a:r>
              <a:rPr lang="en-GB" dirty="0"/>
              <a:t>https://www.bbc.co.uk/bitesize/topics/z9bbkqt/articles/zsgkdmn </a:t>
            </a:r>
          </a:p>
        </p:txBody>
      </p:sp>
    </p:spTree>
    <p:extLst>
      <p:ext uri="{BB962C8B-B14F-4D97-AF65-F5344CB8AC3E}">
        <p14:creationId xmlns:p14="http://schemas.microsoft.com/office/powerpoint/2010/main" val="24750837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smtClean="0">
                <a:latin typeface="Comic Sans MS" panose="030F0702030302020204" pitchFamily="66" charset="0"/>
              </a:rPr>
              <a:t>Thursday 19th November 2020</a:t>
            </a:r>
            <a:endParaRPr lang="en-US" sz="2000" u="sng" dirty="0">
              <a:latin typeface="Comic Sans MS" panose="030F0702030302020204" pitchFamily="66" charset="0"/>
            </a:endParaRPr>
          </a:p>
        </p:txBody>
      </p:sp>
      <p:sp>
        <p:nvSpPr>
          <p:cNvPr id="4" name="TextBox 3">
            <a:extLst>
              <a:ext uri="{FF2B5EF4-FFF2-40B4-BE49-F238E27FC236}">
                <a16:creationId xmlns="" xmlns:a16="http://schemas.microsoft.com/office/drawing/2014/main" id="{E1AB8C5F-EC0B-44C5-8162-82EE38F7CB0F}"/>
              </a:ext>
            </a:extLst>
          </p:cNvPr>
          <p:cNvSpPr txBox="1"/>
          <p:nvPr/>
        </p:nvSpPr>
        <p:spPr>
          <a:xfrm>
            <a:off x="609600" y="1676400"/>
            <a:ext cx="8001000" cy="4708981"/>
          </a:xfrm>
          <a:prstGeom prst="rect">
            <a:avLst/>
          </a:prstGeom>
          <a:noFill/>
        </p:spPr>
        <p:txBody>
          <a:bodyPr wrap="square">
            <a:spAutoFit/>
          </a:bodyPr>
          <a:lstStyle/>
          <a:p>
            <a:r>
              <a:rPr lang="en-GB" sz="2000" u="sng" dirty="0">
                <a:latin typeface="Comic Sans MS" panose="030F0702030302020204" pitchFamily="66" charset="0"/>
              </a:rPr>
              <a:t>LO</a:t>
            </a:r>
            <a:r>
              <a:rPr lang="en-GB" sz="2000" u="sng" dirty="0" smtClean="0">
                <a:latin typeface="Comic Sans MS" panose="030F0702030302020204" pitchFamily="66" charset="0"/>
              </a:rPr>
              <a:t>: to </a:t>
            </a:r>
            <a:r>
              <a:rPr lang="en-GB" sz="2000" u="sng" dirty="0" smtClean="0">
                <a:latin typeface="Comic Sans MS" panose="030F0702030302020204" pitchFamily="66" charset="0"/>
              </a:rPr>
              <a:t>recap expanded noun phrases.</a:t>
            </a:r>
          </a:p>
          <a:p>
            <a:endParaRPr lang="en-GB" sz="2000" u="sng" dirty="0">
              <a:latin typeface="Comic Sans MS" panose="030F0702030302020204" pitchFamily="66" charset="0"/>
            </a:endParaRPr>
          </a:p>
          <a:p>
            <a:r>
              <a:rPr lang="en-GB" sz="2000" dirty="0" smtClean="0">
                <a:latin typeface="Comic Sans MS" panose="030F0702030302020204" pitchFamily="66" charset="0"/>
              </a:rPr>
              <a:t>Looking at your picture of </a:t>
            </a:r>
            <a:r>
              <a:rPr lang="en-GB" sz="2000" dirty="0" err="1" smtClean="0">
                <a:latin typeface="Comic Sans MS" panose="030F0702030302020204" pitchFamily="66" charset="0"/>
              </a:rPr>
              <a:t>Stig’s</a:t>
            </a:r>
            <a:r>
              <a:rPr lang="en-GB" sz="2000" dirty="0" smtClean="0">
                <a:latin typeface="Comic Sans MS" panose="030F0702030302020204" pitchFamily="66" charset="0"/>
              </a:rPr>
              <a:t> cave from yesterday? Write an interesting description of what was in there using expanded noun phrases. Remember</a:t>
            </a:r>
          </a:p>
          <a:p>
            <a:endParaRPr lang="en-GB" sz="2000" dirty="0">
              <a:latin typeface="Comic Sans MS" panose="030F0702030302020204" pitchFamily="66" charset="0"/>
            </a:endParaRPr>
          </a:p>
          <a:p>
            <a:r>
              <a:rPr lang="en-GB" sz="2000" dirty="0" smtClean="0">
                <a:latin typeface="Comic Sans MS" panose="030F0702030302020204" pitchFamily="66" charset="0"/>
              </a:rPr>
              <a:t> adjective, adjective noun. </a:t>
            </a:r>
          </a:p>
          <a:p>
            <a:endParaRPr lang="en-GB" sz="2000" dirty="0">
              <a:latin typeface="Comic Sans MS" panose="030F0702030302020204" pitchFamily="66" charset="0"/>
            </a:endParaRPr>
          </a:p>
          <a:p>
            <a:r>
              <a:rPr lang="en-GB" sz="2000" u="sng" dirty="0">
                <a:latin typeface="Comic Sans MS" panose="030F0702030302020204" pitchFamily="66" charset="0"/>
              </a:rPr>
              <a:t>Carefully practise joining your letters whilst writing</a:t>
            </a:r>
          </a:p>
          <a:p>
            <a:endParaRPr lang="en-US" sz="2000" dirty="0">
              <a:latin typeface="Comic Sans MS" panose="030F0702030302020204" pitchFamily="66" charset="0"/>
            </a:endParaRPr>
          </a:p>
          <a:p>
            <a:endParaRPr lang="en-GB" sz="2000" dirty="0">
              <a:latin typeface="Comic Sans MS" panose="030F0702030302020204" pitchFamily="66" charset="0"/>
            </a:endParaRPr>
          </a:p>
          <a:p>
            <a:endParaRPr lang="en-GB" sz="2000" u="sng" dirty="0">
              <a:latin typeface="Comic Sans MS" panose="030F0702030302020204" pitchFamily="66" charset="0"/>
            </a:endParaRPr>
          </a:p>
          <a:p>
            <a:endParaRPr lang="en-GB" sz="2000" u="sng" dirty="0">
              <a:latin typeface="Comic Sans MS" panose="030F0702030302020204" pitchFamily="66" charset="0"/>
            </a:endParaRPr>
          </a:p>
          <a:p>
            <a:endParaRPr lang="en-US" sz="2000" u="sng" dirty="0">
              <a:latin typeface="Comic Sans MS" panose="030F0702030302020204" pitchFamily="66" charset="0"/>
            </a:endParaRPr>
          </a:p>
          <a:p>
            <a:endParaRPr lang="en-GB" sz="2000" u="sng" dirty="0">
              <a:latin typeface="Comic Sans MS" panose="030F0702030302020204" pitchFamily="66" charset="0"/>
            </a:endParaRPr>
          </a:p>
        </p:txBody>
      </p:sp>
      <p:graphicFrame>
        <p:nvGraphicFramePr>
          <p:cNvPr id="9" name="Table 8">
            <a:extLst>
              <a:ext uri="{FF2B5EF4-FFF2-40B4-BE49-F238E27FC236}">
                <a16:creationId xmlns="" xmlns:a16="http://schemas.microsoft.com/office/drawing/2014/main" id="{E81A4C5E-2FD8-4D2B-BE37-438233590DA8}"/>
              </a:ext>
            </a:extLst>
          </p:cNvPr>
          <p:cNvGraphicFramePr>
            <a:graphicFrameLocks noGrp="1"/>
          </p:cNvGraphicFramePr>
          <p:nvPr>
            <p:extLst>
              <p:ext uri="{D42A27DB-BD31-4B8C-83A1-F6EECF244321}">
                <p14:modId xmlns:p14="http://schemas.microsoft.com/office/powerpoint/2010/main" val="3525881141"/>
              </p:ext>
            </p:extLst>
          </p:nvPr>
        </p:nvGraphicFramePr>
        <p:xfrm>
          <a:off x="609600" y="4876800"/>
          <a:ext cx="8197086" cy="1434000"/>
        </p:xfrm>
        <a:graphic>
          <a:graphicData uri="http://schemas.openxmlformats.org/drawingml/2006/table">
            <a:tbl>
              <a:tblPr/>
              <a:tblGrid>
                <a:gridCol w="8197086">
                  <a:extLst>
                    <a:ext uri="{9D8B030D-6E8A-4147-A177-3AD203B41FA5}">
                      <a16:colId xmlns="" xmlns:a16="http://schemas.microsoft.com/office/drawing/2014/main" val="1482151674"/>
                    </a:ext>
                  </a:extLst>
                </a:gridCol>
              </a:tblGrid>
              <a:tr h="1434000">
                <a:tc>
                  <a:txBody>
                    <a:bodyPr/>
                    <a:lstStyle/>
                    <a:p>
                      <a:pPr algn="l">
                        <a:lnSpc>
                          <a:spcPct val="115000"/>
                        </a:lnSpc>
                        <a:spcAft>
                          <a:spcPts val="1000"/>
                        </a:spcAft>
                      </a:pP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a:t>
                      </a: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day- reveal.</a:t>
                      </a: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254707761"/>
                  </a:ext>
                </a:extLst>
              </a:tr>
            </a:tbl>
          </a:graphicData>
        </a:graphic>
      </p:graphicFrame>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836705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2215991"/>
          </a:xfrm>
          <a:prstGeom prst="rect">
            <a:avLst/>
          </a:prstGeom>
        </p:spPr>
        <p:txBody>
          <a:bodyPr>
            <a:spAutoFit/>
          </a:bodyPr>
          <a:lstStyle/>
          <a:p>
            <a:pPr algn="ctr"/>
            <a:r>
              <a:rPr lang="en-US" sz="6600" u="sng" dirty="0" err="1"/>
              <a:t>Maths</a:t>
            </a:r>
            <a:endParaRPr lang="en-US" sz="6600" u="sng" dirty="0"/>
          </a:p>
          <a:p>
            <a:pPr algn="ctr"/>
            <a:r>
              <a:rPr lang="en-US" dirty="0"/>
              <a:t>LO </a:t>
            </a:r>
            <a:r>
              <a:rPr lang="en-US" dirty="0" smtClean="0"/>
              <a:t>: to make equal groups.</a:t>
            </a:r>
          </a:p>
          <a:p>
            <a:pPr algn="ctr"/>
            <a:endParaRPr lang="en-US" dirty="0"/>
          </a:p>
          <a:p>
            <a:pPr algn="ctr"/>
            <a:r>
              <a:rPr lang="en-GB" dirty="0"/>
              <a:t>https://whiterosemaths.com/homelearning/year-3/week-9-number-multiplication-division/</a:t>
            </a:r>
            <a:endParaRPr lang="en-GB" dirty="0"/>
          </a:p>
        </p:txBody>
      </p:sp>
    </p:spTree>
    <p:extLst>
      <p:ext uri="{BB962C8B-B14F-4D97-AF65-F5344CB8AC3E}">
        <p14:creationId xmlns:p14="http://schemas.microsoft.com/office/powerpoint/2010/main" val="14055674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0" y="381000"/>
            <a:ext cx="6324600" cy="5909310"/>
          </a:xfrm>
          <a:prstGeom prst="rect">
            <a:avLst/>
          </a:prstGeom>
          <a:noFill/>
        </p:spPr>
        <p:txBody>
          <a:bodyPr wrap="square" rtlCol="0">
            <a:spAutoFit/>
          </a:bodyPr>
          <a:lstStyle/>
          <a:p>
            <a:r>
              <a:rPr lang="en-US" sz="5400" u="sng" dirty="0" smtClean="0"/>
              <a:t>History</a:t>
            </a:r>
            <a:endParaRPr lang="en-US" sz="5400" u="sng" dirty="0"/>
          </a:p>
          <a:p>
            <a:r>
              <a:rPr lang="en-US" sz="5400" dirty="0" smtClean="0"/>
              <a:t>LO: to c</a:t>
            </a:r>
            <a:r>
              <a:rPr lang="en-GB" sz="5400" dirty="0" err="1" smtClean="0"/>
              <a:t>reate</a:t>
            </a:r>
            <a:r>
              <a:rPr lang="en-GB" sz="5400" dirty="0" smtClean="0"/>
              <a:t> </a:t>
            </a:r>
            <a:r>
              <a:rPr lang="en-GB" sz="5400" dirty="0"/>
              <a:t>a story board to illustrate and describe the story of Alexander taming Bucephalus.</a:t>
            </a:r>
          </a:p>
          <a:p>
            <a:endParaRPr lang="en-US" sz="5400" dirty="0" smtClean="0"/>
          </a:p>
        </p:txBody>
      </p:sp>
    </p:spTree>
    <p:extLst>
      <p:ext uri="{BB962C8B-B14F-4D97-AF65-F5344CB8AC3E}">
        <p14:creationId xmlns:p14="http://schemas.microsoft.com/office/powerpoint/2010/main" val="39860551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100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09600" y="381000"/>
            <a:ext cx="7620000" cy="1754326"/>
          </a:xfrm>
          <a:prstGeom prst="rect">
            <a:avLst/>
          </a:prstGeom>
        </p:spPr>
        <p:txBody>
          <a:bodyPr wrap="square">
            <a:spAutoFit/>
          </a:bodyPr>
          <a:lstStyle/>
          <a:p>
            <a:r>
              <a:rPr lang="en-US" u="sng" dirty="0" smtClean="0">
                <a:latin typeface="Comic Sans MS" panose="030F0702030302020204" pitchFamily="66" charset="0"/>
              </a:rPr>
              <a:t>Friday </a:t>
            </a:r>
            <a:r>
              <a:rPr lang="en-US" u="sng" dirty="0" smtClean="0">
                <a:latin typeface="Comic Sans MS" panose="030F0702030302020204" pitchFamily="66" charset="0"/>
              </a:rPr>
              <a:t>27th </a:t>
            </a:r>
            <a:r>
              <a:rPr lang="en-US" u="sng" dirty="0" smtClean="0">
                <a:latin typeface="Comic Sans MS" panose="030F0702030302020204" pitchFamily="66" charset="0"/>
              </a:rPr>
              <a:t>November 2020</a:t>
            </a:r>
          </a:p>
          <a:p>
            <a:r>
              <a:rPr lang="en-US" u="sng" dirty="0" smtClean="0">
                <a:latin typeface="Comic Sans MS" panose="030F0702030302020204" pitchFamily="66" charset="0"/>
              </a:rPr>
              <a:t>LO </a:t>
            </a:r>
            <a:r>
              <a:rPr lang="en-US" u="sng" dirty="0" smtClean="0">
                <a:latin typeface="Comic Sans MS" panose="030F0702030302020204" pitchFamily="66" charset="0"/>
              </a:rPr>
              <a:t>to answer comprehension questions based on chapter one</a:t>
            </a:r>
            <a:r>
              <a:rPr lang="en-GB" dirty="0" smtClean="0"/>
              <a:t>.</a:t>
            </a:r>
            <a:endParaRPr lang="en-GB" dirty="0" smtClean="0"/>
          </a:p>
          <a:p>
            <a:endParaRPr lang="en-GB" dirty="0" smtClean="0"/>
          </a:p>
          <a:p>
            <a:endParaRPr lang="en-GB" dirty="0"/>
          </a:p>
          <a:p>
            <a:endParaRPr lang="en-US" u="sng" dirty="0">
              <a:latin typeface="Comic Sans MS" panose="030F0702030302020204" pitchFamily="66" charset="0"/>
            </a:endParaRPr>
          </a:p>
          <a:p>
            <a:endParaRPr lang="en-US" u="sng" dirty="0" smtClean="0">
              <a:latin typeface="Comic Sans MS" panose="030F0702030302020204" pitchFamily="66" charset="0"/>
            </a:endParaRPr>
          </a:p>
        </p:txBody>
      </p:sp>
      <p:sp>
        <p:nvSpPr>
          <p:cNvPr id="11" name="Rectangle 10"/>
          <p:cNvSpPr/>
          <p:nvPr/>
        </p:nvSpPr>
        <p:spPr>
          <a:xfrm>
            <a:off x="645563" y="3657600"/>
            <a:ext cx="8295861" cy="1304460"/>
          </a:xfrm>
          <a:prstGeom prst="rect">
            <a:avLst/>
          </a:prstGeom>
        </p:spPr>
        <p:txBody>
          <a:bodyPr wrap="none">
            <a:spAutoFit/>
          </a:bodyPr>
          <a:lstStyle/>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Word of the day- </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responsibly</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a:t>
            </a:r>
            <a:endPar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endParaRPr lang="en-US"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See Fridays comprehension resource. Answer questions in full sentences</a:t>
            </a:r>
            <a:endParaRPr lang="en-US" b="1"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255934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253" y="304801"/>
            <a:ext cx="8124147" cy="6098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22720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2831544"/>
          </a:xfrm>
          <a:prstGeom prst="rect">
            <a:avLst/>
          </a:prstGeom>
        </p:spPr>
        <p:txBody>
          <a:bodyPr>
            <a:spAutoFit/>
          </a:bodyPr>
          <a:lstStyle/>
          <a:p>
            <a:pPr algn="ctr"/>
            <a:r>
              <a:rPr lang="en-US" sz="8800" u="sng" dirty="0" err="1"/>
              <a:t>Maths</a:t>
            </a:r>
            <a:endParaRPr lang="en-US" sz="8800" u="sng" dirty="0"/>
          </a:p>
          <a:p>
            <a:pPr algn="ctr"/>
            <a:r>
              <a:rPr lang="en-US" dirty="0"/>
              <a:t>LO : </a:t>
            </a:r>
            <a:r>
              <a:rPr lang="en-US" dirty="0" smtClean="0"/>
              <a:t>to make equal groups.</a:t>
            </a:r>
          </a:p>
          <a:p>
            <a:pPr algn="ctr"/>
            <a:endParaRPr lang="en-US" dirty="0"/>
          </a:p>
          <a:p>
            <a:pPr algn="ctr"/>
            <a:r>
              <a:rPr lang="en-US" dirty="0"/>
              <a:t>https://whiterosemaths.com/homelearning/year-3/week-9-number-multiplication-division/</a:t>
            </a:r>
            <a:endParaRPr lang="en-US" dirty="0"/>
          </a:p>
          <a:p>
            <a:pPr algn="ctr"/>
            <a:endParaRPr lang="en-GB" dirty="0"/>
          </a:p>
        </p:txBody>
      </p:sp>
    </p:spTree>
    <p:extLst>
      <p:ext uri="{BB962C8B-B14F-4D97-AF65-F5344CB8AC3E}">
        <p14:creationId xmlns:p14="http://schemas.microsoft.com/office/powerpoint/2010/main" val="17570585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3105835"/>
            <a:ext cx="4572000" cy="646331"/>
          </a:xfrm>
          <a:prstGeom prst="rect">
            <a:avLst/>
          </a:prstGeom>
        </p:spPr>
        <p:txBody>
          <a:bodyPr>
            <a:spAutoFit/>
          </a:bodyPr>
          <a:lstStyle/>
          <a:p>
            <a:pPr lvl="0" fontAlgn="base">
              <a:spcBef>
                <a:spcPct val="0"/>
              </a:spcBef>
              <a:spcAft>
                <a:spcPct val="0"/>
              </a:spcAft>
              <a:defRPr/>
            </a:pPr>
            <a:r>
              <a:rPr lang="en-GB" b="1" dirty="0">
                <a:solidFill>
                  <a:schemeClr val="bg1"/>
                </a:solidFill>
                <a:latin typeface="Comic Sans MS" panose="030F0702030302020204" pitchFamily="66" charset="0"/>
              </a:rPr>
              <a:t>L.O: to know that we can tell a story through music.</a:t>
            </a:r>
            <a:endParaRPr lang="en-GB" sz="2400" b="1" dirty="0">
              <a:solidFill>
                <a:schemeClr val="bg1"/>
              </a:solidFill>
              <a:latin typeface="Comic Sans MS" panose="030F0702030302020204" pitchFamily="66" charset="0"/>
            </a:endParaRPr>
          </a:p>
        </p:txBody>
      </p:sp>
      <p:sp>
        <p:nvSpPr>
          <p:cNvPr id="5" name="TextBox 4"/>
          <p:cNvSpPr txBox="1"/>
          <p:nvPr/>
        </p:nvSpPr>
        <p:spPr>
          <a:xfrm>
            <a:off x="457200" y="762000"/>
            <a:ext cx="7924800" cy="2123658"/>
          </a:xfrm>
          <a:prstGeom prst="rect">
            <a:avLst/>
          </a:prstGeom>
          <a:noFill/>
        </p:spPr>
        <p:txBody>
          <a:bodyPr wrap="square" rtlCol="0">
            <a:spAutoFit/>
          </a:bodyPr>
          <a:lstStyle/>
          <a:p>
            <a:r>
              <a:rPr lang="en-GB" sz="6000" dirty="0" smtClean="0"/>
              <a:t>Music</a:t>
            </a:r>
          </a:p>
          <a:p>
            <a:endParaRPr lang="en-GB" dirty="0"/>
          </a:p>
          <a:p>
            <a:r>
              <a:rPr lang="en-GB" dirty="0" smtClean="0"/>
              <a:t>LO to </a:t>
            </a:r>
            <a:r>
              <a:rPr lang="en-GB" dirty="0" smtClean="0"/>
              <a:t>know that music can tell a story.</a:t>
            </a:r>
            <a:endParaRPr lang="en-GB" dirty="0" smtClean="0"/>
          </a:p>
          <a:p>
            <a:endParaRPr lang="en-GB" dirty="0"/>
          </a:p>
          <a:p>
            <a:r>
              <a:rPr lang="en-GB" dirty="0" smtClean="0"/>
              <a:t>See music lesson power point.</a:t>
            </a:r>
            <a:endParaRPr lang="en-GB" dirty="0"/>
          </a:p>
        </p:txBody>
      </p:sp>
      <p:pic>
        <p:nvPicPr>
          <p:cNvPr id="6" name="Picture 5" descr="Image result for vivaldi"/>
          <p:cNvPicPr>
            <a:picLocks noChangeAspect="1" noChangeArrowheads="1"/>
          </p:cNvPicPr>
          <p:nvPr/>
        </p:nvPicPr>
        <p:blipFill rotWithShape="1">
          <a:blip r:embed="rId2">
            <a:extLst>
              <a:ext uri="{28A0092B-C50C-407E-A947-70E740481C1C}">
                <a14:useLocalDpi xmlns:a14="http://schemas.microsoft.com/office/drawing/2010/main" val="0"/>
              </a:ext>
            </a:extLst>
          </a:blip>
          <a:srcRect b="6396"/>
          <a:stretch/>
        </p:blipFill>
        <p:spPr bwMode="auto">
          <a:xfrm>
            <a:off x="986444" y="2885658"/>
            <a:ext cx="7360920" cy="3794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047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949</TotalTime>
  <Words>500</Words>
  <Application>Microsoft Office PowerPoint</Application>
  <PresentationFormat>On-screen Show (4:3)</PresentationFormat>
  <Paragraphs>134</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Week 4</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Rachel Liddel-Middleton</cp:lastModifiedBy>
  <cp:revision>138</cp:revision>
  <cp:lastPrinted>2020-10-08T15:46:07Z</cp:lastPrinted>
  <dcterms:created xsi:type="dcterms:W3CDTF">2020-09-13T09:29:58Z</dcterms:created>
  <dcterms:modified xsi:type="dcterms:W3CDTF">2020-11-19T16:07:16Z</dcterms:modified>
</cp:coreProperties>
</file>