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942" r:id="rId1"/>
  </p:sldMasterIdLst>
  <p:notesMasterIdLst>
    <p:notesMasterId r:id="rId18"/>
  </p:notesMasterIdLst>
  <p:handoutMasterIdLst>
    <p:handoutMasterId r:id="rId19"/>
  </p:handoutMasterIdLst>
  <p:sldIdLst>
    <p:sldId id="256" r:id="rId2"/>
    <p:sldId id="257" r:id="rId3"/>
    <p:sldId id="260" r:id="rId4"/>
    <p:sldId id="276" r:id="rId5"/>
    <p:sldId id="258" r:id="rId6"/>
    <p:sldId id="261" r:id="rId7"/>
    <p:sldId id="263" r:id="rId8"/>
    <p:sldId id="264" r:id="rId9"/>
    <p:sldId id="269" r:id="rId10"/>
    <p:sldId id="270" r:id="rId11"/>
    <p:sldId id="277" r:id="rId12"/>
    <p:sldId id="266" r:id="rId13"/>
    <p:sldId id="267" r:id="rId14"/>
    <p:sldId id="275" r:id="rId15"/>
    <p:sldId id="278"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0A4"/>
    <a:srgbClr val="FFFDB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285" autoAdjust="0"/>
    <p:restoredTop sz="95865" autoAdjust="0"/>
  </p:normalViewPr>
  <p:slideViewPr>
    <p:cSldViewPr snapToGrid="0" snapToObjects="1">
      <p:cViewPr varScale="1">
        <p:scale>
          <a:sx n="69" d="100"/>
          <a:sy n="69" d="100"/>
        </p:scale>
        <p:origin x="93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2948C5E-DF8B-644B-A81A-4A4BCB153831}" type="datetimeFigureOut">
              <a:rPr lang="en-US" smtClean="0"/>
              <a:t>11/26/2020</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5B228F4-099B-AA49-8203-BB71E4F153AB}" type="slidenum">
              <a:rPr lang="en-US" smtClean="0"/>
              <a:t>‹#›</a:t>
            </a:fld>
            <a:endParaRPr lang="en-US"/>
          </a:p>
        </p:txBody>
      </p:sp>
    </p:spTree>
    <p:extLst>
      <p:ext uri="{BB962C8B-B14F-4D97-AF65-F5344CB8AC3E}">
        <p14:creationId xmlns:p14="http://schemas.microsoft.com/office/powerpoint/2010/main" val="5641603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D38A28-1276-FE41-BA4C-BCB8BDBD414D}" type="datetimeFigureOut">
              <a:rPr lang="en-US" smtClean="0"/>
              <a:t>11/26/2020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35608F-099D-A047-8011-AEFD2B4CC496}" type="slidenum">
              <a:rPr lang="en-US" smtClean="0"/>
              <a:t>‹#›</a:t>
            </a:fld>
            <a:endParaRPr lang="en-US"/>
          </a:p>
        </p:txBody>
      </p:sp>
    </p:spTree>
    <p:extLst>
      <p:ext uri="{BB962C8B-B14F-4D97-AF65-F5344CB8AC3E}">
        <p14:creationId xmlns:p14="http://schemas.microsoft.com/office/powerpoint/2010/main" val="178860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www.history.com/topics/ancient-history/alexander-the-great"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Teach section:</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Recall the story of the Gordian Knot- what does this story tell us about Alexander the Great’s personality? Explain that once he had conquered Greece, he wanted to conquer the whole world! Look at the map of Alexander the Great’s empire. Alexander the Great had the largest empire known at that time. Every time he conquered a place, he would spread Greek ideas and learning that are still know today. </a:t>
            </a:r>
          </a:p>
          <a:p>
            <a:endParaRPr lang="en-US" dirty="0" smtClean="0"/>
          </a:p>
          <a:p>
            <a:endParaRPr lang="en-US" dirty="0" smtClean="0"/>
          </a:p>
          <a:p>
            <a:endParaRPr lang="en-US" dirty="0" smtClean="0"/>
          </a:p>
          <a:p>
            <a:r>
              <a:rPr lang="en-US" dirty="0" smtClean="0"/>
              <a:t>Notes: </a:t>
            </a:r>
          </a:p>
          <a:p>
            <a:r>
              <a:rPr lang="en-US" dirty="0" smtClean="0"/>
              <a:t>The term “Gordian knot,” commonly used to describe a complex or unsolvable problem, can be traced back to a legendary chapter in the life of </a:t>
            </a:r>
            <a:r>
              <a:rPr lang="en-US" dirty="0" smtClean="0">
                <a:hlinkClick r:id="rId3"/>
              </a:rPr>
              <a:t>Alexander the Great</a:t>
            </a:r>
            <a:r>
              <a:rPr lang="en-US" dirty="0" smtClean="0"/>
              <a:t>. </a:t>
            </a:r>
          </a:p>
          <a:p>
            <a:r>
              <a:rPr lang="en-US" dirty="0" smtClean="0"/>
              <a:t>As the story goes, in 333 B.C. the Macedonian conqueror marched his army into the Phrygian capital of </a:t>
            </a:r>
            <a:r>
              <a:rPr lang="en-US" dirty="0" err="1" smtClean="0"/>
              <a:t>Gordium</a:t>
            </a:r>
            <a:r>
              <a:rPr lang="en-US" dirty="0" smtClean="0"/>
              <a:t> in modern day Turkey. Upon arriving in the city, he encountered an ancient wagon, its yoke tied with what one Roman historian later described as “several knots all so tightly entangled that it was impossible to see how they were fastened.” </a:t>
            </a:r>
          </a:p>
          <a:p>
            <a:r>
              <a:rPr lang="en-US" dirty="0" smtClean="0"/>
              <a:t>Phrygian tradition held that the wagon had once belonged to Gordius, the father of the celebrated King Midas. An oracle had declared that any man who could unravel its elaborate knots was destined to become ruler of all of Asia.</a:t>
            </a:r>
          </a:p>
          <a:p>
            <a:endParaRPr lang="en-US" dirty="0"/>
          </a:p>
        </p:txBody>
      </p:sp>
      <p:sp>
        <p:nvSpPr>
          <p:cNvPr id="4" name="Slide Number Placeholder 3"/>
          <p:cNvSpPr>
            <a:spLocks noGrp="1"/>
          </p:cNvSpPr>
          <p:nvPr>
            <p:ph type="sldNum" sz="quarter" idx="10"/>
          </p:nvPr>
        </p:nvSpPr>
        <p:spPr/>
        <p:txBody>
          <a:bodyPr/>
          <a:lstStyle/>
          <a:p>
            <a:fld id="{AA35608F-099D-A047-8011-AEFD2B4CC496}" type="slidenum">
              <a:rPr lang="en-US" smtClean="0"/>
              <a:t>6</a:t>
            </a:fld>
            <a:endParaRPr lang="en-US"/>
          </a:p>
        </p:txBody>
      </p:sp>
    </p:spTree>
    <p:extLst>
      <p:ext uri="{BB962C8B-B14F-4D97-AF65-F5344CB8AC3E}">
        <p14:creationId xmlns:p14="http://schemas.microsoft.com/office/powerpoint/2010/main" val="908856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AA35608F-099D-A047-8011-AEFD2B4CC496}" type="slidenum">
              <a:rPr lang="en-US" smtClean="0"/>
              <a:t>7</a:t>
            </a:fld>
            <a:endParaRPr lang="en-US"/>
          </a:p>
        </p:txBody>
      </p:sp>
    </p:spTree>
    <p:extLst>
      <p:ext uri="{BB962C8B-B14F-4D97-AF65-F5344CB8AC3E}">
        <p14:creationId xmlns:p14="http://schemas.microsoft.com/office/powerpoint/2010/main" val="20594611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Explain that once he had conquered Greece, he wanted to conquer the whole world! Look at the map of Alexander the Great’s empire. Alexander the Great had the largest empire known at that time. Every time he conquered a place, he would spread Greek ideas and learning that are still know today. </a:t>
            </a:r>
          </a:p>
          <a:p>
            <a:endParaRPr lang="en-US" dirty="0"/>
          </a:p>
        </p:txBody>
      </p:sp>
      <p:sp>
        <p:nvSpPr>
          <p:cNvPr id="4" name="Slide Number Placeholder 3"/>
          <p:cNvSpPr>
            <a:spLocks noGrp="1"/>
          </p:cNvSpPr>
          <p:nvPr>
            <p:ph type="sldNum" sz="quarter" idx="10"/>
          </p:nvPr>
        </p:nvSpPr>
        <p:spPr/>
        <p:txBody>
          <a:bodyPr/>
          <a:lstStyle/>
          <a:p>
            <a:fld id="{AA35608F-099D-A047-8011-AEFD2B4CC496}" type="slidenum">
              <a:rPr lang="en-US" smtClean="0"/>
              <a:t>9</a:t>
            </a:fld>
            <a:endParaRPr lang="en-US"/>
          </a:p>
        </p:txBody>
      </p:sp>
    </p:spTree>
    <p:extLst>
      <p:ext uri="{BB962C8B-B14F-4D97-AF65-F5344CB8AC3E}">
        <p14:creationId xmlns:p14="http://schemas.microsoft.com/office/powerpoint/2010/main" val="17144621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A35608F-099D-A047-8011-AEFD2B4CC496}" type="slidenum">
              <a:rPr lang="en-US" smtClean="0"/>
              <a:t>13</a:t>
            </a:fld>
            <a:endParaRPr lang="en-US"/>
          </a:p>
        </p:txBody>
      </p:sp>
    </p:spTree>
    <p:extLst>
      <p:ext uri="{BB962C8B-B14F-4D97-AF65-F5344CB8AC3E}">
        <p14:creationId xmlns:p14="http://schemas.microsoft.com/office/powerpoint/2010/main" val="11491588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8A87A34-81AB-432B-8DAE-1953F412C126}" type="datetimeFigureOut">
              <a:rPr lang="en-US" smtClean="0"/>
              <a:t>11/26/2020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A87A34-81AB-432B-8DAE-1953F412C126}" type="datetimeFigureOut">
              <a:rPr lang="en-US" smtClean="0"/>
              <a:t>11/26/2020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11/26/2020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8A87A34-81AB-432B-8DAE-1953F412C126}" type="datetimeFigureOut">
              <a:rPr lang="en-US" smtClean="0"/>
              <a:t>11/26/2020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8A87A34-81AB-432B-8DAE-1953F412C126}" type="datetimeFigureOut">
              <a:rPr lang="en-US" smtClean="0"/>
              <a:t>11/26/2020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8A87A34-81AB-432B-8DAE-1953F412C126}" type="datetimeFigureOut">
              <a:rPr lang="en-US" smtClean="0"/>
              <a:t>11/26/2020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11/26/2020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11/26/2020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11/26/2020</a:t>
            </a:fld>
            <a:endParaRPr lang="en-US" dirty="0"/>
          </a:p>
        </p:txBody>
      </p:sp>
      <p:sp>
        <p:nvSpPr>
          <p:cNvPr id="6" name="Footer Placeholder 5"/>
          <p:cNvSpPr>
            <a:spLocks noGrp="1"/>
          </p:cNvSpPr>
          <p:nvPr>
            <p:ph type="ftr" sz="quarter" idx="11"/>
          </p:nvPr>
        </p:nvSpPr>
        <p:spPr/>
        <p:txBody>
          <a:bodyPr/>
          <a:lstStyle/>
          <a:p>
            <a:r>
              <a:rPr lang="en-US" smtClean="0"/>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A87A34-81AB-432B-8DAE-1953F412C126}" type="datetimeFigureOut">
              <a:rPr lang="en-US" smtClean="0"/>
              <a:t>11/26/2020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A87A34-81AB-432B-8DAE-1953F412C126}" type="datetimeFigureOut">
              <a:rPr lang="en-US" smtClean="0"/>
              <a:t>11/26/2020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0A4"/>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11/26/2020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787905490"/>
      </p:ext>
    </p:extLst>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 id="2147483950" r:id="rId8"/>
    <p:sldLayoutId id="2147483951" r:id="rId9"/>
    <p:sldLayoutId id="2147483952" r:id="rId10"/>
    <p:sldLayoutId id="214748395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tiff"/><Relationship Id="rId1" Type="http://schemas.openxmlformats.org/officeDocument/2006/relationships/slideLayout" Target="../slideLayouts/slideLayout1.xml"/><Relationship Id="rId4" Type="http://schemas.openxmlformats.org/officeDocument/2006/relationships/image" Target="../media/image3.tiff"/></Relationships>
</file>

<file path=ppt/slides/_rels/slide2.xml.rels><?xml version="1.0" encoding="UTF-8" standalone="yes"?>
<Relationships xmlns="http://schemas.openxmlformats.org/package/2006/relationships"><Relationship Id="rId8" Type="http://schemas.openxmlformats.org/officeDocument/2006/relationships/image" Target="../media/image10.tiff"/><Relationship Id="rId3" Type="http://schemas.openxmlformats.org/officeDocument/2006/relationships/image" Target="../media/image5.tiff"/><Relationship Id="rId7" Type="http://schemas.openxmlformats.org/officeDocument/2006/relationships/image" Target="../media/image9.png"/><Relationship Id="rId2" Type="http://schemas.openxmlformats.org/officeDocument/2006/relationships/image" Target="../media/image4.tiff"/><Relationship Id="rId1" Type="http://schemas.openxmlformats.org/officeDocument/2006/relationships/slideLayout" Target="../slideLayouts/slideLayout2.xml"/><Relationship Id="rId6" Type="http://schemas.openxmlformats.org/officeDocument/2006/relationships/image" Target="../media/image8.tiff"/><Relationship Id="rId5" Type="http://schemas.openxmlformats.org/officeDocument/2006/relationships/image" Target="../media/image7.tiff"/><Relationship Id="rId10" Type="http://schemas.openxmlformats.org/officeDocument/2006/relationships/image" Target="../media/image12.tiff"/><Relationship Id="rId4" Type="http://schemas.openxmlformats.org/officeDocument/2006/relationships/image" Target="../media/image6.tiff"/><Relationship Id="rId9" Type="http://schemas.openxmlformats.org/officeDocument/2006/relationships/image" Target="../media/image11.tiff"/></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tiff"/><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tiff"/><Relationship Id="rId2" Type="http://schemas.openxmlformats.org/officeDocument/2006/relationships/image" Target="../media/image17.tiff"/><Relationship Id="rId1" Type="http://schemas.openxmlformats.org/officeDocument/2006/relationships/slideLayout" Target="../slideLayouts/slideLayout2.xml"/><Relationship Id="rId5" Type="http://schemas.openxmlformats.org/officeDocument/2006/relationships/image" Target="../media/image13.tiff"/><Relationship Id="rId4" Type="http://schemas.openxmlformats.org/officeDocument/2006/relationships/image" Target="../media/image19.tif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6E13DAD0-A4B0-4817-8995-A0D346584BD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708357" y="3509963"/>
            <a:ext cx="7092215" cy="2967839"/>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5021821" y="3812954"/>
            <a:ext cx="6465287" cy="1516014"/>
          </a:xfrm>
        </p:spPr>
        <p:txBody>
          <a:bodyPr>
            <a:normAutofit/>
          </a:bodyPr>
          <a:lstStyle/>
          <a:p>
            <a:pPr algn="l"/>
            <a:r>
              <a:rPr lang="en-US" sz="3400" b="1" dirty="0">
                <a:solidFill>
                  <a:srgbClr val="FFFFFF"/>
                </a:solidFill>
                <a:latin typeface="Chalkboard SE" charset="0"/>
                <a:ea typeface="Chalkboard SE" charset="0"/>
                <a:cs typeface="Chalkboard SE" charset="0"/>
              </a:rPr>
              <a:t>Alexander’s Empire</a:t>
            </a:r>
            <a:br>
              <a:rPr lang="en-US" sz="3400" b="1" dirty="0">
                <a:solidFill>
                  <a:srgbClr val="FFFFFF"/>
                </a:solidFill>
                <a:latin typeface="Chalkboard SE" charset="0"/>
                <a:ea typeface="Chalkboard SE" charset="0"/>
                <a:cs typeface="Chalkboard SE" charset="0"/>
              </a:rPr>
            </a:br>
            <a:r>
              <a:rPr lang="en-US" sz="3400" b="1" dirty="0">
                <a:solidFill>
                  <a:srgbClr val="FFFFFF"/>
                </a:solidFill>
                <a:latin typeface="Chalkboard SE" charset="0"/>
                <a:ea typeface="Chalkboard SE" charset="0"/>
                <a:cs typeface="Chalkboard SE" charset="0"/>
              </a:rPr>
              <a:t>Lesson 4- Autumn 2 </a:t>
            </a:r>
            <a:r>
              <a:rPr lang="en-US" sz="3400" dirty="0">
                <a:solidFill>
                  <a:srgbClr val="FFFFFF"/>
                </a:solidFill>
              </a:rPr>
              <a:t/>
            </a:r>
            <a:br>
              <a:rPr lang="en-US" sz="3400" dirty="0">
                <a:solidFill>
                  <a:srgbClr val="FFFFFF"/>
                </a:solidFill>
              </a:rPr>
            </a:br>
            <a:endParaRPr lang="en-US" sz="3400" dirty="0">
              <a:solidFill>
                <a:srgbClr val="FFFFFF"/>
              </a:solidFill>
            </a:endParaRPr>
          </a:p>
        </p:txBody>
      </p:sp>
      <p:cxnSp>
        <p:nvCxnSpPr>
          <p:cNvPr id="15" name="Straight Connector 14">
            <a:extLst>
              <a:ext uri="{FF2B5EF4-FFF2-40B4-BE49-F238E27FC236}">
                <a16:creationId xmlns:a16="http://schemas.microsoft.com/office/drawing/2014/main" id="{59F9672C-557D-4871-B58C-7874589D7F8C}"/>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38287" y="5443086"/>
            <a:ext cx="64008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4" name="Picture 3"/>
          <p:cNvPicPr>
            <a:picLocks noChangeAspect="1"/>
          </p:cNvPicPr>
          <p:nvPr/>
        </p:nvPicPr>
        <p:blipFill rotWithShape="1">
          <a:blip r:embed="rId2"/>
          <a:srcRect l="1185" r="-2" b="-2"/>
          <a:stretch/>
        </p:blipFill>
        <p:spPr>
          <a:xfrm>
            <a:off x="317635" y="321733"/>
            <a:ext cx="4160452" cy="6214534"/>
          </a:xfrm>
          <a:prstGeom prst="rect">
            <a:avLst/>
          </a:prstGeom>
        </p:spPr>
      </p:pic>
      <p:pic>
        <p:nvPicPr>
          <p:cNvPr id="8" name="Picture 7"/>
          <p:cNvPicPr>
            <a:picLocks noChangeAspect="1"/>
          </p:cNvPicPr>
          <p:nvPr/>
        </p:nvPicPr>
        <p:blipFill rotWithShape="1">
          <a:blip r:embed="rId3"/>
          <a:srcRect l="7877" r="26616" b="-4"/>
          <a:stretch/>
        </p:blipFill>
        <p:spPr>
          <a:xfrm>
            <a:off x="4638955" y="321733"/>
            <a:ext cx="3539976" cy="2985818"/>
          </a:xfrm>
          <a:prstGeom prst="rect">
            <a:avLst/>
          </a:prstGeom>
        </p:spPr>
      </p:pic>
      <p:pic>
        <p:nvPicPr>
          <p:cNvPr id="6" name="Picture 5"/>
          <p:cNvPicPr>
            <a:picLocks noChangeAspect="1"/>
          </p:cNvPicPr>
          <p:nvPr/>
        </p:nvPicPr>
        <p:blipFill rotWithShape="1">
          <a:blip r:embed="rId4"/>
          <a:srcRect t="24181" r="1" b="16040"/>
          <a:stretch/>
        </p:blipFill>
        <p:spPr>
          <a:xfrm>
            <a:off x="8264982" y="321733"/>
            <a:ext cx="3535590" cy="2985818"/>
          </a:xfrm>
          <a:prstGeom prst="rect">
            <a:avLst/>
          </a:prstGeom>
        </p:spPr>
      </p:pic>
    </p:spTree>
    <p:extLst>
      <p:ext uri="{BB962C8B-B14F-4D97-AF65-F5344CB8AC3E}">
        <p14:creationId xmlns:p14="http://schemas.microsoft.com/office/powerpoint/2010/main" val="7918508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rot="10800000" flipV="1">
            <a:off x="423423" y="4348450"/>
            <a:ext cx="1249306" cy="1410645"/>
          </a:xfrm>
          <a:prstGeom prst="rect">
            <a:avLst/>
          </a:prstGeom>
        </p:spPr>
      </p:pic>
      <p:sp>
        <p:nvSpPr>
          <p:cNvPr id="5" name="TextBox 4"/>
          <p:cNvSpPr txBox="1"/>
          <p:nvPr/>
        </p:nvSpPr>
        <p:spPr>
          <a:xfrm>
            <a:off x="264688" y="5865968"/>
            <a:ext cx="1846988" cy="646331"/>
          </a:xfrm>
          <a:prstGeom prst="rect">
            <a:avLst/>
          </a:prstGeom>
          <a:noFill/>
        </p:spPr>
        <p:txBody>
          <a:bodyPr wrap="square" rtlCol="0">
            <a:spAutoFit/>
          </a:bodyPr>
          <a:lstStyle/>
          <a:p>
            <a:r>
              <a:rPr lang="en-US" b="1" dirty="0" smtClean="0">
                <a:latin typeface="Century Gothic" charset="0"/>
                <a:ea typeface="Century Gothic" charset="0"/>
                <a:cs typeface="Century Gothic" charset="0"/>
              </a:rPr>
              <a:t>Julius Caesar </a:t>
            </a:r>
          </a:p>
          <a:p>
            <a:r>
              <a:rPr lang="en-US" b="1" dirty="0">
                <a:latin typeface="Century Gothic" charset="0"/>
                <a:ea typeface="Century Gothic" charset="0"/>
                <a:cs typeface="Century Gothic" charset="0"/>
              </a:rPr>
              <a:t> </a:t>
            </a:r>
            <a:r>
              <a:rPr lang="en-US" b="1" dirty="0" smtClean="0">
                <a:latin typeface="Century Gothic" charset="0"/>
                <a:ea typeface="Century Gothic" charset="0"/>
                <a:cs typeface="Century Gothic" charset="0"/>
              </a:rPr>
              <a:t>     55BC</a:t>
            </a:r>
            <a:endParaRPr lang="en-US" b="1" dirty="0">
              <a:latin typeface="Century Gothic" charset="0"/>
              <a:ea typeface="Century Gothic" charset="0"/>
              <a:cs typeface="Century Gothic" charset="0"/>
            </a:endParaRPr>
          </a:p>
        </p:txBody>
      </p:sp>
      <p:pic>
        <p:nvPicPr>
          <p:cNvPr id="6" name="Picture 5"/>
          <p:cNvPicPr>
            <a:picLocks noChangeAspect="1"/>
          </p:cNvPicPr>
          <p:nvPr/>
        </p:nvPicPr>
        <p:blipFill>
          <a:blip r:embed="rId3"/>
          <a:stretch>
            <a:fillRect/>
          </a:stretch>
        </p:blipFill>
        <p:spPr>
          <a:xfrm>
            <a:off x="2482370" y="4266105"/>
            <a:ext cx="1190973" cy="1575333"/>
          </a:xfrm>
          <a:prstGeom prst="rect">
            <a:avLst/>
          </a:prstGeom>
        </p:spPr>
      </p:pic>
      <p:sp>
        <p:nvSpPr>
          <p:cNvPr id="7" name="TextBox 6"/>
          <p:cNvSpPr txBox="1"/>
          <p:nvPr/>
        </p:nvSpPr>
        <p:spPr>
          <a:xfrm>
            <a:off x="2111676" y="5999651"/>
            <a:ext cx="2147831" cy="646331"/>
          </a:xfrm>
          <a:prstGeom prst="rect">
            <a:avLst/>
          </a:prstGeom>
          <a:noFill/>
        </p:spPr>
        <p:txBody>
          <a:bodyPr wrap="square" rtlCol="0">
            <a:spAutoFit/>
          </a:bodyPr>
          <a:lstStyle/>
          <a:p>
            <a:r>
              <a:rPr lang="en-US" b="1" dirty="0" smtClean="0">
                <a:latin typeface="Century Gothic" charset="0"/>
                <a:ea typeface="Century Gothic" charset="0"/>
                <a:cs typeface="Century Gothic" charset="0"/>
              </a:rPr>
              <a:t>Emperor Claudius </a:t>
            </a:r>
          </a:p>
          <a:p>
            <a:r>
              <a:rPr lang="en-US" b="1" dirty="0">
                <a:latin typeface="Century Gothic" charset="0"/>
                <a:ea typeface="Century Gothic" charset="0"/>
                <a:cs typeface="Century Gothic" charset="0"/>
              </a:rPr>
              <a:t> </a:t>
            </a:r>
            <a:r>
              <a:rPr lang="en-US" b="1" dirty="0" smtClean="0">
                <a:latin typeface="Century Gothic" charset="0"/>
                <a:ea typeface="Century Gothic" charset="0"/>
                <a:cs typeface="Century Gothic" charset="0"/>
              </a:rPr>
              <a:t>            43AD</a:t>
            </a:r>
            <a:endParaRPr lang="en-US" b="1" dirty="0">
              <a:latin typeface="Century Gothic" charset="0"/>
              <a:ea typeface="Century Gothic" charset="0"/>
              <a:cs typeface="Century Gothic" charset="0"/>
            </a:endParaRPr>
          </a:p>
        </p:txBody>
      </p:sp>
      <p:pic>
        <p:nvPicPr>
          <p:cNvPr id="8" name="Picture 7"/>
          <p:cNvPicPr>
            <a:picLocks noChangeAspect="1"/>
          </p:cNvPicPr>
          <p:nvPr/>
        </p:nvPicPr>
        <p:blipFill>
          <a:blip r:embed="rId4"/>
          <a:stretch>
            <a:fillRect/>
          </a:stretch>
        </p:blipFill>
        <p:spPr>
          <a:xfrm>
            <a:off x="4777157" y="4263701"/>
            <a:ext cx="1404815" cy="1735950"/>
          </a:xfrm>
          <a:prstGeom prst="rect">
            <a:avLst/>
          </a:prstGeom>
        </p:spPr>
      </p:pic>
      <p:sp>
        <p:nvSpPr>
          <p:cNvPr id="9" name="TextBox 8"/>
          <p:cNvSpPr txBox="1"/>
          <p:nvPr/>
        </p:nvSpPr>
        <p:spPr>
          <a:xfrm>
            <a:off x="4777157" y="6083540"/>
            <a:ext cx="2147831" cy="369332"/>
          </a:xfrm>
          <a:prstGeom prst="rect">
            <a:avLst/>
          </a:prstGeom>
          <a:noFill/>
        </p:spPr>
        <p:txBody>
          <a:bodyPr wrap="square" rtlCol="0">
            <a:spAutoFit/>
          </a:bodyPr>
          <a:lstStyle/>
          <a:p>
            <a:r>
              <a:rPr lang="en-US" b="1" dirty="0" smtClean="0">
                <a:latin typeface="Century Gothic" charset="0"/>
                <a:ea typeface="Century Gothic" charset="0"/>
                <a:cs typeface="Century Gothic" charset="0"/>
              </a:rPr>
              <a:t>Boudicca </a:t>
            </a:r>
            <a:endParaRPr lang="en-US" b="1" dirty="0">
              <a:latin typeface="Century Gothic" charset="0"/>
              <a:ea typeface="Century Gothic" charset="0"/>
              <a:cs typeface="Century Gothic" charset="0"/>
            </a:endParaRPr>
          </a:p>
        </p:txBody>
      </p:sp>
      <p:pic>
        <p:nvPicPr>
          <p:cNvPr id="10" name="Picture 9"/>
          <p:cNvPicPr>
            <a:picLocks noChangeAspect="1"/>
          </p:cNvPicPr>
          <p:nvPr/>
        </p:nvPicPr>
        <p:blipFill>
          <a:blip r:embed="rId5"/>
          <a:stretch>
            <a:fillRect/>
          </a:stretch>
        </p:blipFill>
        <p:spPr>
          <a:xfrm>
            <a:off x="9141678" y="4125430"/>
            <a:ext cx="1611596" cy="2012491"/>
          </a:xfrm>
          <a:prstGeom prst="rect">
            <a:avLst/>
          </a:prstGeom>
        </p:spPr>
      </p:pic>
      <p:pic>
        <p:nvPicPr>
          <p:cNvPr id="11" name="Picture 10"/>
          <p:cNvPicPr>
            <a:picLocks noChangeAspect="1"/>
          </p:cNvPicPr>
          <p:nvPr/>
        </p:nvPicPr>
        <p:blipFill rotWithShape="1">
          <a:blip r:embed="rId6"/>
          <a:srcRect l="14957" r="19780" b="8204"/>
          <a:stretch/>
        </p:blipFill>
        <p:spPr>
          <a:xfrm>
            <a:off x="6782017" y="3915152"/>
            <a:ext cx="1635651" cy="2481721"/>
          </a:xfrm>
          <a:prstGeom prst="rect">
            <a:avLst/>
          </a:prstGeom>
        </p:spPr>
      </p:pic>
      <p:sp>
        <p:nvSpPr>
          <p:cNvPr id="12" name="TextBox 11"/>
          <p:cNvSpPr txBox="1"/>
          <p:nvPr/>
        </p:nvSpPr>
        <p:spPr>
          <a:xfrm>
            <a:off x="7281995" y="6268206"/>
            <a:ext cx="791306" cy="369332"/>
          </a:xfrm>
          <a:prstGeom prst="rect">
            <a:avLst/>
          </a:prstGeom>
          <a:noFill/>
        </p:spPr>
        <p:txBody>
          <a:bodyPr wrap="square" rtlCol="0">
            <a:spAutoFit/>
          </a:bodyPr>
          <a:lstStyle/>
          <a:p>
            <a:r>
              <a:rPr lang="en-US" b="1" smtClean="0">
                <a:latin typeface="Century Gothic" charset="0"/>
                <a:ea typeface="Century Gothic" charset="0"/>
                <a:cs typeface="Century Gothic" charset="0"/>
              </a:rPr>
              <a:t>Picts  </a:t>
            </a:r>
            <a:endParaRPr lang="en-US" b="1" dirty="0">
              <a:latin typeface="Century Gothic" charset="0"/>
              <a:ea typeface="Century Gothic" charset="0"/>
              <a:cs typeface="Century Gothic" charset="0"/>
            </a:endParaRPr>
          </a:p>
        </p:txBody>
      </p:sp>
      <p:sp>
        <p:nvSpPr>
          <p:cNvPr id="13" name="TextBox 12"/>
          <p:cNvSpPr txBox="1"/>
          <p:nvPr/>
        </p:nvSpPr>
        <p:spPr>
          <a:xfrm>
            <a:off x="9038569" y="6189133"/>
            <a:ext cx="2124086" cy="369332"/>
          </a:xfrm>
          <a:prstGeom prst="rect">
            <a:avLst/>
          </a:prstGeom>
          <a:noFill/>
        </p:spPr>
        <p:txBody>
          <a:bodyPr wrap="square" rtlCol="0">
            <a:spAutoFit/>
          </a:bodyPr>
          <a:lstStyle/>
          <a:p>
            <a:r>
              <a:rPr lang="en-US" b="1" smtClean="0">
                <a:latin typeface="Century Gothic" charset="0"/>
                <a:ea typeface="Century Gothic" charset="0"/>
                <a:cs typeface="Century Gothic" charset="0"/>
              </a:rPr>
              <a:t>Hadrian’s </a:t>
            </a:r>
            <a:r>
              <a:rPr lang="en-US" b="1" dirty="0" smtClean="0">
                <a:latin typeface="Century Gothic" charset="0"/>
                <a:ea typeface="Century Gothic" charset="0"/>
                <a:cs typeface="Century Gothic" charset="0"/>
              </a:rPr>
              <a:t>Wall  </a:t>
            </a:r>
            <a:endParaRPr lang="en-US" b="1" dirty="0">
              <a:latin typeface="Century Gothic" charset="0"/>
              <a:ea typeface="Century Gothic" charset="0"/>
              <a:cs typeface="Century Gothic" charset="0"/>
            </a:endParaRPr>
          </a:p>
        </p:txBody>
      </p:sp>
      <p:sp>
        <p:nvSpPr>
          <p:cNvPr id="2" name="Title 1"/>
          <p:cNvSpPr>
            <a:spLocks noGrp="1"/>
          </p:cNvSpPr>
          <p:nvPr>
            <p:ph type="title"/>
          </p:nvPr>
        </p:nvSpPr>
        <p:spPr>
          <a:xfrm>
            <a:off x="264688" y="3341659"/>
            <a:ext cx="12049932" cy="1228390"/>
          </a:xfrm>
        </p:spPr>
        <p:txBody>
          <a:bodyPr>
            <a:normAutofit/>
          </a:bodyPr>
          <a:lstStyle/>
          <a:p>
            <a:r>
              <a:rPr lang="en-US" sz="2800" b="1" dirty="0" smtClean="0">
                <a:latin typeface="Chalkboard SE" charset="0"/>
                <a:ea typeface="Chalkboard SE" charset="0"/>
                <a:cs typeface="Chalkboard SE" charset="0"/>
              </a:rPr>
              <a:t>Prior Learning: In Year 2 we learnt about the Roman Empire</a:t>
            </a:r>
            <a:endParaRPr lang="en-US" sz="2800" b="1" dirty="0">
              <a:latin typeface="Chalkboard SE" charset="0"/>
              <a:ea typeface="Chalkboard SE" charset="0"/>
              <a:cs typeface="Chalkboard SE" charset="0"/>
            </a:endParaRPr>
          </a:p>
        </p:txBody>
      </p:sp>
      <p:sp>
        <p:nvSpPr>
          <p:cNvPr id="15" name="Title 1"/>
          <p:cNvSpPr txBox="1">
            <a:spLocks/>
          </p:cNvSpPr>
          <p:nvPr/>
        </p:nvSpPr>
        <p:spPr>
          <a:xfrm>
            <a:off x="423422" y="-123872"/>
            <a:ext cx="12049932" cy="160934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800" b="1" kern="1200" cap="none" baseline="0">
                <a:blipFill>
                  <a:blip r:embed="rId7">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r>
              <a:rPr lang="en-US" sz="2800" dirty="0" smtClean="0">
                <a:latin typeface="Chalkboard SE" charset="0"/>
                <a:ea typeface="Chalkboard SE" charset="0"/>
                <a:cs typeface="Chalkboard SE" charset="0"/>
              </a:rPr>
              <a:t>Prior Learning: In Year 2 we learnt about the Ancient </a:t>
            </a:r>
            <a:r>
              <a:rPr lang="en-US" sz="2800" dirty="0" err="1" smtClean="0">
                <a:latin typeface="Chalkboard SE" charset="0"/>
                <a:ea typeface="Chalkboard SE" charset="0"/>
                <a:cs typeface="Chalkboard SE" charset="0"/>
              </a:rPr>
              <a:t>Civilisation</a:t>
            </a:r>
            <a:r>
              <a:rPr lang="en-US" sz="2800" dirty="0" smtClean="0">
                <a:latin typeface="Chalkboard SE" charset="0"/>
                <a:ea typeface="Chalkboard SE" charset="0"/>
                <a:cs typeface="Chalkboard SE" charset="0"/>
              </a:rPr>
              <a:t> of Egypt. </a:t>
            </a:r>
            <a:endParaRPr lang="en-US" sz="2800" dirty="0">
              <a:latin typeface="Chalkboard SE" charset="0"/>
              <a:ea typeface="Chalkboard SE" charset="0"/>
              <a:cs typeface="Chalkboard SE" charset="0"/>
            </a:endParaRPr>
          </a:p>
        </p:txBody>
      </p:sp>
      <p:pic>
        <p:nvPicPr>
          <p:cNvPr id="16" name="Picture 15"/>
          <p:cNvPicPr>
            <a:picLocks noChangeAspect="1"/>
          </p:cNvPicPr>
          <p:nvPr/>
        </p:nvPicPr>
        <p:blipFill>
          <a:blip r:embed="rId8"/>
          <a:stretch>
            <a:fillRect/>
          </a:stretch>
        </p:blipFill>
        <p:spPr>
          <a:xfrm>
            <a:off x="1563549" y="1362591"/>
            <a:ext cx="2486986" cy="1654976"/>
          </a:xfrm>
          <a:prstGeom prst="rect">
            <a:avLst/>
          </a:prstGeom>
        </p:spPr>
      </p:pic>
      <p:pic>
        <p:nvPicPr>
          <p:cNvPr id="17" name="Picture 16"/>
          <p:cNvPicPr>
            <a:picLocks noChangeAspect="1"/>
          </p:cNvPicPr>
          <p:nvPr/>
        </p:nvPicPr>
        <p:blipFill>
          <a:blip r:embed="rId9"/>
          <a:stretch>
            <a:fillRect/>
          </a:stretch>
        </p:blipFill>
        <p:spPr>
          <a:xfrm>
            <a:off x="4702851" y="1221844"/>
            <a:ext cx="2579144" cy="1716303"/>
          </a:xfrm>
          <a:prstGeom prst="rect">
            <a:avLst/>
          </a:prstGeom>
        </p:spPr>
      </p:pic>
      <p:pic>
        <p:nvPicPr>
          <p:cNvPr id="18" name="Picture 17"/>
          <p:cNvPicPr>
            <a:picLocks noChangeAspect="1"/>
          </p:cNvPicPr>
          <p:nvPr/>
        </p:nvPicPr>
        <p:blipFill>
          <a:blip r:embed="rId10"/>
          <a:stretch>
            <a:fillRect/>
          </a:stretch>
        </p:blipFill>
        <p:spPr>
          <a:xfrm>
            <a:off x="7677648" y="1156696"/>
            <a:ext cx="3020817" cy="1948914"/>
          </a:xfrm>
          <a:prstGeom prst="rect">
            <a:avLst/>
          </a:prstGeom>
        </p:spPr>
      </p:pic>
      <p:sp>
        <p:nvSpPr>
          <p:cNvPr id="19" name="TextBox 18"/>
          <p:cNvSpPr txBox="1"/>
          <p:nvPr/>
        </p:nvSpPr>
        <p:spPr>
          <a:xfrm>
            <a:off x="2114436" y="3095765"/>
            <a:ext cx="1385212" cy="369332"/>
          </a:xfrm>
          <a:prstGeom prst="rect">
            <a:avLst/>
          </a:prstGeom>
          <a:noFill/>
        </p:spPr>
        <p:txBody>
          <a:bodyPr wrap="square" rtlCol="0">
            <a:spAutoFit/>
          </a:bodyPr>
          <a:lstStyle/>
          <a:p>
            <a:r>
              <a:rPr lang="en-US" b="1" dirty="0" smtClean="0">
                <a:latin typeface="Century Gothic" charset="0"/>
                <a:ea typeface="Century Gothic" charset="0"/>
                <a:cs typeface="Century Gothic" charset="0"/>
              </a:rPr>
              <a:t>River Nile</a:t>
            </a:r>
            <a:endParaRPr lang="en-US" b="1" dirty="0">
              <a:latin typeface="Century Gothic" charset="0"/>
              <a:ea typeface="Century Gothic" charset="0"/>
              <a:cs typeface="Century Gothic" charset="0"/>
            </a:endParaRPr>
          </a:p>
        </p:txBody>
      </p:sp>
      <p:sp>
        <p:nvSpPr>
          <p:cNvPr id="20" name="TextBox 19"/>
          <p:cNvSpPr txBox="1"/>
          <p:nvPr/>
        </p:nvSpPr>
        <p:spPr>
          <a:xfrm>
            <a:off x="5033480" y="3084043"/>
            <a:ext cx="1385212" cy="369332"/>
          </a:xfrm>
          <a:prstGeom prst="rect">
            <a:avLst/>
          </a:prstGeom>
          <a:noFill/>
        </p:spPr>
        <p:txBody>
          <a:bodyPr wrap="square" rtlCol="0">
            <a:spAutoFit/>
          </a:bodyPr>
          <a:lstStyle/>
          <a:p>
            <a:r>
              <a:rPr lang="en-US" b="1" dirty="0" smtClean="0">
                <a:latin typeface="Century Gothic" charset="0"/>
                <a:ea typeface="Century Gothic" charset="0"/>
                <a:cs typeface="Century Gothic" charset="0"/>
              </a:rPr>
              <a:t>pyramids</a:t>
            </a:r>
            <a:endParaRPr lang="en-US" b="1" dirty="0">
              <a:latin typeface="Century Gothic" charset="0"/>
              <a:ea typeface="Century Gothic" charset="0"/>
              <a:cs typeface="Century Gothic" charset="0"/>
            </a:endParaRPr>
          </a:p>
        </p:txBody>
      </p:sp>
      <p:sp>
        <p:nvSpPr>
          <p:cNvPr id="21" name="TextBox 20"/>
          <p:cNvSpPr txBox="1"/>
          <p:nvPr/>
        </p:nvSpPr>
        <p:spPr>
          <a:xfrm>
            <a:off x="8515236" y="3119213"/>
            <a:ext cx="1824518" cy="369332"/>
          </a:xfrm>
          <a:prstGeom prst="rect">
            <a:avLst/>
          </a:prstGeom>
          <a:noFill/>
        </p:spPr>
        <p:txBody>
          <a:bodyPr wrap="square" rtlCol="0">
            <a:spAutoFit/>
          </a:bodyPr>
          <a:lstStyle/>
          <a:p>
            <a:r>
              <a:rPr lang="en-US" b="1" smtClean="0">
                <a:latin typeface="Century Gothic" charset="0"/>
                <a:ea typeface="Century Gothic" charset="0"/>
                <a:cs typeface="Century Gothic" charset="0"/>
              </a:rPr>
              <a:t>hieroglyphics</a:t>
            </a:r>
            <a:endParaRPr lang="en-US" b="1" dirty="0">
              <a:latin typeface="Century Gothic" charset="0"/>
              <a:ea typeface="Century Gothic" charset="0"/>
              <a:cs typeface="Century Gothic" charset="0"/>
            </a:endParaRPr>
          </a:p>
        </p:txBody>
      </p:sp>
    </p:spTree>
    <p:extLst>
      <p:ext uri="{BB962C8B-B14F-4D97-AF65-F5344CB8AC3E}">
        <p14:creationId xmlns:p14="http://schemas.microsoft.com/office/powerpoint/2010/main" val="16348904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0A4"/>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382597" y="3923112"/>
            <a:ext cx="9426806" cy="1424410"/>
          </a:xfrm>
        </p:spPr>
        <p:txBody>
          <a:bodyPr vert="horz" lIns="91440" tIns="45720" rIns="91440" bIns="45720" rtlCol="0" anchor="b">
            <a:normAutofit fontScale="90000"/>
          </a:bodyPr>
          <a:lstStyle/>
          <a:p>
            <a:pPr algn="ctr"/>
            <a:r>
              <a:rPr lang="en-US" sz="1400" b="1" dirty="0">
                <a:solidFill>
                  <a:srgbClr val="1B1B1B"/>
                </a:solidFill>
              </a:rPr>
              <a:t/>
            </a:r>
            <a:br>
              <a:rPr lang="en-US" sz="1400" b="1" dirty="0">
                <a:solidFill>
                  <a:srgbClr val="1B1B1B"/>
                </a:solidFill>
              </a:rPr>
            </a:br>
            <a:r>
              <a:rPr lang="en-US" sz="1400" b="1" dirty="0">
                <a:solidFill>
                  <a:srgbClr val="1B1B1B"/>
                </a:solidFill>
              </a:rPr>
              <a:t/>
            </a:r>
            <a:br>
              <a:rPr lang="en-US" sz="1400" b="1" dirty="0">
                <a:solidFill>
                  <a:srgbClr val="1B1B1B"/>
                </a:solidFill>
              </a:rPr>
            </a:br>
            <a:r>
              <a:rPr lang="en-US" sz="1400" b="1" dirty="0">
                <a:solidFill>
                  <a:srgbClr val="1B1B1B"/>
                </a:solidFill>
              </a:rPr>
              <a:t/>
            </a:r>
            <a:br>
              <a:rPr lang="en-US" sz="1400" b="1" dirty="0">
                <a:solidFill>
                  <a:srgbClr val="1B1B1B"/>
                </a:solidFill>
              </a:rPr>
            </a:br>
            <a:r>
              <a:rPr lang="en-US" sz="5300" b="1" dirty="0">
                <a:solidFill>
                  <a:srgbClr val="1B1B1B"/>
                </a:solidFill>
                <a:latin typeface="Chalkboard SE" charset="0"/>
                <a:ea typeface="Chalkboard SE" charset="0"/>
                <a:cs typeface="Chalkboard SE" charset="0"/>
              </a:rPr>
              <a:t>Prior Learning Task: </a:t>
            </a:r>
            <a:br>
              <a:rPr lang="en-US" sz="5300" b="1" dirty="0">
                <a:solidFill>
                  <a:srgbClr val="1B1B1B"/>
                </a:solidFill>
                <a:latin typeface="Chalkboard SE" charset="0"/>
                <a:ea typeface="Chalkboard SE" charset="0"/>
                <a:cs typeface="Chalkboard SE" charset="0"/>
              </a:rPr>
            </a:br>
            <a:r>
              <a:rPr lang="en-US" sz="5300" b="1" dirty="0">
                <a:solidFill>
                  <a:srgbClr val="1B1B1B"/>
                </a:solidFill>
                <a:latin typeface="Chalkboard SE" charset="0"/>
                <a:ea typeface="Chalkboard SE" charset="0"/>
                <a:cs typeface="Chalkboard SE" charset="0"/>
              </a:rPr>
              <a:t>Who was Alexander the Great?</a:t>
            </a:r>
            <a:r>
              <a:rPr lang="en-US" sz="1400" b="1" dirty="0">
                <a:solidFill>
                  <a:srgbClr val="1B1B1B"/>
                </a:solidFill>
              </a:rPr>
              <a:t/>
            </a:r>
            <a:br>
              <a:rPr lang="en-US" sz="1400" b="1" dirty="0">
                <a:solidFill>
                  <a:srgbClr val="1B1B1B"/>
                </a:solidFill>
              </a:rPr>
            </a:br>
            <a:r>
              <a:rPr lang="en-US" sz="1400" dirty="0">
                <a:solidFill>
                  <a:srgbClr val="1B1B1B"/>
                </a:solidFill>
              </a:rPr>
              <a:t/>
            </a:r>
            <a:br>
              <a:rPr lang="en-US" sz="1400" dirty="0">
                <a:solidFill>
                  <a:srgbClr val="1B1B1B"/>
                </a:solidFill>
              </a:rPr>
            </a:br>
            <a:r>
              <a:rPr lang="en-US" sz="1400" b="1" dirty="0">
                <a:solidFill>
                  <a:srgbClr val="1B1B1B"/>
                </a:solidFill>
              </a:rPr>
              <a:t/>
            </a:r>
            <a:br>
              <a:rPr lang="en-US" sz="1400" b="1" dirty="0">
                <a:solidFill>
                  <a:srgbClr val="1B1B1B"/>
                </a:solidFill>
              </a:rPr>
            </a:br>
            <a:endParaRPr lang="en-US" sz="1400" b="1" dirty="0">
              <a:solidFill>
                <a:srgbClr val="1B1B1B"/>
              </a:solidFill>
            </a:endParaRPr>
          </a:p>
        </p:txBody>
      </p:sp>
      <p:sp>
        <p:nvSpPr>
          <p:cNvPr id="14" name="Oval 13">
            <a:extLst>
              <a:ext uri="{FF2B5EF4-FFF2-40B4-BE49-F238E27FC236}">
                <a16:creationId xmlns:a16="http://schemas.microsoft.com/office/drawing/2014/main" id="{FBC3EAFD-A275-4F9B-8F62-72B6678F35A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8526" y="933319"/>
            <a:ext cx="2463430" cy="2486070"/>
          </a:xfrm>
          <a:prstGeom prst="ellipse">
            <a:avLst/>
          </a:prstGeom>
          <a:solidFill>
            <a:srgbClr val="B25B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06E64A6D-2B9F-4AAD-AB42-A61BAF01AC1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7592" y="1268361"/>
            <a:ext cx="1956816" cy="1953058"/>
          </a:xfrm>
          <a:prstGeom prst="ellipse">
            <a:avLst/>
          </a:prstGeom>
          <a:solidFill>
            <a:srgbClr val="FFFFFF"/>
          </a:solidFill>
          <a:ln>
            <a:solidFill>
              <a:srgbClr val="B25B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rotWithShape="1">
          <a:blip r:embed="rId2">
            <a:alphaModFix/>
          </a:blip>
          <a:srcRect/>
          <a:stretch/>
        </p:blipFill>
        <p:spPr>
          <a:xfrm>
            <a:off x="5181600" y="1330490"/>
            <a:ext cx="1828800" cy="1828800"/>
          </a:xfrm>
          <a:custGeom>
            <a:avLst/>
            <a:gdLst>
              <a:gd name="connsiteX0" fmla="*/ 3028805 w 6057610"/>
              <a:gd name="connsiteY0" fmla="*/ 0 h 6057610"/>
              <a:gd name="connsiteX1" fmla="*/ 6057610 w 6057610"/>
              <a:gd name="connsiteY1" fmla="*/ 3028805 h 6057610"/>
              <a:gd name="connsiteX2" fmla="*/ 3028805 w 6057610"/>
              <a:gd name="connsiteY2" fmla="*/ 6057610 h 6057610"/>
              <a:gd name="connsiteX3" fmla="*/ 0 w 6057610"/>
              <a:gd name="connsiteY3" fmla="*/ 3028805 h 6057610"/>
              <a:gd name="connsiteX4" fmla="*/ 3028805 w 6057610"/>
              <a:gd name="connsiteY4" fmla="*/ 0 h 6057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610" h="6057610">
                <a:moveTo>
                  <a:pt x="3028805" y="0"/>
                </a:moveTo>
                <a:cubicBezTo>
                  <a:pt x="4701568" y="0"/>
                  <a:pt x="6057610" y="1356042"/>
                  <a:pt x="6057610" y="3028805"/>
                </a:cubicBezTo>
                <a:cubicBezTo>
                  <a:pt x="6057610" y="4701568"/>
                  <a:pt x="4701568" y="6057610"/>
                  <a:pt x="3028805" y="6057610"/>
                </a:cubicBezTo>
                <a:cubicBezTo>
                  <a:pt x="1356042" y="6057610"/>
                  <a:pt x="0" y="4701568"/>
                  <a:pt x="0" y="3028805"/>
                </a:cubicBezTo>
                <a:cubicBezTo>
                  <a:pt x="0" y="1356042"/>
                  <a:pt x="1356042" y="0"/>
                  <a:pt x="3028805" y="0"/>
                </a:cubicBezTo>
                <a:close/>
              </a:path>
            </a:pathLst>
          </a:custGeom>
          <a:effectLst>
            <a:softEdge rad="0"/>
          </a:effectLst>
        </p:spPr>
      </p:pic>
      <p:pic>
        <p:nvPicPr>
          <p:cNvPr id="18" name="Picture 17">
            <a:extLst>
              <a:ext uri="{FF2B5EF4-FFF2-40B4-BE49-F238E27FC236}">
                <a16:creationId xmlns:a16="http://schemas.microsoft.com/office/drawing/2014/main" id="{C51881DD-AD85-41BE-8A49-C2FB45800E10}"/>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cstate="print">
            <a:extLst>
              <a:ext uri="{28A0092B-C50C-407E-A947-70E740481C1C}">
                <a14:useLocalDpi xmlns:a14="http://schemas.microsoft.com/office/drawing/2010/main" val="0"/>
              </a:ext>
            </a:extLst>
          </a:blip>
          <a:srcRect l="33525" t="5243" r="33525" b="36180"/>
          <a:stretch>
            <a:fillRect/>
          </a:stretch>
        </p:blipFill>
        <p:spPr>
          <a:xfrm>
            <a:off x="4860081" y="896194"/>
            <a:ext cx="2560320" cy="2560320"/>
          </a:xfrm>
          <a:custGeom>
            <a:avLst/>
            <a:gdLst>
              <a:gd name="connsiteX0" fmla="*/ 2008598 w 4017196"/>
              <a:gd name="connsiteY0" fmla="*/ 0 h 4017196"/>
              <a:gd name="connsiteX1" fmla="*/ 4017196 w 4017196"/>
              <a:gd name="connsiteY1" fmla="*/ 2008598 h 4017196"/>
              <a:gd name="connsiteX2" fmla="*/ 2008598 w 4017196"/>
              <a:gd name="connsiteY2" fmla="*/ 4017196 h 4017196"/>
              <a:gd name="connsiteX3" fmla="*/ 0 w 4017196"/>
              <a:gd name="connsiteY3" fmla="*/ 2008598 h 4017196"/>
              <a:gd name="connsiteX4" fmla="*/ 2008598 w 4017196"/>
              <a:gd name="connsiteY4" fmla="*/ 0 h 4017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7196" h="4017196">
                <a:moveTo>
                  <a:pt x="2008598" y="0"/>
                </a:moveTo>
                <a:cubicBezTo>
                  <a:pt x="3117916" y="0"/>
                  <a:pt x="4017196" y="899280"/>
                  <a:pt x="4017196" y="2008598"/>
                </a:cubicBezTo>
                <a:cubicBezTo>
                  <a:pt x="4017196" y="3117916"/>
                  <a:pt x="3117916" y="4017196"/>
                  <a:pt x="2008598" y="4017196"/>
                </a:cubicBezTo>
                <a:cubicBezTo>
                  <a:pt x="899280" y="4017196"/>
                  <a:pt x="0" y="3117916"/>
                  <a:pt x="0" y="2008598"/>
                </a:cubicBezTo>
                <a:cubicBezTo>
                  <a:pt x="0" y="899280"/>
                  <a:pt x="899280" y="0"/>
                  <a:pt x="2008598" y="0"/>
                </a:cubicBezTo>
                <a:close/>
              </a:path>
            </a:pathLst>
          </a:custGeom>
        </p:spPr>
      </p:pic>
      <p:cxnSp>
        <p:nvCxnSpPr>
          <p:cNvPr id="20" name="Straight Connector 19">
            <a:extLst>
              <a:ext uri="{FF2B5EF4-FFF2-40B4-BE49-F238E27FC236}">
                <a16:creationId xmlns:a16="http://schemas.microsoft.com/office/drawing/2014/main" id="{9AD20FE8-ED02-4CDE-83B1-A1436305C3DC}"/>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75960" y="4971278"/>
            <a:ext cx="640080" cy="0"/>
          </a:xfrm>
          <a:prstGeom prst="line">
            <a:avLst/>
          </a:prstGeom>
          <a:ln w="28575">
            <a:solidFill>
              <a:srgbClr val="F05B3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976705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0730" y="971181"/>
            <a:ext cx="10515600" cy="1325563"/>
          </a:xfrm>
        </p:spPr>
        <p:txBody>
          <a:bodyPr>
            <a:normAutofit fontScale="90000"/>
          </a:bodyPr>
          <a:lstStyle/>
          <a:p>
            <a:pPr algn="ctr"/>
            <a:r>
              <a:rPr lang="en-GB" sz="4900" dirty="0" smtClean="0">
                <a:latin typeface="Comic Sans MS" panose="030F0702030302020204" pitchFamily="66" charset="0"/>
              </a:rPr>
              <a:t>Learning Objective: </a:t>
            </a:r>
            <a:br>
              <a:rPr lang="en-GB" sz="4900" dirty="0" smtClean="0">
                <a:latin typeface="Comic Sans MS" panose="030F0702030302020204" pitchFamily="66" charset="0"/>
              </a:rPr>
            </a:br>
            <a:r>
              <a:rPr lang="en-GB" dirty="0" smtClean="0">
                <a:latin typeface="Comic Sans MS" panose="030F0702030302020204" pitchFamily="66" charset="0"/>
              </a:rPr>
              <a:t>To understand the geographical spread of  Alexander’s empire.</a:t>
            </a:r>
            <a:endParaRPr lang="en-GB" dirty="0">
              <a:latin typeface="Comic Sans MS" panose="030F0702030302020204" pitchFamily="66" charset="0"/>
            </a:endParaRPr>
          </a:p>
        </p:txBody>
      </p:sp>
      <p:sp>
        <p:nvSpPr>
          <p:cNvPr id="3" name="Title 1"/>
          <p:cNvSpPr txBox="1">
            <a:spLocks/>
          </p:cNvSpPr>
          <p:nvPr/>
        </p:nvSpPr>
        <p:spPr>
          <a:xfrm>
            <a:off x="806302" y="3274830"/>
            <a:ext cx="10963939" cy="2736222"/>
          </a:xfrm>
          <a:prstGeom prst="rect">
            <a:avLst/>
          </a:prstGeom>
        </p:spPr>
        <p:txBody>
          <a:bodyPr vert="horz" lIns="91440" tIns="45720" rIns="91440" bIns="45720" rtlCol="0" anchor="ctr">
            <a:normAutofit fontScale="47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7200" dirty="0" smtClean="0">
                <a:latin typeface="Comic Sans MS" panose="030F0702030302020204" pitchFamily="66" charset="0"/>
              </a:rPr>
              <a:t>Success Criteria:</a:t>
            </a:r>
          </a:p>
          <a:p>
            <a:endParaRPr lang="en-GB" sz="7200" dirty="0">
              <a:latin typeface="Comic Sans MS" panose="030F0702030302020204" pitchFamily="66" charset="0"/>
            </a:endParaRPr>
          </a:p>
          <a:p>
            <a:endParaRPr lang="en-GB" sz="7200" dirty="0" smtClean="0">
              <a:latin typeface="Comic Sans MS" panose="030F0702030302020204" pitchFamily="66" charset="0"/>
            </a:endParaRPr>
          </a:p>
          <a:p>
            <a:pPr marL="685800" indent="-685800">
              <a:buFont typeface="Wingdings" panose="05000000000000000000" pitchFamily="2" charset="2"/>
              <a:buChar char="v"/>
            </a:pPr>
            <a:r>
              <a:rPr lang="en-GB" sz="7200" dirty="0" smtClean="0">
                <a:latin typeface="Comic Sans MS" panose="030F0702030302020204" pitchFamily="66" charset="0"/>
              </a:rPr>
              <a:t>I have placed the events in the correct order.</a:t>
            </a:r>
          </a:p>
          <a:p>
            <a:endParaRPr lang="en-GB" sz="7200" dirty="0">
              <a:latin typeface="Comic Sans MS" panose="030F0702030302020204" pitchFamily="66" charset="0"/>
            </a:endParaRPr>
          </a:p>
          <a:p>
            <a:pPr marL="685800" indent="-685800">
              <a:buFont typeface="Wingdings" panose="05000000000000000000" pitchFamily="2" charset="2"/>
              <a:buChar char="v"/>
            </a:pPr>
            <a:r>
              <a:rPr lang="en-GB" sz="7200" dirty="0" smtClean="0">
                <a:latin typeface="Comic Sans MS" panose="030F0702030302020204" pitchFamily="66" charset="0"/>
              </a:rPr>
              <a:t>I can point to where each event happened on the map.   </a:t>
            </a:r>
          </a:p>
          <a:p>
            <a:pPr marL="571500" indent="-571500">
              <a:buFont typeface="Arial" panose="020B0604020202020204" pitchFamily="34" charset="0"/>
              <a:buChar char="•"/>
            </a:pPr>
            <a:endParaRPr lang="en-GB" dirty="0">
              <a:latin typeface="Comic Sans MS" panose="030F0702030302020204" pitchFamily="66" charset="0"/>
            </a:endParaRPr>
          </a:p>
        </p:txBody>
      </p:sp>
    </p:spTree>
    <p:extLst>
      <p:ext uri="{BB962C8B-B14F-4D97-AF65-F5344CB8AC3E}">
        <p14:creationId xmlns:p14="http://schemas.microsoft.com/office/powerpoint/2010/main" val="251005723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loud Callout 7"/>
          <p:cNvSpPr/>
          <p:nvPr/>
        </p:nvSpPr>
        <p:spPr>
          <a:xfrm>
            <a:off x="3197678" y="1906886"/>
            <a:ext cx="5464628" cy="2525486"/>
          </a:xfrm>
          <a:prstGeom prst="cloudCallout">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en-US"/>
          </a:p>
        </p:txBody>
      </p:sp>
      <p:sp>
        <p:nvSpPr>
          <p:cNvPr id="9" name="Title 1"/>
          <p:cNvSpPr txBox="1">
            <a:spLocks/>
          </p:cNvSpPr>
          <p:nvPr/>
        </p:nvSpPr>
        <p:spPr>
          <a:xfrm>
            <a:off x="3023182" y="2529259"/>
            <a:ext cx="5519057" cy="113603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800" b="1" kern="1200" cap="none" baseline="0">
                <a:blipFill>
                  <a:blip r:embed="rId2">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pPr algn="ctr"/>
            <a:r>
              <a:rPr lang="en-US" sz="5400" dirty="0" smtClean="0">
                <a:latin typeface="Chalkboard SE" charset="0"/>
                <a:ea typeface="Chalkboard SE" charset="0"/>
                <a:cs typeface="Chalkboard SE" charset="0"/>
              </a:rPr>
              <a:t>Key Vocabulary </a:t>
            </a:r>
            <a:endParaRPr lang="en-US" sz="5400" dirty="0">
              <a:latin typeface="Chalkboard SE" charset="0"/>
              <a:ea typeface="Chalkboard SE" charset="0"/>
              <a:cs typeface="Chalkboard SE" charset="0"/>
            </a:endParaRPr>
          </a:p>
        </p:txBody>
      </p:sp>
      <p:sp>
        <p:nvSpPr>
          <p:cNvPr id="10" name="Title 9"/>
          <p:cNvSpPr>
            <a:spLocks noGrp="1"/>
          </p:cNvSpPr>
          <p:nvPr>
            <p:ph type="title"/>
          </p:nvPr>
        </p:nvSpPr>
        <p:spPr>
          <a:xfrm>
            <a:off x="1069848" y="484632"/>
            <a:ext cx="2794581" cy="1609344"/>
          </a:xfrm>
        </p:spPr>
        <p:txBody>
          <a:bodyPr/>
          <a:lstStyle/>
          <a:p>
            <a:r>
              <a:rPr lang="en-US" b="1" dirty="0" smtClean="0">
                <a:latin typeface="Chalkboard SE" charset="0"/>
                <a:ea typeface="Chalkboard SE" charset="0"/>
                <a:cs typeface="Chalkboard SE" charset="0"/>
              </a:rPr>
              <a:t>Conquer</a:t>
            </a:r>
            <a:r>
              <a:rPr lang="en-US" dirty="0" smtClean="0"/>
              <a:t> </a:t>
            </a:r>
            <a:endParaRPr lang="en-US" dirty="0"/>
          </a:p>
        </p:txBody>
      </p:sp>
      <p:sp>
        <p:nvSpPr>
          <p:cNvPr id="11" name="Title 9"/>
          <p:cNvSpPr txBox="1">
            <a:spLocks/>
          </p:cNvSpPr>
          <p:nvPr/>
        </p:nvSpPr>
        <p:spPr>
          <a:xfrm>
            <a:off x="3456331" y="5143500"/>
            <a:ext cx="2794581" cy="160934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800" b="1" kern="1200" cap="none" baseline="0">
                <a:blipFill>
                  <a:blip r:embed="rId2">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r>
              <a:rPr lang="en-US" dirty="0" smtClean="0">
                <a:latin typeface="Chalkboard SE" charset="0"/>
                <a:ea typeface="Chalkboard SE" charset="0"/>
                <a:cs typeface="Chalkboard SE" charset="0"/>
              </a:rPr>
              <a:t>victory </a:t>
            </a:r>
            <a:endParaRPr lang="en-US" dirty="0">
              <a:latin typeface="Chalkboard SE" charset="0"/>
              <a:ea typeface="Chalkboard SE" charset="0"/>
              <a:cs typeface="Chalkboard SE" charset="0"/>
            </a:endParaRPr>
          </a:p>
        </p:txBody>
      </p:sp>
      <p:sp>
        <p:nvSpPr>
          <p:cNvPr id="12" name="Title 9"/>
          <p:cNvSpPr txBox="1">
            <a:spLocks/>
          </p:cNvSpPr>
          <p:nvPr/>
        </p:nvSpPr>
        <p:spPr>
          <a:xfrm>
            <a:off x="6123214" y="332159"/>
            <a:ext cx="2794581" cy="160934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800" b="1" kern="1200" cap="none" baseline="0">
                <a:blipFill>
                  <a:blip r:embed="rId2">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r>
              <a:rPr lang="en-US" dirty="0" smtClean="0">
                <a:latin typeface="Chalkboard SE" charset="0"/>
                <a:ea typeface="Chalkboard SE" charset="0"/>
                <a:cs typeface="Chalkboard SE" charset="0"/>
              </a:rPr>
              <a:t>empire</a:t>
            </a:r>
            <a:r>
              <a:rPr lang="en-US" dirty="0" smtClean="0"/>
              <a:t> </a:t>
            </a:r>
            <a:endParaRPr lang="en-US" dirty="0"/>
          </a:p>
        </p:txBody>
      </p:sp>
      <p:sp>
        <p:nvSpPr>
          <p:cNvPr id="13" name="Title 9"/>
          <p:cNvSpPr txBox="1">
            <a:spLocks/>
          </p:cNvSpPr>
          <p:nvPr/>
        </p:nvSpPr>
        <p:spPr>
          <a:xfrm>
            <a:off x="9694542" y="1197359"/>
            <a:ext cx="1951054" cy="160934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800" b="1" kern="1200" cap="none" baseline="0">
                <a:blipFill>
                  <a:blip r:embed="rId2">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r>
              <a:rPr lang="en-US" dirty="0" smtClean="0">
                <a:latin typeface="Chalkboard SE" charset="0"/>
                <a:ea typeface="Chalkboard SE" charset="0"/>
                <a:cs typeface="Chalkboard SE" charset="0"/>
              </a:rPr>
              <a:t>army </a:t>
            </a:r>
            <a:endParaRPr lang="en-US" dirty="0">
              <a:latin typeface="Chalkboard SE" charset="0"/>
              <a:ea typeface="Chalkboard SE" charset="0"/>
              <a:cs typeface="Chalkboard SE" charset="0"/>
            </a:endParaRPr>
          </a:p>
        </p:txBody>
      </p:sp>
      <p:sp>
        <p:nvSpPr>
          <p:cNvPr id="14" name="Title 9"/>
          <p:cNvSpPr txBox="1">
            <a:spLocks/>
          </p:cNvSpPr>
          <p:nvPr/>
        </p:nvSpPr>
        <p:spPr>
          <a:xfrm>
            <a:off x="8273143" y="3671902"/>
            <a:ext cx="3744685" cy="160934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800" b="1" kern="1200" cap="none" baseline="0">
                <a:blipFill>
                  <a:blip r:embed="rId2">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r>
              <a:rPr lang="en-US" dirty="0" smtClean="0">
                <a:latin typeface="Chalkboard SE" charset="0"/>
                <a:ea typeface="Chalkboard SE" charset="0"/>
                <a:cs typeface="Chalkboard SE" charset="0"/>
              </a:rPr>
              <a:t>Macedonia</a:t>
            </a:r>
            <a:r>
              <a:rPr lang="en-US" dirty="0" smtClean="0"/>
              <a:t> </a:t>
            </a:r>
            <a:endParaRPr lang="en-US" dirty="0"/>
          </a:p>
        </p:txBody>
      </p:sp>
      <p:sp>
        <p:nvSpPr>
          <p:cNvPr id="15" name="Title 9"/>
          <p:cNvSpPr txBox="1">
            <a:spLocks/>
          </p:cNvSpPr>
          <p:nvPr/>
        </p:nvSpPr>
        <p:spPr>
          <a:xfrm>
            <a:off x="190525" y="4338829"/>
            <a:ext cx="2794581" cy="160934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800" b="1" kern="1200" cap="none" baseline="0">
                <a:blipFill>
                  <a:blip r:embed="rId2">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r>
              <a:rPr lang="en-US" dirty="0" smtClean="0">
                <a:latin typeface="Chalkboard SE" charset="0"/>
                <a:ea typeface="Chalkboard SE" charset="0"/>
                <a:cs typeface="Chalkboard SE" charset="0"/>
              </a:rPr>
              <a:t>Persian</a:t>
            </a:r>
            <a:r>
              <a:rPr lang="en-US" dirty="0" smtClean="0"/>
              <a:t> </a:t>
            </a:r>
            <a:endParaRPr lang="en-US" dirty="0"/>
          </a:p>
        </p:txBody>
      </p:sp>
      <p:sp>
        <p:nvSpPr>
          <p:cNvPr id="16" name="Title 9"/>
          <p:cNvSpPr txBox="1">
            <a:spLocks/>
          </p:cNvSpPr>
          <p:nvPr/>
        </p:nvSpPr>
        <p:spPr>
          <a:xfrm>
            <a:off x="6681106" y="5544311"/>
            <a:ext cx="3554187" cy="131368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800" b="1" kern="1200" cap="none" baseline="0">
                <a:blipFill>
                  <a:blip r:embed="rId2">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r>
              <a:rPr lang="en-US" dirty="0" smtClean="0">
                <a:latin typeface="Chalkboard SE" charset="0"/>
                <a:ea typeface="Chalkboard SE" charset="0"/>
                <a:cs typeface="Chalkboard SE" charset="0"/>
              </a:rPr>
              <a:t>Himalayas</a:t>
            </a:r>
            <a:r>
              <a:rPr lang="en-US" dirty="0" smtClean="0"/>
              <a:t> </a:t>
            </a:r>
            <a:endParaRPr lang="en-US" dirty="0"/>
          </a:p>
        </p:txBody>
      </p:sp>
      <p:sp>
        <p:nvSpPr>
          <p:cNvPr id="17" name="Title 9"/>
          <p:cNvSpPr txBox="1">
            <a:spLocks/>
          </p:cNvSpPr>
          <p:nvPr/>
        </p:nvSpPr>
        <p:spPr>
          <a:xfrm>
            <a:off x="228601" y="2411730"/>
            <a:ext cx="2794581" cy="160934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800" b="1" kern="1200" cap="none" baseline="0">
                <a:blipFill>
                  <a:blip r:embed="rId2">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r>
              <a:rPr lang="en-US" dirty="0" smtClean="0">
                <a:latin typeface="Chalkboard SE" charset="0"/>
                <a:ea typeface="Chalkboard SE" charset="0"/>
                <a:cs typeface="Chalkboard SE" charset="0"/>
              </a:rPr>
              <a:t>Babylon </a:t>
            </a:r>
            <a:endParaRPr lang="en-US" dirty="0">
              <a:latin typeface="Chalkboard SE" charset="0"/>
              <a:ea typeface="Chalkboard SE" charset="0"/>
              <a:cs typeface="Chalkboard SE" charset="0"/>
            </a:endParaRPr>
          </a:p>
        </p:txBody>
      </p:sp>
    </p:spTree>
    <p:extLst>
      <p:ext uri="{BB962C8B-B14F-4D97-AF65-F5344CB8AC3E}">
        <p14:creationId xmlns:p14="http://schemas.microsoft.com/office/powerpoint/2010/main" val="56087436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13311" y="1864357"/>
            <a:ext cx="10515600" cy="4351338"/>
          </a:xfrm>
        </p:spPr>
        <p:txBody>
          <a:bodyPr/>
          <a:lstStyle/>
          <a:p>
            <a:pPr marL="0" marR="0" lvl="0" indent="0" defTabSz="914400" eaLnBrk="1" fontAlgn="auto" latinLnBrk="0" hangingPunct="1">
              <a:lnSpc>
                <a:spcPct val="150000"/>
              </a:lnSpc>
              <a:spcBef>
                <a:spcPts val="0"/>
              </a:spcBef>
              <a:spcAft>
                <a:spcPts val="0"/>
              </a:spcAft>
              <a:buClrTx/>
              <a:buSzTx/>
              <a:buFontTx/>
              <a:buNone/>
              <a:tabLst/>
              <a:defRPr/>
            </a:pPr>
            <a:r>
              <a:rPr lang="en-US" b="1" dirty="0" smtClean="0">
                <a:latin typeface="Chalkboard SE" charset="0"/>
                <a:ea typeface="Chalkboard SE" charset="0"/>
                <a:cs typeface="Chalkboard SE" charset="0"/>
              </a:rPr>
              <a:t>Alexander was a strong, intelligent ruler, but he could also be hot-tempered and cruel. Not long after he became king, the Greek city- state of Thebes decided that it no longer wanted to be ruled by Alexander. The young king moved moved quickly to show his strength: he burned the city to the ground and ordered that citizens be sold as slaves. </a:t>
            </a:r>
            <a:endParaRPr lang="en-US" b="1" dirty="0">
              <a:latin typeface="Chalkboard SE" charset="0"/>
              <a:ea typeface="Chalkboard SE" charset="0"/>
              <a:cs typeface="Chalkboard SE" charset="0"/>
            </a:endParaRPr>
          </a:p>
        </p:txBody>
      </p:sp>
      <p:sp>
        <p:nvSpPr>
          <p:cNvPr id="2" name="TextBox 1"/>
          <p:cNvSpPr txBox="1"/>
          <p:nvPr/>
        </p:nvSpPr>
        <p:spPr>
          <a:xfrm>
            <a:off x="2909454" y="554182"/>
            <a:ext cx="6548203" cy="1015663"/>
          </a:xfrm>
          <a:prstGeom prst="rect">
            <a:avLst/>
          </a:prstGeom>
          <a:noFill/>
        </p:spPr>
        <p:txBody>
          <a:bodyPr wrap="none" rtlCol="0">
            <a:spAutoFit/>
          </a:bodyPr>
          <a:lstStyle/>
          <a:p>
            <a:r>
              <a:rPr lang="en-US" sz="6000" b="1" dirty="0" smtClean="0">
                <a:latin typeface="Chalkboard SE" charset="0"/>
                <a:ea typeface="Chalkboard SE" charset="0"/>
                <a:cs typeface="Chalkboard SE" charset="0"/>
              </a:rPr>
              <a:t>The Gordian Knot</a:t>
            </a:r>
            <a:endParaRPr lang="en-US" sz="6000" b="1" dirty="0">
              <a:latin typeface="Chalkboard SE" charset="0"/>
              <a:ea typeface="Chalkboard SE" charset="0"/>
              <a:cs typeface="Chalkboard SE" charset="0"/>
            </a:endParaRPr>
          </a:p>
        </p:txBody>
      </p:sp>
      <p:pic>
        <p:nvPicPr>
          <p:cNvPr id="4" name="Picture 3"/>
          <p:cNvPicPr>
            <a:picLocks noChangeAspect="1"/>
          </p:cNvPicPr>
          <p:nvPr/>
        </p:nvPicPr>
        <p:blipFill>
          <a:blip r:embed="rId3"/>
          <a:stretch>
            <a:fillRect/>
          </a:stretch>
        </p:blipFill>
        <p:spPr>
          <a:xfrm>
            <a:off x="9660659" y="429491"/>
            <a:ext cx="1742115" cy="1593850"/>
          </a:xfrm>
          <a:prstGeom prst="rect">
            <a:avLst/>
          </a:prstGeom>
        </p:spPr>
      </p:pic>
      <p:pic>
        <p:nvPicPr>
          <p:cNvPr id="5" name="Picture 4"/>
          <p:cNvPicPr>
            <a:picLocks noChangeAspect="1"/>
          </p:cNvPicPr>
          <p:nvPr/>
        </p:nvPicPr>
        <p:blipFill>
          <a:blip r:embed="rId3"/>
          <a:stretch>
            <a:fillRect/>
          </a:stretch>
        </p:blipFill>
        <p:spPr>
          <a:xfrm>
            <a:off x="964337" y="480122"/>
            <a:ext cx="1742115" cy="1593850"/>
          </a:xfrm>
          <a:prstGeom prst="rect">
            <a:avLst/>
          </a:prstGeom>
        </p:spPr>
      </p:pic>
    </p:spTree>
    <p:extLst>
      <p:ext uri="{BB962C8B-B14F-4D97-AF65-F5344CB8AC3E}">
        <p14:creationId xmlns:p14="http://schemas.microsoft.com/office/powerpoint/2010/main" val="67061542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5746" y="831273"/>
            <a:ext cx="10817430" cy="6026727"/>
          </a:xfrm>
        </p:spPr>
        <p:txBody>
          <a:bodyPr>
            <a:normAutofit fontScale="40000" lnSpcReduction="20000"/>
          </a:bodyPr>
          <a:lstStyle/>
          <a:p>
            <a:pPr marL="0" marR="0" lvl="0" indent="0" defTabSz="914400" eaLnBrk="1" fontAlgn="auto" latinLnBrk="0" hangingPunct="1">
              <a:lnSpc>
                <a:spcPct val="170000"/>
              </a:lnSpc>
              <a:spcBef>
                <a:spcPts val="0"/>
              </a:spcBef>
              <a:spcAft>
                <a:spcPts val="0"/>
              </a:spcAft>
              <a:buClrTx/>
              <a:buSzTx/>
              <a:buFontTx/>
              <a:buNone/>
              <a:tabLst/>
              <a:defRPr/>
            </a:pPr>
            <a:r>
              <a:rPr lang="en-US" sz="4500" b="1" dirty="0" smtClean="0">
                <a:latin typeface="Chalkboard SE" charset="0"/>
                <a:ea typeface="Chalkboard SE" charset="0"/>
                <a:cs typeface="Chalkboard SE" charset="0"/>
              </a:rPr>
              <a:t>Alexander and his army could not be stopped. With Greece under his control, he marched eastward. </a:t>
            </a:r>
          </a:p>
          <a:p>
            <a:pPr marL="0" marR="0" lvl="0" indent="0" defTabSz="914400" eaLnBrk="1" fontAlgn="auto" latinLnBrk="0" hangingPunct="1">
              <a:lnSpc>
                <a:spcPct val="170000"/>
              </a:lnSpc>
              <a:spcBef>
                <a:spcPts val="0"/>
              </a:spcBef>
              <a:spcAft>
                <a:spcPts val="0"/>
              </a:spcAft>
              <a:buClrTx/>
              <a:buSzTx/>
              <a:buFontTx/>
              <a:buNone/>
              <a:tabLst/>
              <a:defRPr/>
            </a:pPr>
            <a:endParaRPr lang="en-US" sz="4500" b="1" dirty="0">
              <a:latin typeface="Chalkboard SE" charset="0"/>
              <a:ea typeface="Chalkboard SE" charset="0"/>
              <a:cs typeface="Chalkboard SE" charset="0"/>
            </a:endParaRPr>
          </a:p>
          <a:p>
            <a:pPr marL="0" marR="0" lvl="0" indent="0" defTabSz="914400" eaLnBrk="1" fontAlgn="auto" latinLnBrk="0" hangingPunct="1">
              <a:lnSpc>
                <a:spcPct val="170000"/>
              </a:lnSpc>
              <a:spcBef>
                <a:spcPts val="0"/>
              </a:spcBef>
              <a:spcAft>
                <a:spcPts val="0"/>
              </a:spcAft>
              <a:buClrTx/>
              <a:buSzTx/>
              <a:buFontTx/>
              <a:buNone/>
              <a:tabLst/>
              <a:defRPr/>
            </a:pPr>
            <a:r>
              <a:rPr lang="en-US" sz="4500" b="1" dirty="0" smtClean="0">
                <a:latin typeface="Chalkboard SE" charset="0"/>
                <a:ea typeface="Chalkboard SE" charset="0"/>
                <a:cs typeface="Chalkboard SE" charset="0"/>
              </a:rPr>
              <a:t>There is a famous legend about Alexander. The legend says that, hundreds of years before Alexander, a king named Gordius made a knot with so many twists and turns that nobody could untie it, a knot more tangled than the worst knot you’ve ever had in your shoelaces. This famous knot, called ‘the Gordian knot’, was tied in a rope on an oxcart. </a:t>
            </a:r>
          </a:p>
          <a:p>
            <a:pPr marL="0" marR="0" lvl="0" indent="0" defTabSz="914400" eaLnBrk="1" fontAlgn="auto" latinLnBrk="0" hangingPunct="1">
              <a:lnSpc>
                <a:spcPct val="170000"/>
              </a:lnSpc>
              <a:spcBef>
                <a:spcPts val="0"/>
              </a:spcBef>
              <a:spcAft>
                <a:spcPts val="0"/>
              </a:spcAft>
              <a:buClrTx/>
              <a:buSzTx/>
              <a:buFontTx/>
              <a:buNone/>
              <a:tabLst/>
              <a:defRPr/>
            </a:pPr>
            <a:r>
              <a:rPr lang="en-US" sz="4500" b="1" dirty="0" smtClean="0">
                <a:latin typeface="Chalkboard SE" charset="0"/>
                <a:ea typeface="Chalkboard SE" charset="0"/>
                <a:cs typeface="Chalkboard SE" charset="0"/>
              </a:rPr>
              <a:t>People said that anyone who could release the knot would have the world for his kingdom. </a:t>
            </a:r>
          </a:p>
          <a:p>
            <a:pPr marL="0" marR="0" lvl="0" indent="0" defTabSz="914400" eaLnBrk="1" fontAlgn="auto" latinLnBrk="0" hangingPunct="1">
              <a:lnSpc>
                <a:spcPct val="170000"/>
              </a:lnSpc>
              <a:spcBef>
                <a:spcPts val="0"/>
              </a:spcBef>
              <a:spcAft>
                <a:spcPts val="0"/>
              </a:spcAft>
              <a:buClrTx/>
              <a:buSzTx/>
              <a:buFontTx/>
              <a:buNone/>
              <a:tabLst/>
              <a:defRPr/>
            </a:pPr>
            <a:endParaRPr lang="en-US" sz="4500" b="1" dirty="0">
              <a:latin typeface="Chalkboard SE" charset="0"/>
              <a:ea typeface="Chalkboard SE" charset="0"/>
              <a:cs typeface="Chalkboard SE" charset="0"/>
            </a:endParaRPr>
          </a:p>
          <a:p>
            <a:pPr marL="0" marR="0" lvl="0" indent="0" defTabSz="914400" eaLnBrk="1" fontAlgn="auto" latinLnBrk="0" hangingPunct="1">
              <a:lnSpc>
                <a:spcPct val="170000"/>
              </a:lnSpc>
              <a:spcBef>
                <a:spcPts val="0"/>
              </a:spcBef>
              <a:spcAft>
                <a:spcPts val="0"/>
              </a:spcAft>
              <a:buClrTx/>
              <a:buSzTx/>
              <a:buFontTx/>
              <a:buNone/>
              <a:tabLst/>
              <a:defRPr/>
            </a:pPr>
            <a:r>
              <a:rPr lang="en-US" sz="4500" b="1" dirty="0" smtClean="0">
                <a:latin typeface="Chalkboard SE" charset="0"/>
                <a:ea typeface="Chalkboard SE" charset="0"/>
                <a:cs typeface="Chalkboard SE" charset="0"/>
              </a:rPr>
              <a:t>When Alexander heard about the Gordian knot, he said: ‘Take me to it’. The people took him to a little temple. There stood the oxcart, with the famous knot tied to it. </a:t>
            </a:r>
          </a:p>
          <a:p>
            <a:pPr marL="0" marR="0" lvl="0" indent="0" defTabSz="914400" eaLnBrk="1" fontAlgn="auto" latinLnBrk="0" hangingPunct="1">
              <a:lnSpc>
                <a:spcPct val="100000"/>
              </a:lnSpc>
              <a:spcBef>
                <a:spcPts val="0"/>
              </a:spcBef>
              <a:spcAft>
                <a:spcPts val="0"/>
              </a:spcAft>
              <a:buClrTx/>
              <a:buSzTx/>
              <a:buFontTx/>
              <a:buNone/>
              <a:tabLst/>
              <a:defRPr/>
            </a:pPr>
            <a:endParaRPr lang="en-US" dirty="0"/>
          </a:p>
          <a:p>
            <a:pPr marL="0" marR="0" lvl="0" indent="0" defTabSz="914400" eaLnBrk="1" fontAlgn="auto" latinLnBrk="0" hangingPunct="1">
              <a:lnSpc>
                <a:spcPct val="100000"/>
              </a:lnSpc>
              <a:spcBef>
                <a:spcPts val="0"/>
              </a:spcBef>
              <a:spcAft>
                <a:spcPts val="0"/>
              </a:spcAft>
              <a:buClrTx/>
              <a:buSzTx/>
              <a:buFontTx/>
              <a:buNone/>
              <a:tabLst/>
              <a:defRPr/>
            </a:pPr>
            <a:endParaRPr lang="en-US" dirty="0" smtClean="0"/>
          </a:p>
          <a:p>
            <a:pPr marL="0" marR="0" lvl="0" indent="0" defTabSz="914400" eaLnBrk="1" fontAlgn="auto" latinLnBrk="0" hangingPunct="1">
              <a:lnSpc>
                <a:spcPct val="100000"/>
              </a:lnSpc>
              <a:spcBef>
                <a:spcPts val="0"/>
              </a:spcBef>
              <a:spcAft>
                <a:spcPts val="0"/>
              </a:spcAft>
              <a:buClrTx/>
              <a:buSzTx/>
              <a:buFontTx/>
              <a:buNone/>
              <a:tabLst/>
              <a:defRPr/>
            </a:pPr>
            <a:endParaRPr lang="en-US" dirty="0"/>
          </a:p>
          <a:p>
            <a:pPr marL="0" marR="0" lvl="0" indent="0" defTabSz="914400" eaLnBrk="1" fontAlgn="auto" latinLnBrk="0" hangingPunct="1">
              <a:lnSpc>
                <a:spcPct val="100000"/>
              </a:lnSpc>
              <a:spcBef>
                <a:spcPts val="0"/>
              </a:spcBef>
              <a:spcAft>
                <a:spcPts val="0"/>
              </a:spcAft>
              <a:buClrTx/>
              <a:buSzTx/>
              <a:buFontTx/>
              <a:buNone/>
              <a:tabLst/>
              <a:defRPr/>
            </a:pPr>
            <a:endParaRPr lang="en-US" dirty="0"/>
          </a:p>
        </p:txBody>
      </p:sp>
    </p:spTree>
    <p:extLst>
      <p:ext uri="{BB962C8B-B14F-4D97-AF65-F5344CB8AC3E}">
        <p14:creationId xmlns:p14="http://schemas.microsoft.com/office/powerpoint/2010/main" val="8648573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48145"/>
            <a:ext cx="10978738" cy="5478690"/>
          </a:xfrm>
        </p:spPr>
        <p:txBody>
          <a:bodyPr>
            <a:noAutofit/>
          </a:bodyPr>
          <a:lstStyle/>
          <a:p>
            <a:pPr marL="0" marR="0" lvl="0" indent="0" defTabSz="914400" eaLnBrk="1" fontAlgn="auto" latinLnBrk="0" hangingPunct="1">
              <a:lnSpc>
                <a:spcPct val="170000"/>
              </a:lnSpc>
              <a:spcBef>
                <a:spcPts val="0"/>
              </a:spcBef>
              <a:spcAft>
                <a:spcPts val="0"/>
              </a:spcAft>
              <a:buClrTx/>
              <a:buSzTx/>
              <a:buFontTx/>
              <a:buNone/>
              <a:tabLst/>
              <a:defRPr/>
            </a:pPr>
            <a:r>
              <a:rPr lang="en-US" sz="2000" b="1" dirty="0" smtClean="0">
                <a:latin typeface="Chalkboard SE" charset="0"/>
                <a:ea typeface="Chalkboard SE" charset="0"/>
                <a:cs typeface="Chalkboard SE" charset="0"/>
              </a:rPr>
              <a:t>‘Tell me again,’ said Alexander, ‘what you believe about this knot.’ </a:t>
            </a:r>
          </a:p>
          <a:p>
            <a:pPr marL="0" marR="0" lvl="0" indent="0" defTabSz="914400" eaLnBrk="1" fontAlgn="auto" latinLnBrk="0" hangingPunct="1">
              <a:lnSpc>
                <a:spcPct val="170000"/>
              </a:lnSpc>
              <a:spcBef>
                <a:spcPts val="0"/>
              </a:spcBef>
              <a:spcAft>
                <a:spcPts val="0"/>
              </a:spcAft>
              <a:buClrTx/>
              <a:buSzTx/>
              <a:buFontTx/>
              <a:buNone/>
              <a:tabLst/>
              <a:defRPr/>
            </a:pPr>
            <a:endParaRPr lang="en-US" sz="2000" b="1" dirty="0">
              <a:latin typeface="Chalkboard SE" charset="0"/>
              <a:ea typeface="Chalkboard SE" charset="0"/>
              <a:cs typeface="Chalkboard SE" charset="0"/>
            </a:endParaRPr>
          </a:p>
          <a:p>
            <a:pPr marL="0" marR="0" lvl="0" indent="0" defTabSz="914400" eaLnBrk="1" fontAlgn="auto" latinLnBrk="0" hangingPunct="1">
              <a:lnSpc>
                <a:spcPct val="170000"/>
              </a:lnSpc>
              <a:spcBef>
                <a:spcPts val="0"/>
              </a:spcBef>
              <a:spcAft>
                <a:spcPts val="0"/>
              </a:spcAft>
              <a:buClrTx/>
              <a:buSzTx/>
              <a:buFontTx/>
              <a:buNone/>
              <a:tabLst/>
              <a:defRPr/>
            </a:pPr>
            <a:r>
              <a:rPr lang="en-US" sz="2000" b="1" dirty="0" smtClean="0">
                <a:latin typeface="Chalkboard SE" charset="0"/>
                <a:ea typeface="Chalkboard SE" charset="0"/>
                <a:cs typeface="Chalkboard SE" charset="0"/>
              </a:rPr>
              <a:t>‘It is said,’ the people replied, ‘that the person who can release it shall have the world for his kingdom.’ </a:t>
            </a:r>
          </a:p>
          <a:p>
            <a:pPr marL="0" marR="0" lvl="0" indent="0" defTabSz="914400" eaLnBrk="1" fontAlgn="auto" latinLnBrk="0" hangingPunct="1">
              <a:lnSpc>
                <a:spcPct val="170000"/>
              </a:lnSpc>
              <a:spcBef>
                <a:spcPts val="0"/>
              </a:spcBef>
              <a:spcAft>
                <a:spcPts val="0"/>
              </a:spcAft>
              <a:buClrTx/>
              <a:buSzTx/>
              <a:buFontTx/>
              <a:buNone/>
              <a:tabLst/>
              <a:defRPr/>
            </a:pPr>
            <a:endParaRPr lang="en-US" sz="2000" b="1" dirty="0">
              <a:latin typeface="Chalkboard SE" charset="0"/>
              <a:ea typeface="Chalkboard SE" charset="0"/>
              <a:cs typeface="Chalkboard SE" charset="0"/>
            </a:endParaRPr>
          </a:p>
          <a:p>
            <a:pPr marL="0" marR="0" lvl="0" indent="0" defTabSz="914400" eaLnBrk="1" fontAlgn="auto" latinLnBrk="0" hangingPunct="1">
              <a:lnSpc>
                <a:spcPct val="170000"/>
              </a:lnSpc>
              <a:spcBef>
                <a:spcPts val="0"/>
              </a:spcBef>
              <a:spcAft>
                <a:spcPts val="0"/>
              </a:spcAft>
              <a:buClrTx/>
              <a:buSzTx/>
              <a:buFontTx/>
              <a:buNone/>
              <a:tabLst/>
              <a:defRPr/>
            </a:pPr>
            <a:r>
              <a:rPr lang="en-US" sz="2000" b="1" dirty="0" smtClean="0">
                <a:latin typeface="Chalkboard SE" charset="0"/>
                <a:ea typeface="Chalkboard SE" charset="0"/>
                <a:cs typeface="Chalkboard SE" charset="0"/>
              </a:rPr>
              <a:t>Alexander looked carefully at the knot. He could not find the ends of the rope because they were tucked away inside the knot. He raised his sharp sword and, with one stroke, sliced through the knot. The rope fell to the ground, and the people cheered. </a:t>
            </a:r>
          </a:p>
          <a:p>
            <a:pPr marL="0" marR="0" lvl="0" indent="0" defTabSz="914400" eaLnBrk="1" fontAlgn="auto" latinLnBrk="0" hangingPunct="1">
              <a:lnSpc>
                <a:spcPct val="170000"/>
              </a:lnSpc>
              <a:spcBef>
                <a:spcPts val="0"/>
              </a:spcBef>
              <a:spcAft>
                <a:spcPts val="0"/>
              </a:spcAft>
              <a:buClrTx/>
              <a:buSzTx/>
              <a:buFontTx/>
              <a:buNone/>
              <a:tabLst/>
              <a:defRPr/>
            </a:pPr>
            <a:endParaRPr lang="en-US" sz="2000" b="1" dirty="0">
              <a:latin typeface="Chalkboard SE" charset="0"/>
              <a:ea typeface="Chalkboard SE" charset="0"/>
              <a:cs typeface="Chalkboard SE" charset="0"/>
            </a:endParaRPr>
          </a:p>
          <a:p>
            <a:pPr marL="0" marR="0" lvl="0" indent="0" defTabSz="914400" eaLnBrk="1" fontAlgn="auto" latinLnBrk="0" hangingPunct="1">
              <a:lnSpc>
                <a:spcPct val="170000"/>
              </a:lnSpc>
              <a:spcBef>
                <a:spcPts val="0"/>
              </a:spcBef>
              <a:spcAft>
                <a:spcPts val="0"/>
              </a:spcAft>
              <a:buClrTx/>
              <a:buSzTx/>
              <a:buFontTx/>
              <a:buNone/>
              <a:tabLst/>
              <a:defRPr/>
            </a:pPr>
            <a:r>
              <a:rPr lang="en-US" sz="2000" b="1" dirty="0" smtClean="0">
                <a:latin typeface="Chalkboard SE" charset="0"/>
                <a:ea typeface="Chalkboard SE" charset="0"/>
                <a:cs typeface="Chalkboard SE" charset="0"/>
              </a:rPr>
              <a:t>‘The world is my kingdom,’ said Alexander. </a:t>
            </a:r>
          </a:p>
        </p:txBody>
      </p:sp>
    </p:spTree>
    <p:extLst>
      <p:ext uri="{BB962C8B-B14F-4D97-AF65-F5344CB8AC3E}">
        <p14:creationId xmlns:p14="http://schemas.microsoft.com/office/powerpoint/2010/main" val="16860116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667385"/>
            <a:ext cx="10515600" cy="1172990"/>
          </a:xfrm>
        </p:spPr>
        <p:txBody>
          <a:bodyPr/>
          <a:lstStyle/>
          <a:p>
            <a:pPr marL="0" lvl="0" indent="0">
              <a:lnSpc>
                <a:spcPct val="100000"/>
              </a:lnSpc>
              <a:spcBef>
                <a:spcPts val="0"/>
              </a:spcBef>
              <a:buNone/>
            </a:pPr>
            <a:r>
              <a:rPr lang="en-US" dirty="0" smtClean="0"/>
              <a:t>After Alexander conquered Greece , he wanted to conquer the whole world! </a:t>
            </a:r>
          </a:p>
          <a:p>
            <a:pPr marL="0" lvl="0" indent="0">
              <a:lnSpc>
                <a:spcPct val="100000"/>
              </a:lnSpc>
              <a:spcBef>
                <a:spcPts val="0"/>
              </a:spcBef>
              <a:buNone/>
            </a:pPr>
            <a:endParaRPr lang="en-US" dirty="0"/>
          </a:p>
          <a:p>
            <a:pPr marL="0" lvl="0" indent="0">
              <a:lnSpc>
                <a:spcPct val="100000"/>
              </a:lnSpc>
              <a:spcBef>
                <a:spcPts val="0"/>
              </a:spcBef>
              <a:buNone/>
            </a:pPr>
            <a:endParaRPr lang="en-US"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17409" y="1729538"/>
            <a:ext cx="7545049" cy="4326102"/>
          </a:xfrm>
          <a:prstGeom prst="rect">
            <a:avLst/>
          </a:prstGeom>
        </p:spPr>
      </p:pic>
    </p:spTree>
    <p:extLst>
      <p:ext uri="{BB962C8B-B14F-4D97-AF65-F5344CB8AC3E}">
        <p14:creationId xmlns:p14="http://schemas.microsoft.com/office/powerpoint/2010/main" val="798920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DBA"/>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2996" y="4571216"/>
            <a:ext cx="10906008" cy="1115415"/>
          </a:xfrm>
        </p:spPr>
        <p:txBody>
          <a:bodyPr vert="horz" lIns="91440" tIns="45720" rIns="91440" bIns="45720" rtlCol="0" anchor="b">
            <a:normAutofit/>
          </a:bodyPr>
          <a:lstStyle/>
          <a:p>
            <a:pPr algn="ctr"/>
            <a:r>
              <a:rPr lang="en-US" sz="2400" b="1" dirty="0">
                <a:latin typeface="Chalkboard SE" charset="0"/>
                <a:ea typeface="Chalkboard SE" charset="0"/>
                <a:cs typeface="Chalkboard SE" charset="0"/>
              </a:rPr>
              <a:t>Do you think it was fair that one man was in charge of this massive empire? Why? </a:t>
            </a:r>
            <a:r>
              <a:rPr lang="en-US" sz="2400" dirty="0"/>
              <a:t/>
            </a:r>
            <a:br>
              <a:rPr lang="en-US" sz="2400" dirty="0"/>
            </a:br>
            <a:endParaRPr lang="en-US" sz="2400" dirty="0"/>
          </a:p>
        </p:txBody>
      </p:sp>
      <p:pic>
        <p:nvPicPr>
          <p:cNvPr id="6" name="Picture 5"/>
          <p:cNvPicPr>
            <a:picLocks noChangeAspect="1"/>
          </p:cNvPicPr>
          <p:nvPr/>
        </p:nvPicPr>
        <p:blipFill>
          <a:blip r:embed="rId2"/>
          <a:stretch>
            <a:fillRect/>
          </a:stretch>
        </p:blipFill>
        <p:spPr>
          <a:xfrm rot="21600000">
            <a:off x="481946" y="1565783"/>
            <a:ext cx="2685705" cy="2685705"/>
          </a:xfrm>
          <a:prstGeom prst="rect">
            <a:avLst/>
          </a:prstGeom>
        </p:spPr>
      </p:pic>
      <p:pic>
        <p:nvPicPr>
          <p:cNvPr id="7" name="Picture 6"/>
          <p:cNvPicPr>
            <a:picLocks noChangeAspect="1"/>
          </p:cNvPicPr>
          <p:nvPr/>
        </p:nvPicPr>
        <p:blipFill>
          <a:blip r:embed="rId3"/>
          <a:stretch>
            <a:fillRect/>
          </a:stretch>
        </p:blipFill>
        <p:spPr>
          <a:xfrm>
            <a:off x="3328518" y="1565783"/>
            <a:ext cx="2685705" cy="2685705"/>
          </a:xfrm>
          <a:prstGeom prst="rect">
            <a:avLst/>
          </a:prstGeom>
        </p:spPr>
      </p:pic>
      <p:pic>
        <p:nvPicPr>
          <p:cNvPr id="5" name="Picture 4"/>
          <p:cNvPicPr>
            <a:picLocks noChangeAspect="1"/>
          </p:cNvPicPr>
          <p:nvPr/>
        </p:nvPicPr>
        <p:blipFill>
          <a:blip r:embed="rId4"/>
          <a:stretch>
            <a:fillRect/>
          </a:stretch>
        </p:blipFill>
        <p:spPr>
          <a:xfrm>
            <a:off x="6290430" y="476572"/>
            <a:ext cx="2502934" cy="3774917"/>
          </a:xfrm>
          <a:prstGeom prst="rect">
            <a:avLst/>
          </a:prstGeom>
        </p:spPr>
      </p:pic>
      <p:pic>
        <p:nvPicPr>
          <p:cNvPr id="8" name="Picture 7"/>
          <p:cNvPicPr>
            <a:picLocks noChangeAspect="1"/>
          </p:cNvPicPr>
          <p:nvPr/>
        </p:nvPicPr>
        <p:blipFill>
          <a:blip r:embed="rId5"/>
          <a:stretch>
            <a:fillRect/>
          </a:stretch>
        </p:blipFill>
        <p:spPr>
          <a:xfrm>
            <a:off x="9021662" y="1565783"/>
            <a:ext cx="2685706" cy="2685706"/>
          </a:xfrm>
          <a:prstGeom prst="rect">
            <a:avLst/>
          </a:prstGeom>
        </p:spPr>
      </p:pic>
      <p:cxnSp>
        <p:nvCxnSpPr>
          <p:cNvPr id="13" name="Straight Connector 12">
            <a:extLst>
              <a:ext uri="{FF2B5EF4-FFF2-40B4-BE49-F238E27FC236}">
                <a16:creationId xmlns:a16="http://schemas.microsoft.com/office/drawing/2014/main" id="{8733B210-462D-42A4-BA20-36743BB5E686}"/>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000" y="5778706"/>
            <a:ext cx="9144000" cy="0"/>
          </a:xfrm>
          <a:prstGeom prst="line">
            <a:avLst/>
          </a:prstGeom>
          <a:ln w="19050">
            <a:solidFill>
              <a:srgbClr val="FF438C"/>
            </a:solidFill>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1961433" y="422165"/>
            <a:ext cx="3641925" cy="923330"/>
          </a:xfrm>
          <a:prstGeom prst="rect">
            <a:avLst/>
          </a:prstGeom>
          <a:noFill/>
        </p:spPr>
        <p:txBody>
          <a:bodyPr wrap="square" rtlCol="0">
            <a:spAutoFit/>
          </a:bodyPr>
          <a:lstStyle/>
          <a:p>
            <a:r>
              <a:rPr lang="en-GB" sz="5400" dirty="0" smtClean="0">
                <a:latin typeface="Comic Sans MS" panose="030F0702030302020204" pitchFamily="66" charset="0"/>
              </a:rPr>
              <a:t>Talk Task </a:t>
            </a:r>
            <a:endParaRPr lang="en-GB" sz="5400" dirty="0">
              <a:latin typeface="Comic Sans MS" panose="030F0702030302020204" pitchFamily="66" charset="0"/>
            </a:endParaRPr>
          </a:p>
        </p:txBody>
      </p:sp>
    </p:spTree>
    <p:extLst>
      <p:ext uri="{BB962C8B-B14F-4D97-AF65-F5344CB8AC3E}">
        <p14:creationId xmlns:p14="http://schemas.microsoft.com/office/powerpoint/2010/main" val="19137846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0730" y="971181"/>
            <a:ext cx="10515600" cy="1325563"/>
          </a:xfrm>
        </p:spPr>
        <p:txBody>
          <a:bodyPr>
            <a:normAutofit fontScale="90000"/>
          </a:bodyPr>
          <a:lstStyle/>
          <a:p>
            <a:pPr algn="ctr"/>
            <a:r>
              <a:rPr lang="en-GB" sz="4900" dirty="0" smtClean="0">
                <a:latin typeface="Comic Sans MS" panose="030F0702030302020204" pitchFamily="66" charset="0"/>
              </a:rPr>
              <a:t>Learning Objective: </a:t>
            </a:r>
            <a:br>
              <a:rPr lang="en-GB" sz="4900" dirty="0" smtClean="0">
                <a:latin typeface="Comic Sans MS" panose="030F0702030302020204" pitchFamily="66" charset="0"/>
              </a:rPr>
            </a:br>
            <a:r>
              <a:rPr lang="en-GB" dirty="0" smtClean="0">
                <a:latin typeface="Comic Sans MS" panose="030F0702030302020204" pitchFamily="66" charset="0"/>
              </a:rPr>
              <a:t>To understand the geographical spread of  Alexander’s empire.</a:t>
            </a:r>
            <a:endParaRPr lang="en-GB" dirty="0">
              <a:latin typeface="Comic Sans MS" panose="030F0702030302020204" pitchFamily="66" charset="0"/>
            </a:endParaRPr>
          </a:p>
        </p:txBody>
      </p:sp>
      <p:sp>
        <p:nvSpPr>
          <p:cNvPr id="3" name="Title 1"/>
          <p:cNvSpPr txBox="1">
            <a:spLocks/>
          </p:cNvSpPr>
          <p:nvPr/>
        </p:nvSpPr>
        <p:spPr>
          <a:xfrm>
            <a:off x="806302" y="3274830"/>
            <a:ext cx="10963939" cy="2736222"/>
          </a:xfrm>
          <a:prstGeom prst="rect">
            <a:avLst/>
          </a:prstGeom>
        </p:spPr>
        <p:txBody>
          <a:bodyPr vert="horz" lIns="91440" tIns="45720" rIns="91440" bIns="45720" rtlCol="0" anchor="ctr">
            <a:normAutofit fontScale="47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7200" dirty="0" smtClean="0">
                <a:latin typeface="Comic Sans MS" panose="030F0702030302020204" pitchFamily="66" charset="0"/>
              </a:rPr>
              <a:t>Success Criteria:</a:t>
            </a:r>
          </a:p>
          <a:p>
            <a:endParaRPr lang="en-GB" sz="7200" dirty="0">
              <a:latin typeface="Comic Sans MS" panose="030F0702030302020204" pitchFamily="66" charset="0"/>
            </a:endParaRPr>
          </a:p>
          <a:p>
            <a:endParaRPr lang="en-GB" sz="7200" dirty="0" smtClean="0">
              <a:latin typeface="Comic Sans MS" panose="030F0702030302020204" pitchFamily="66" charset="0"/>
            </a:endParaRPr>
          </a:p>
          <a:p>
            <a:pPr marL="685800" indent="-685800">
              <a:buFont typeface="Wingdings" panose="05000000000000000000" pitchFamily="2" charset="2"/>
              <a:buChar char="v"/>
            </a:pPr>
            <a:r>
              <a:rPr lang="en-GB" sz="7200" dirty="0" smtClean="0">
                <a:latin typeface="Comic Sans MS" panose="030F0702030302020204" pitchFamily="66" charset="0"/>
              </a:rPr>
              <a:t>I have placed the events in the correct order.</a:t>
            </a:r>
          </a:p>
          <a:p>
            <a:endParaRPr lang="en-GB" sz="7200" dirty="0">
              <a:latin typeface="Comic Sans MS" panose="030F0702030302020204" pitchFamily="66" charset="0"/>
            </a:endParaRPr>
          </a:p>
          <a:p>
            <a:pPr marL="685800" indent="-685800">
              <a:buFont typeface="Wingdings" panose="05000000000000000000" pitchFamily="2" charset="2"/>
              <a:buChar char="v"/>
            </a:pPr>
            <a:r>
              <a:rPr lang="en-GB" sz="7200" dirty="0" smtClean="0">
                <a:latin typeface="Comic Sans MS" panose="030F0702030302020204" pitchFamily="66" charset="0"/>
              </a:rPr>
              <a:t>I can point to where each event happened on the map.   </a:t>
            </a:r>
          </a:p>
          <a:p>
            <a:pPr marL="571500" indent="-571500">
              <a:buFont typeface="Arial" panose="020B0604020202020204" pitchFamily="34" charset="0"/>
              <a:buChar char="•"/>
            </a:pPr>
            <a:endParaRPr lang="en-GB" dirty="0">
              <a:latin typeface="Comic Sans MS" panose="030F0702030302020204" pitchFamily="66" charset="0"/>
            </a:endParaRPr>
          </a:p>
        </p:txBody>
      </p:sp>
    </p:spTree>
    <p:extLst>
      <p:ext uri="{BB962C8B-B14F-4D97-AF65-F5344CB8AC3E}">
        <p14:creationId xmlns:p14="http://schemas.microsoft.com/office/powerpoint/2010/main" val="93664583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26190" t="28186" r="12874" b="15106"/>
          <a:stretch/>
        </p:blipFill>
        <p:spPr>
          <a:xfrm>
            <a:off x="1690576" y="1467788"/>
            <a:ext cx="8925136" cy="5188194"/>
          </a:xfrm>
          <a:prstGeom prst="rect">
            <a:avLst/>
          </a:prstGeom>
        </p:spPr>
      </p:pic>
      <p:sp>
        <p:nvSpPr>
          <p:cNvPr id="3" name="TextBox 2"/>
          <p:cNvSpPr txBox="1"/>
          <p:nvPr/>
        </p:nvSpPr>
        <p:spPr>
          <a:xfrm>
            <a:off x="4970447" y="267459"/>
            <a:ext cx="3641925" cy="1200329"/>
          </a:xfrm>
          <a:prstGeom prst="rect">
            <a:avLst/>
          </a:prstGeom>
          <a:noFill/>
        </p:spPr>
        <p:txBody>
          <a:bodyPr wrap="square" rtlCol="0">
            <a:spAutoFit/>
          </a:bodyPr>
          <a:lstStyle/>
          <a:p>
            <a:r>
              <a:rPr lang="en-GB" sz="7200" dirty="0" smtClean="0">
                <a:latin typeface="Comic Sans MS" panose="030F0702030302020204" pitchFamily="66" charset="0"/>
              </a:rPr>
              <a:t>Task</a:t>
            </a:r>
            <a:r>
              <a:rPr lang="en-GB" sz="5400" dirty="0" smtClean="0">
                <a:latin typeface="Comic Sans MS" panose="030F0702030302020204" pitchFamily="66" charset="0"/>
              </a:rPr>
              <a:t> </a:t>
            </a:r>
            <a:endParaRPr lang="en-GB" sz="5400" dirty="0">
              <a:latin typeface="Comic Sans MS" panose="030F0702030302020204" pitchFamily="66" charset="0"/>
            </a:endParaRPr>
          </a:p>
        </p:txBody>
      </p:sp>
    </p:spTree>
    <p:extLst>
      <p:ext uri="{BB962C8B-B14F-4D97-AF65-F5344CB8AC3E}">
        <p14:creationId xmlns:p14="http://schemas.microsoft.com/office/powerpoint/2010/main" val="19393054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8941" t="9527" r="7861" b="10241"/>
          <a:stretch/>
        </p:blipFill>
        <p:spPr>
          <a:xfrm>
            <a:off x="750681" y="231493"/>
            <a:ext cx="10060073" cy="5879939"/>
          </a:xfrm>
          <a:prstGeom prst="rect">
            <a:avLst/>
          </a:prstGeom>
        </p:spPr>
      </p:pic>
    </p:spTree>
    <p:extLst>
      <p:ext uri="{BB962C8B-B14F-4D97-AF65-F5344CB8AC3E}">
        <p14:creationId xmlns:p14="http://schemas.microsoft.com/office/powerpoint/2010/main" val="6616452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976" y="716000"/>
            <a:ext cx="10515600" cy="1325563"/>
          </a:xfrm>
        </p:spPr>
        <p:txBody>
          <a:bodyPr>
            <a:normAutofit/>
          </a:bodyPr>
          <a:lstStyle/>
          <a:p>
            <a:r>
              <a:rPr lang="en-GB" sz="6000" dirty="0" smtClean="0">
                <a:latin typeface="Comic Sans MS" panose="030F0702030302020204" pitchFamily="66" charset="0"/>
              </a:rPr>
              <a:t>Step for Depth </a:t>
            </a:r>
            <a:endParaRPr lang="en-GB" sz="6000" dirty="0">
              <a:latin typeface="Comic Sans MS" panose="030F0702030302020204" pitchFamily="66" charset="0"/>
            </a:endParaRPr>
          </a:p>
        </p:txBody>
      </p:sp>
      <p:sp>
        <p:nvSpPr>
          <p:cNvPr id="3" name="Content Placeholder 2"/>
          <p:cNvSpPr>
            <a:spLocks noGrp="1"/>
          </p:cNvSpPr>
          <p:nvPr>
            <p:ph idx="1"/>
          </p:nvPr>
        </p:nvSpPr>
        <p:spPr>
          <a:xfrm>
            <a:off x="1040218" y="3018059"/>
            <a:ext cx="10515600" cy="2384868"/>
          </a:xfrm>
        </p:spPr>
        <p:txBody>
          <a:bodyPr>
            <a:normAutofit/>
          </a:bodyPr>
          <a:lstStyle/>
          <a:p>
            <a:pPr marL="0" indent="0">
              <a:buNone/>
            </a:pPr>
            <a:r>
              <a:rPr lang="en-GB" sz="4000" dirty="0" smtClean="0">
                <a:latin typeface="Comic Sans MS" panose="030F0702030302020204" pitchFamily="66" charset="0"/>
              </a:rPr>
              <a:t>Why do you think Alexander was so keen to defeat Persia and create such a massive empire? </a:t>
            </a:r>
            <a:endParaRPr lang="en-GB" sz="4000" dirty="0">
              <a:latin typeface="Comic Sans MS" panose="030F0702030302020204" pitchFamily="66" charset="0"/>
            </a:endParaRPr>
          </a:p>
        </p:txBody>
      </p:sp>
      <p:pic>
        <p:nvPicPr>
          <p:cNvPr id="4" name="Picture 3"/>
          <p:cNvPicPr>
            <a:picLocks noChangeAspect="1"/>
          </p:cNvPicPr>
          <p:nvPr/>
        </p:nvPicPr>
        <p:blipFill rotWithShape="1">
          <a:blip r:embed="rId2"/>
          <a:srcRect l="1185" r="-2" b="-2"/>
          <a:stretch/>
        </p:blipFill>
        <p:spPr>
          <a:xfrm>
            <a:off x="9250917" y="601804"/>
            <a:ext cx="1466701" cy="2190835"/>
          </a:xfrm>
          <a:prstGeom prst="rect">
            <a:avLst/>
          </a:prstGeom>
        </p:spPr>
      </p:pic>
    </p:spTree>
    <p:extLst>
      <p:ext uri="{BB962C8B-B14F-4D97-AF65-F5344CB8AC3E}">
        <p14:creationId xmlns:p14="http://schemas.microsoft.com/office/powerpoint/2010/main" val="311044835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loud Callout 7"/>
          <p:cNvSpPr/>
          <p:nvPr/>
        </p:nvSpPr>
        <p:spPr>
          <a:xfrm>
            <a:off x="3197678" y="1906886"/>
            <a:ext cx="5464628" cy="2525486"/>
          </a:xfrm>
          <a:prstGeom prst="cloudCallout">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en-US"/>
          </a:p>
        </p:txBody>
      </p:sp>
      <p:sp>
        <p:nvSpPr>
          <p:cNvPr id="9" name="Title 1"/>
          <p:cNvSpPr txBox="1">
            <a:spLocks/>
          </p:cNvSpPr>
          <p:nvPr/>
        </p:nvSpPr>
        <p:spPr>
          <a:xfrm>
            <a:off x="3023182" y="2529259"/>
            <a:ext cx="5519057" cy="113603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800" b="1" kern="1200" cap="none" baseline="0">
                <a:blipFill>
                  <a:blip r:embed="rId2">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pPr algn="ctr"/>
            <a:r>
              <a:rPr lang="en-US" sz="5400" dirty="0" smtClean="0">
                <a:latin typeface="Chalkboard SE" charset="0"/>
                <a:ea typeface="Chalkboard SE" charset="0"/>
                <a:cs typeface="Chalkboard SE" charset="0"/>
              </a:rPr>
              <a:t>Key Vocabulary </a:t>
            </a:r>
            <a:endParaRPr lang="en-US" sz="5400" dirty="0">
              <a:latin typeface="Chalkboard SE" charset="0"/>
              <a:ea typeface="Chalkboard SE" charset="0"/>
              <a:cs typeface="Chalkboard SE" charset="0"/>
            </a:endParaRPr>
          </a:p>
        </p:txBody>
      </p:sp>
      <p:sp>
        <p:nvSpPr>
          <p:cNvPr id="10" name="Title 9"/>
          <p:cNvSpPr>
            <a:spLocks noGrp="1"/>
          </p:cNvSpPr>
          <p:nvPr>
            <p:ph type="title"/>
          </p:nvPr>
        </p:nvSpPr>
        <p:spPr>
          <a:xfrm>
            <a:off x="1069848" y="484632"/>
            <a:ext cx="2794581" cy="1609344"/>
          </a:xfrm>
        </p:spPr>
        <p:txBody>
          <a:bodyPr/>
          <a:lstStyle/>
          <a:p>
            <a:r>
              <a:rPr lang="en-US" b="1" dirty="0" smtClean="0">
                <a:latin typeface="Chalkboard SE" charset="0"/>
                <a:ea typeface="Chalkboard SE" charset="0"/>
                <a:cs typeface="Chalkboard SE" charset="0"/>
              </a:rPr>
              <a:t>Conquer</a:t>
            </a:r>
            <a:r>
              <a:rPr lang="en-US" dirty="0" smtClean="0"/>
              <a:t> </a:t>
            </a:r>
            <a:endParaRPr lang="en-US" dirty="0"/>
          </a:p>
        </p:txBody>
      </p:sp>
      <p:sp>
        <p:nvSpPr>
          <p:cNvPr id="11" name="Title 9"/>
          <p:cNvSpPr txBox="1">
            <a:spLocks/>
          </p:cNvSpPr>
          <p:nvPr/>
        </p:nvSpPr>
        <p:spPr>
          <a:xfrm>
            <a:off x="3456331" y="5143500"/>
            <a:ext cx="2794581" cy="160934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800" b="1" kern="1200" cap="none" baseline="0">
                <a:blipFill>
                  <a:blip r:embed="rId2">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r>
              <a:rPr lang="en-US" dirty="0" smtClean="0">
                <a:latin typeface="Chalkboard SE" charset="0"/>
                <a:ea typeface="Chalkboard SE" charset="0"/>
                <a:cs typeface="Chalkboard SE" charset="0"/>
              </a:rPr>
              <a:t>victory </a:t>
            </a:r>
            <a:endParaRPr lang="en-US" dirty="0">
              <a:latin typeface="Chalkboard SE" charset="0"/>
              <a:ea typeface="Chalkboard SE" charset="0"/>
              <a:cs typeface="Chalkboard SE" charset="0"/>
            </a:endParaRPr>
          </a:p>
        </p:txBody>
      </p:sp>
      <p:sp>
        <p:nvSpPr>
          <p:cNvPr id="12" name="Title 9"/>
          <p:cNvSpPr txBox="1">
            <a:spLocks/>
          </p:cNvSpPr>
          <p:nvPr/>
        </p:nvSpPr>
        <p:spPr>
          <a:xfrm>
            <a:off x="6123214" y="332159"/>
            <a:ext cx="2794581" cy="160934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800" b="1" kern="1200" cap="none" baseline="0">
                <a:blipFill>
                  <a:blip r:embed="rId2">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r>
              <a:rPr lang="en-US" dirty="0" smtClean="0">
                <a:latin typeface="Chalkboard SE" charset="0"/>
                <a:ea typeface="Chalkboard SE" charset="0"/>
                <a:cs typeface="Chalkboard SE" charset="0"/>
              </a:rPr>
              <a:t>empire</a:t>
            </a:r>
            <a:r>
              <a:rPr lang="en-US" dirty="0" smtClean="0"/>
              <a:t> </a:t>
            </a:r>
            <a:endParaRPr lang="en-US" dirty="0"/>
          </a:p>
        </p:txBody>
      </p:sp>
      <p:sp>
        <p:nvSpPr>
          <p:cNvPr id="13" name="Title 9"/>
          <p:cNvSpPr txBox="1">
            <a:spLocks/>
          </p:cNvSpPr>
          <p:nvPr/>
        </p:nvSpPr>
        <p:spPr>
          <a:xfrm>
            <a:off x="9694542" y="1197359"/>
            <a:ext cx="1951054" cy="160934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800" b="1" kern="1200" cap="none" baseline="0">
                <a:blipFill>
                  <a:blip r:embed="rId2">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r>
              <a:rPr lang="en-US" dirty="0" smtClean="0">
                <a:latin typeface="Chalkboard SE" charset="0"/>
                <a:ea typeface="Chalkboard SE" charset="0"/>
                <a:cs typeface="Chalkboard SE" charset="0"/>
              </a:rPr>
              <a:t>army </a:t>
            </a:r>
            <a:endParaRPr lang="en-US" dirty="0">
              <a:latin typeface="Chalkboard SE" charset="0"/>
              <a:ea typeface="Chalkboard SE" charset="0"/>
              <a:cs typeface="Chalkboard SE" charset="0"/>
            </a:endParaRPr>
          </a:p>
        </p:txBody>
      </p:sp>
      <p:sp>
        <p:nvSpPr>
          <p:cNvPr id="14" name="Title 9"/>
          <p:cNvSpPr txBox="1">
            <a:spLocks/>
          </p:cNvSpPr>
          <p:nvPr/>
        </p:nvSpPr>
        <p:spPr>
          <a:xfrm>
            <a:off x="8273143" y="3671902"/>
            <a:ext cx="3744685" cy="160934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800" b="1" kern="1200" cap="none" baseline="0">
                <a:blipFill>
                  <a:blip r:embed="rId2">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r>
              <a:rPr lang="en-US" dirty="0" smtClean="0">
                <a:latin typeface="Chalkboard SE" charset="0"/>
                <a:ea typeface="Chalkboard SE" charset="0"/>
                <a:cs typeface="Chalkboard SE" charset="0"/>
              </a:rPr>
              <a:t>Macedonia</a:t>
            </a:r>
            <a:r>
              <a:rPr lang="en-US" dirty="0" smtClean="0"/>
              <a:t> </a:t>
            </a:r>
            <a:endParaRPr lang="en-US" dirty="0"/>
          </a:p>
        </p:txBody>
      </p:sp>
      <p:sp>
        <p:nvSpPr>
          <p:cNvPr id="15" name="Title 9"/>
          <p:cNvSpPr txBox="1">
            <a:spLocks/>
          </p:cNvSpPr>
          <p:nvPr/>
        </p:nvSpPr>
        <p:spPr>
          <a:xfrm>
            <a:off x="190525" y="4338829"/>
            <a:ext cx="2794581" cy="160934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800" b="1" kern="1200" cap="none" baseline="0">
                <a:blipFill>
                  <a:blip r:embed="rId2">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r>
              <a:rPr lang="en-US" dirty="0" smtClean="0">
                <a:latin typeface="Chalkboard SE" charset="0"/>
                <a:ea typeface="Chalkboard SE" charset="0"/>
                <a:cs typeface="Chalkboard SE" charset="0"/>
              </a:rPr>
              <a:t>Persian</a:t>
            </a:r>
            <a:r>
              <a:rPr lang="en-US" dirty="0" smtClean="0"/>
              <a:t> </a:t>
            </a:r>
            <a:endParaRPr lang="en-US" dirty="0"/>
          </a:p>
        </p:txBody>
      </p:sp>
      <p:sp>
        <p:nvSpPr>
          <p:cNvPr id="16" name="Title 9"/>
          <p:cNvSpPr txBox="1">
            <a:spLocks/>
          </p:cNvSpPr>
          <p:nvPr/>
        </p:nvSpPr>
        <p:spPr>
          <a:xfrm>
            <a:off x="6681106" y="5544311"/>
            <a:ext cx="3554187" cy="131368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800" b="1" kern="1200" cap="none" baseline="0">
                <a:blipFill>
                  <a:blip r:embed="rId2">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r>
              <a:rPr lang="en-US" dirty="0" smtClean="0">
                <a:latin typeface="Chalkboard SE" charset="0"/>
                <a:ea typeface="Chalkboard SE" charset="0"/>
                <a:cs typeface="Chalkboard SE" charset="0"/>
              </a:rPr>
              <a:t>Himalayas</a:t>
            </a:r>
            <a:r>
              <a:rPr lang="en-US" dirty="0" smtClean="0"/>
              <a:t> </a:t>
            </a:r>
            <a:endParaRPr lang="en-US" dirty="0"/>
          </a:p>
        </p:txBody>
      </p:sp>
      <p:sp>
        <p:nvSpPr>
          <p:cNvPr id="17" name="Title 9"/>
          <p:cNvSpPr txBox="1">
            <a:spLocks/>
          </p:cNvSpPr>
          <p:nvPr/>
        </p:nvSpPr>
        <p:spPr>
          <a:xfrm>
            <a:off x="228601" y="2411730"/>
            <a:ext cx="2794581" cy="160934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800" b="1" kern="1200" cap="none" baseline="0">
                <a:blipFill>
                  <a:blip r:embed="rId2">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r>
              <a:rPr lang="en-US" dirty="0" smtClean="0">
                <a:latin typeface="Chalkboard SE" charset="0"/>
                <a:ea typeface="Chalkboard SE" charset="0"/>
                <a:cs typeface="Chalkboard SE" charset="0"/>
              </a:rPr>
              <a:t>Babylon </a:t>
            </a:r>
            <a:endParaRPr lang="en-US" dirty="0">
              <a:latin typeface="Chalkboard SE" charset="0"/>
              <a:ea typeface="Chalkboard SE" charset="0"/>
              <a:cs typeface="Chalkboard SE" charset="0"/>
            </a:endParaRPr>
          </a:p>
        </p:txBody>
      </p:sp>
    </p:spTree>
    <p:extLst>
      <p:ext uri="{BB962C8B-B14F-4D97-AF65-F5344CB8AC3E}">
        <p14:creationId xmlns:p14="http://schemas.microsoft.com/office/powerpoint/2010/main" val="117814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0199" y="3191451"/>
            <a:ext cx="6809509" cy="1325563"/>
          </a:xfrm>
        </p:spPr>
        <p:txBody>
          <a:bodyPr>
            <a:noAutofit/>
          </a:bodyPr>
          <a:lstStyle/>
          <a:p>
            <a:pPr>
              <a:lnSpc>
                <a:spcPct val="150000"/>
              </a:lnSpc>
            </a:pPr>
            <a:r>
              <a:rPr lang="en-US" b="1" dirty="0">
                <a:latin typeface="Chalkboard SE" charset="0"/>
                <a:ea typeface="Chalkboard SE" charset="0"/>
                <a:cs typeface="Chalkboard SE" charset="0"/>
              </a:rPr>
              <a:t>Using your map, explain to your partner how Alexander the Great managed to conquer such a large empire. </a:t>
            </a:r>
          </a:p>
        </p:txBody>
      </p:sp>
      <p:pic>
        <p:nvPicPr>
          <p:cNvPr id="3" name="Picture 2"/>
          <p:cNvPicPr>
            <a:picLocks noChangeAspect="1"/>
          </p:cNvPicPr>
          <p:nvPr/>
        </p:nvPicPr>
        <p:blipFill rotWithShape="1">
          <a:blip r:embed="rId2"/>
          <a:srcRect l="1185" r="-2" b="-2"/>
          <a:stretch/>
        </p:blipFill>
        <p:spPr>
          <a:xfrm>
            <a:off x="7549708" y="1692345"/>
            <a:ext cx="3270692" cy="4885485"/>
          </a:xfrm>
          <a:prstGeom prst="rect">
            <a:avLst/>
          </a:prstGeom>
        </p:spPr>
      </p:pic>
      <p:sp>
        <p:nvSpPr>
          <p:cNvPr id="5" name="TextBox 4"/>
          <p:cNvSpPr txBox="1"/>
          <p:nvPr/>
        </p:nvSpPr>
        <p:spPr>
          <a:xfrm>
            <a:off x="4144953" y="0"/>
            <a:ext cx="3823291" cy="1323439"/>
          </a:xfrm>
          <a:prstGeom prst="rect">
            <a:avLst/>
          </a:prstGeom>
          <a:noFill/>
        </p:spPr>
        <p:txBody>
          <a:bodyPr wrap="none" rtlCol="0">
            <a:spAutoFit/>
          </a:bodyPr>
          <a:lstStyle/>
          <a:p>
            <a:r>
              <a:rPr lang="en-US" sz="8000" b="1" dirty="0" smtClean="0">
                <a:latin typeface="Chalkboard SE" charset="0"/>
                <a:ea typeface="Chalkboard SE" charset="0"/>
                <a:cs typeface="Chalkboard SE" charset="0"/>
              </a:rPr>
              <a:t>Plenary</a:t>
            </a:r>
            <a:endParaRPr lang="en-US" sz="8000" b="1" dirty="0">
              <a:latin typeface="Chalkboard SE" charset="0"/>
              <a:ea typeface="Chalkboard SE" charset="0"/>
              <a:cs typeface="Chalkboard SE" charset="0"/>
            </a:endParaRPr>
          </a:p>
        </p:txBody>
      </p:sp>
    </p:spTree>
    <p:extLst>
      <p:ext uri="{BB962C8B-B14F-4D97-AF65-F5344CB8AC3E}">
        <p14:creationId xmlns:p14="http://schemas.microsoft.com/office/powerpoint/2010/main" val="6695724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21293</TotalTime>
  <Words>693</Words>
  <Application>Microsoft Office PowerPoint</Application>
  <PresentationFormat>Widescreen</PresentationFormat>
  <Paragraphs>87</Paragraphs>
  <Slides>16</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Arial</vt:lpstr>
      <vt:lpstr>Calibri</vt:lpstr>
      <vt:lpstr>Calibri Light</vt:lpstr>
      <vt:lpstr>Century Gothic</vt:lpstr>
      <vt:lpstr>Chalkboard SE</vt:lpstr>
      <vt:lpstr>Comic Sans MS</vt:lpstr>
      <vt:lpstr>Wingdings</vt:lpstr>
      <vt:lpstr>Office Theme</vt:lpstr>
      <vt:lpstr>Alexander’s Empire Lesson 4- Autumn 2  </vt:lpstr>
      <vt:lpstr>Prior Learning: In Year 2 we learnt about the Roman Empire</vt:lpstr>
      <vt:lpstr>   Prior Learning Task:  Who was Alexander the Great?   </vt:lpstr>
      <vt:lpstr>Learning Objective:  To understand the geographical spread of  Alexander’s empire.</vt:lpstr>
      <vt:lpstr>Conquer </vt:lpstr>
      <vt:lpstr>PowerPoint Presentation</vt:lpstr>
      <vt:lpstr>PowerPoint Presentation</vt:lpstr>
      <vt:lpstr>PowerPoint Presentation</vt:lpstr>
      <vt:lpstr>PowerPoint Presentation</vt:lpstr>
      <vt:lpstr>Do you think it was fair that one man was in charge of this massive empire? Why?  </vt:lpstr>
      <vt:lpstr>Learning Objective:  To understand the geographical spread of  Alexander’s empire.</vt:lpstr>
      <vt:lpstr>PowerPoint Presentation</vt:lpstr>
      <vt:lpstr>PowerPoint Presentation</vt:lpstr>
      <vt:lpstr>Step for Depth </vt:lpstr>
      <vt:lpstr>Conquer </vt:lpstr>
      <vt:lpstr>Using your map, explain to your partner how Alexander the Great managed to conquer such a large empire.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rise of  Alexander the Great</dc:title>
  <dc:creator>Therese Griffin-Parry</dc:creator>
  <cp:lastModifiedBy>Alicia Clarke</cp:lastModifiedBy>
  <cp:revision>23</cp:revision>
  <dcterms:created xsi:type="dcterms:W3CDTF">2019-05-21T14:13:16Z</dcterms:created>
  <dcterms:modified xsi:type="dcterms:W3CDTF">2020-11-26T17:38:33Z</dcterms:modified>
</cp:coreProperties>
</file>