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306" r:id="rId5"/>
    <p:sldId id="259" r:id="rId6"/>
    <p:sldId id="307" r:id="rId7"/>
    <p:sldId id="260" r:id="rId8"/>
    <p:sldId id="268" r:id="rId9"/>
    <p:sldId id="262" r:id="rId10"/>
    <p:sldId id="263" r:id="rId11"/>
    <p:sldId id="264" r:id="rId12"/>
    <p:sldId id="265" r:id="rId13"/>
    <p:sldId id="266" r:id="rId14"/>
    <p:sldId id="267" r:id="rId15"/>
    <p:sldId id="30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8" r:id="rId25"/>
    <p:sldId id="279" r:id="rId26"/>
    <p:sldId id="277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5" r:id="rId48"/>
    <p:sldId id="300" r:id="rId49"/>
    <p:sldId id="301" r:id="rId50"/>
    <p:sldId id="302" r:id="rId51"/>
    <p:sldId id="303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456" autoAdjust="0"/>
    <p:restoredTop sz="94660"/>
  </p:normalViewPr>
  <p:slideViewPr>
    <p:cSldViewPr snapToGrid="0">
      <p:cViewPr varScale="1">
        <p:scale>
          <a:sx n="72" d="100"/>
          <a:sy n="72" d="100"/>
        </p:scale>
        <p:origin x="5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78D4A-78FD-46E5-A676-EB07E68A74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F714C8-63A8-4FC3-912B-27491536F5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8DBE3-E5DE-4B55-98B9-93844D5C7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AB15C-2231-4743-AC9E-FB12A3FE6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D0C791-BD69-4F06-AAFD-C5ADD0F85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017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64D38-38CA-48FB-A236-A92B1D2E2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D01E92-FA7F-41DA-B94C-69180D5814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892085-3AA0-430A-BE71-01FFD3D8C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29652-CC51-4D46-BD4C-2DDA6CAB0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17C04E-B478-4199-86A2-D4636238A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23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DC366-9E54-440B-A0B8-17AF90315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6DD29-0E16-4D25-BEA9-0FF1780415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710E9E-F4EB-437B-8E1C-3A89DE22A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3353DF-3101-4764-A5CF-93F2274BC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DC4E05-53BB-4F2C-AB58-568885306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949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FF2F9-9370-45F2-BA32-13FB8EFE0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A0D26-A81C-4505-889C-5C16EBD94F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7F4C37-62D4-4668-AB39-24C94C02D9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27DF70-E52C-4AD8-9104-297B61E7F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95608B-3AFC-4386-98E3-D97204E5E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2A290D-0E2A-4DA9-BB10-AB404014F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927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483ED-3450-47DE-B0FF-406C40558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BC6965-6A91-4551-8F14-3EAE8D9A56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92226E-5E2F-4CDA-887B-E4C495EEF7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8C4B0A-71D1-4AF6-9B60-338B3DF53F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68B535-80CC-4A28-B80E-06E5B32D11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3BB69F-C37F-47BC-961E-7F219A6A0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F4F267-3C0F-464F-9F80-716BBD417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C5707A-1A80-42BD-AF71-AB55D95B5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498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C8703-C6C2-4D97-8FCB-7435CB339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CEC218-8870-498B-ABD5-6BC25EDD2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F2B686-9B8B-4DF7-8A7C-F594ADCBC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4D831B-5640-46B1-BC7C-EE9BB6183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12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EC5E40-4C88-4D3D-A861-3E0A55DA7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055BB6-5269-4E14-84BC-B8D5AC9E0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A78C96-0C84-489F-A919-85384FE79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034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EAD33-FEAF-4682-A9EB-8B7EA1D44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91DEF-758D-4957-B12C-2B2F2C004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585A5A-BB1A-4514-BB8D-694DEBB0F3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127812-AE34-4599-8BFF-7A1432377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C241E1-0AEF-4DBD-BEBE-D5B4DA7E1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779D26-5DB2-4AE5-BAB6-6418221FA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090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C4FD8-8925-4C2E-979E-7B9E14497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C1B623-7AA2-4E62-8C09-E85842D8A5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BA2FF2-86D5-45B2-8932-50435DC67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491138-6775-4DD4-B3DD-A2B19D5F2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59FAAF-8A03-44C9-9119-92E5DD7CA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8B3243-E43F-42E5-AFBE-CA8980089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976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780CE-E3A1-4974-A022-1F4113AB2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F9F297-CE15-4834-8B81-00EE7B9390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C49268-EB73-48EB-9CEC-488028815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56A52-D81F-4C1D-95B7-29915D248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D6CEC-ECC1-44E8-959A-BD55D381B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812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3A370A-7B70-459D-AF5E-7A88264916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E3AF9C-C6A0-4E20-8C66-ED37D88296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B10E7-C0C3-408F-8C8C-253730F6C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8E1204-E94F-465E-9ACB-97CD9BF97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C2D63-DEA6-463E-A2FC-541C096EA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467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26112-4A02-4419-BC41-AE680DF9A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558832-EC72-4C8C-9A6D-3C90736F7C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3F38CA-A0DE-4C0F-82AA-5CADA17F9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33FF5-956C-42CC-B0A7-E5A126AC5524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6F0134-FDEB-433B-B57F-5D6F4E7B33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CFF11-9F34-4905-8D29-1F9F1C6A70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83C03-33A0-4436-8B9E-CE7B61F99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746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learning-to-count/place-value-basketbal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8CECD-5D2D-486F-A56B-36F9B90FA1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4 Place Value</a:t>
            </a:r>
            <a:br>
              <a:rPr lang="en-GB" dirty="0"/>
            </a:br>
            <a:r>
              <a:rPr lang="en-GB" dirty="0"/>
              <a:t>Autumn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76C36E-4FA3-45DB-8952-E840F636FD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4</a:t>
            </a:r>
          </a:p>
        </p:txBody>
      </p:sp>
    </p:spTree>
    <p:extLst>
      <p:ext uri="{BB962C8B-B14F-4D97-AF65-F5344CB8AC3E}">
        <p14:creationId xmlns:p14="http://schemas.microsoft.com/office/powerpoint/2010/main" val="3502440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8CECD-5D2D-486F-A56B-36F9B90FA1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LO: to find 1000 more and less than a number.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76C36E-4FA3-45DB-8952-E840F636FD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444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6D1EF-9E92-4FC9-B7CD-0CE48F8CB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183" y="316378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hlinkClick r:id="rId2"/>
              </a:rPr>
              <a:t>https://www.topmarks.co.uk/learning-to-count/place-value-basketball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FBC7CC-FAD8-4519-938D-D7DBA35A38FE}"/>
              </a:ext>
            </a:extLst>
          </p:cNvPr>
          <p:cNvSpPr txBox="1"/>
          <p:nvPr/>
        </p:nvSpPr>
        <p:spPr>
          <a:xfrm>
            <a:off x="838199" y="465207"/>
            <a:ext cx="9445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LO: to find 1000 more and less than a number</a:t>
            </a:r>
            <a:r>
              <a:rPr lang="en-GB" dirty="0"/>
              <a:t>.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60C67A0-6747-4B38-913F-7647B55FEC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9803"/>
            <a:ext cx="10515600" cy="61105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01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006DA-F0A5-4DD7-9D76-1A67948C6F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600" dirty="0">
                <a:solidFill>
                  <a:srgbClr val="0070C0"/>
                </a:solidFill>
              </a:rPr>
              <a:t>4</a:t>
            </a:r>
            <a:r>
              <a:rPr lang="en-GB" sz="16600" dirty="0">
                <a:solidFill>
                  <a:srgbClr val="00B050"/>
                </a:solidFill>
              </a:rPr>
              <a:t>2</a:t>
            </a:r>
            <a:r>
              <a:rPr lang="en-GB" sz="16600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868D73C6-25CC-4D97-9F43-2DF4B9298390}"/>
              </a:ext>
            </a:extLst>
          </p:cNvPr>
          <p:cNvSpPr/>
          <p:nvPr/>
        </p:nvSpPr>
        <p:spPr>
          <a:xfrm rot="20746887">
            <a:off x="1524000" y="2769704"/>
            <a:ext cx="3061252" cy="14974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What is this digit worth?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DF98808-5AF3-4709-B363-DB6357636759}"/>
              </a:ext>
            </a:extLst>
          </p:cNvPr>
          <p:cNvSpPr/>
          <p:nvPr/>
        </p:nvSpPr>
        <p:spPr>
          <a:xfrm>
            <a:off x="8680174" y="4572000"/>
            <a:ext cx="2673626" cy="17399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What is 10 more?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D1D407-BA8E-47F6-8326-22161235D315}"/>
              </a:ext>
            </a:extLst>
          </p:cNvPr>
          <p:cNvSpPr/>
          <p:nvPr/>
        </p:nvSpPr>
        <p:spPr>
          <a:xfrm>
            <a:off x="2584174" y="4784035"/>
            <a:ext cx="4598504" cy="17088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What is 100 less?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32E6D05-959B-4F89-BD7A-4C3C69973BF5}"/>
              </a:ext>
            </a:extLst>
          </p:cNvPr>
          <p:cNvSpPr/>
          <p:nvPr/>
        </p:nvSpPr>
        <p:spPr>
          <a:xfrm>
            <a:off x="8348870" y="1690688"/>
            <a:ext cx="2796208" cy="18476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What is 1 less?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FBC7CC-FAD8-4519-938D-D7DBA35A38FE}"/>
              </a:ext>
            </a:extLst>
          </p:cNvPr>
          <p:cNvSpPr txBox="1"/>
          <p:nvPr/>
        </p:nvSpPr>
        <p:spPr>
          <a:xfrm>
            <a:off x="838199" y="465207"/>
            <a:ext cx="9445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LO: to find 1000 more and less than a number</a:t>
            </a:r>
            <a:r>
              <a:rPr lang="en-GB" dirty="0"/>
              <a:t>.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8FFD3ED-34FC-47C0-AA8F-C6AD3859A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491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AD0C2-5F6D-4C9B-B17F-9FA8553E1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174" y="1187688"/>
            <a:ext cx="10515600" cy="1325563"/>
          </a:xfrm>
        </p:spPr>
        <p:txBody>
          <a:bodyPr/>
          <a:lstStyle/>
          <a:p>
            <a:r>
              <a:rPr lang="en-GB" dirty="0"/>
              <a:t>Count in 1000’s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4A599-9875-487E-A047-F98C41C1A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174" y="238931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sz="4000" dirty="0"/>
              <a:t>Start from-</a:t>
            </a:r>
          </a:p>
          <a:p>
            <a:pPr marL="0" indent="0">
              <a:buNone/>
            </a:pPr>
            <a:r>
              <a:rPr lang="en-GB" sz="4000" dirty="0"/>
              <a:t>0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14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754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97B2D5-FBB9-4DB9-9DD4-EB12E2051099}"/>
              </a:ext>
            </a:extLst>
          </p:cNvPr>
          <p:cNvSpPr/>
          <p:nvPr/>
        </p:nvSpPr>
        <p:spPr>
          <a:xfrm>
            <a:off x="5777948" y="2637183"/>
            <a:ext cx="4691269" cy="304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/>
              <a:t>What do you notice?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311C13-9595-44F5-B967-103E457F55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17343"/>
            <a:ext cx="9912626" cy="105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668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AD0C2-5F6D-4C9B-B17F-9FA8553E1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174" y="1187688"/>
            <a:ext cx="10515600" cy="1325563"/>
          </a:xfrm>
        </p:spPr>
        <p:txBody>
          <a:bodyPr/>
          <a:lstStyle/>
          <a:p>
            <a:r>
              <a:rPr lang="en-GB" dirty="0"/>
              <a:t>Count in 1000’s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4A599-9875-487E-A047-F98C41C1A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174" y="238931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sz="4000" dirty="0"/>
              <a:t>Start from-</a:t>
            </a:r>
          </a:p>
          <a:p>
            <a:pPr marL="0" indent="0">
              <a:buNone/>
            </a:pPr>
            <a:r>
              <a:rPr lang="en-GB" sz="4000" dirty="0"/>
              <a:t>0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14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754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97B2D5-FBB9-4DB9-9DD4-EB12E2051099}"/>
              </a:ext>
            </a:extLst>
          </p:cNvPr>
          <p:cNvSpPr/>
          <p:nvPr/>
        </p:nvSpPr>
        <p:spPr>
          <a:xfrm>
            <a:off x="7470913" y="1156348"/>
            <a:ext cx="3723861" cy="22444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What do you notice?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311C13-9595-44F5-B967-103E457F55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17343"/>
            <a:ext cx="9912626" cy="1055474"/>
          </a:xfrm>
          <a:prstGeom prst="rect">
            <a:avLst/>
          </a:prstGeom>
        </p:spPr>
      </p:pic>
      <p:sp>
        <p:nvSpPr>
          <p:cNvPr id="5" name="Callout: Line 4">
            <a:extLst>
              <a:ext uri="{FF2B5EF4-FFF2-40B4-BE49-F238E27FC236}">
                <a16:creationId xmlns:a16="http://schemas.microsoft.com/office/drawing/2014/main" id="{01D7301B-B779-47F9-AC49-AE4EC37121CE}"/>
              </a:ext>
            </a:extLst>
          </p:cNvPr>
          <p:cNvSpPr/>
          <p:nvPr/>
        </p:nvSpPr>
        <p:spPr>
          <a:xfrm>
            <a:off x="9339470" y="3714882"/>
            <a:ext cx="2173356" cy="1857267"/>
          </a:xfrm>
          <a:prstGeom prst="borderCallout1">
            <a:avLst>
              <a:gd name="adj1" fmla="val 46578"/>
              <a:gd name="adj2" fmla="val 2643"/>
              <a:gd name="adj3" fmla="val -15222"/>
              <a:gd name="adj4" fmla="val -52357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They all end in zero?</a:t>
            </a:r>
          </a:p>
        </p:txBody>
      </p:sp>
      <p:sp>
        <p:nvSpPr>
          <p:cNvPr id="8" name="Callout: Line 7">
            <a:extLst>
              <a:ext uri="{FF2B5EF4-FFF2-40B4-BE49-F238E27FC236}">
                <a16:creationId xmlns:a16="http://schemas.microsoft.com/office/drawing/2014/main" id="{E2CB2688-2003-4ABE-B453-E07815CB836B}"/>
              </a:ext>
            </a:extLst>
          </p:cNvPr>
          <p:cNvSpPr/>
          <p:nvPr/>
        </p:nvSpPr>
        <p:spPr>
          <a:xfrm>
            <a:off x="2958548" y="3052101"/>
            <a:ext cx="2335695" cy="2327333"/>
          </a:xfrm>
          <a:prstGeom prst="borderCallout1">
            <a:avLst>
              <a:gd name="adj1" fmla="val 46578"/>
              <a:gd name="adj2" fmla="val 2643"/>
              <a:gd name="adj3" fmla="val 64539"/>
              <a:gd name="adj4" fmla="val -6601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All the answers had a the digits 14</a:t>
            </a:r>
          </a:p>
        </p:txBody>
      </p:sp>
      <p:sp>
        <p:nvSpPr>
          <p:cNvPr id="10" name="Callout: Line 9">
            <a:extLst>
              <a:ext uri="{FF2B5EF4-FFF2-40B4-BE49-F238E27FC236}">
                <a16:creationId xmlns:a16="http://schemas.microsoft.com/office/drawing/2014/main" id="{1A448C7C-3D17-4EEC-9F26-F776C5B1C5F0}"/>
              </a:ext>
            </a:extLst>
          </p:cNvPr>
          <p:cNvSpPr/>
          <p:nvPr/>
        </p:nvSpPr>
        <p:spPr>
          <a:xfrm>
            <a:off x="6758609" y="4344750"/>
            <a:ext cx="2173356" cy="1857267"/>
          </a:xfrm>
          <a:prstGeom prst="borderCallout1">
            <a:avLst>
              <a:gd name="adj1" fmla="val 46578"/>
              <a:gd name="adj2" fmla="val 2643"/>
              <a:gd name="adj3" fmla="val 103938"/>
              <a:gd name="adj4" fmla="val -23589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All the answers had the digits 754</a:t>
            </a:r>
          </a:p>
        </p:txBody>
      </p:sp>
    </p:spTree>
    <p:extLst>
      <p:ext uri="{BB962C8B-B14F-4D97-AF65-F5344CB8AC3E}">
        <p14:creationId xmlns:p14="http://schemas.microsoft.com/office/powerpoint/2010/main" val="867886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CDE9A-D4CB-4FF8-9357-1F5160FD1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C7E59-A40D-430A-8AC0-69F6BFC24B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710F7F-4070-490C-A560-9B2476BE5A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739" t="27041" r="5001" b="9912"/>
          <a:stretch/>
        </p:blipFill>
        <p:spPr>
          <a:xfrm>
            <a:off x="1789042" y="928128"/>
            <a:ext cx="9415669" cy="59298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3AC653-611E-41F6-920F-4A5C87B6D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9757"/>
            <a:ext cx="12192000" cy="1298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243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E42BF-D033-4684-A29B-3234A30C2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39D7C-FFD7-4A05-B22F-5A8D0357B6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24DA9E-34E9-49C0-BCF0-8C6D4136CD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13" t="24143" r="16848" b="7999"/>
          <a:stretch/>
        </p:blipFill>
        <p:spPr>
          <a:xfrm>
            <a:off x="1103243" y="1210622"/>
            <a:ext cx="9763539" cy="55813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FF4966-7172-4B38-8D88-B2DD5378A3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20" y="230188"/>
            <a:ext cx="10281962" cy="109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675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AE0BC-0AB4-489A-95FA-39F80AB45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73345"/>
          </a:xfrm>
        </p:spPr>
        <p:txBody>
          <a:bodyPr>
            <a:noAutofit/>
          </a:bodyPr>
          <a:lstStyle/>
          <a:p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LO: to find 1000 more and less than a number.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90E36-9CB3-4D1E-B4A8-2B22E91D8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FC8DE8-F3CC-4AE3-B9A1-2FF434292C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63002" r="10217" b="19985"/>
          <a:stretch/>
        </p:blipFill>
        <p:spPr>
          <a:xfrm>
            <a:off x="323928" y="1897062"/>
            <a:ext cx="11544143" cy="306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783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0E22F-BEB2-484E-92E9-FCA318DB6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542512-87DD-4F8F-A2BC-E815DA3F17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7A7FB5-39AC-4650-B47C-C0C99A1F24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21" t="18730" r="66522" b="34291"/>
          <a:stretch/>
        </p:blipFill>
        <p:spPr>
          <a:xfrm>
            <a:off x="556591" y="1374401"/>
            <a:ext cx="5443162" cy="51184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103747-0063-4A55-8543-BFB084D20F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40" t="66675" r="67174" b="12639"/>
          <a:stretch/>
        </p:blipFill>
        <p:spPr>
          <a:xfrm>
            <a:off x="6523553" y="1690688"/>
            <a:ext cx="5111856" cy="207972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78B1B5-ECE3-40B5-A9BA-AB78EA9C2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224"/>
            <a:ext cx="12192000" cy="1298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951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9CE6D-B42E-4B41-89C7-FA4F6366A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find 1000 more and less than a number.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4241CD7-E971-47D3-8F1A-19513E18C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0000" t="54894" r="20035" b="7342"/>
          <a:stretch/>
        </p:blipFill>
        <p:spPr>
          <a:xfrm>
            <a:off x="6831239" y="2268074"/>
            <a:ext cx="4857179" cy="34416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7AE5B1-EC15-472E-A1D9-C8CDAF742E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087" t="18149" r="19783" b="46665"/>
          <a:stretch/>
        </p:blipFill>
        <p:spPr>
          <a:xfrm>
            <a:off x="397564" y="1994452"/>
            <a:ext cx="5873769" cy="398890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37859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83FEA-DC9F-4079-8239-D7ADD3773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compare 4-digit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93859-713C-48BE-9849-87437B49D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169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219E5-306E-422C-BD06-BAA19A19F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1797"/>
          </a:xfrm>
        </p:spPr>
        <p:txBody>
          <a:bodyPr>
            <a:normAutofit fontScale="90000"/>
          </a:bodyPr>
          <a:lstStyle/>
          <a:p>
            <a:r>
              <a:rPr lang="en-GB" dirty="0"/>
              <a:t>LO: to compare 4-digit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62CF0-5C20-4D9A-8231-06CF6F44B5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709761-CC65-4D77-9D14-6FC9F2E762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522" t="6743" r="16956" b="11286"/>
          <a:stretch/>
        </p:blipFill>
        <p:spPr>
          <a:xfrm>
            <a:off x="1116495" y="1046922"/>
            <a:ext cx="9578009" cy="56999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152121-886F-4DBF-BF9E-7B42049E9299}"/>
              </a:ext>
            </a:extLst>
          </p:cNvPr>
          <p:cNvSpPr/>
          <p:nvPr/>
        </p:nvSpPr>
        <p:spPr>
          <a:xfrm>
            <a:off x="5208104" y="2160104"/>
            <a:ext cx="3366053" cy="3180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32713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539A9-04F1-470A-942B-71018FE5E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9303" y="1263967"/>
            <a:ext cx="9299713" cy="1325563"/>
          </a:xfrm>
        </p:spPr>
        <p:txBody>
          <a:bodyPr/>
          <a:lstStyle/>
          <a:p>
            <a:r>
              <a:rPr lang="en-GB" dirty="0"/>
              <a:t>What do these symbols represent?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F5CC77D-6944-43E8-8FF8-2A42E86AA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>
            <a:off x="8759687" y="2991803"/>
            <a:ext cx="2286000" cy="2602230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777055-BE3F-455C-8B1D-2286B2C7D5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838200" y="1690688"/>
            <a:ext cx="2286000" cy="260223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97A622C-3BEC-4C35-9FDC-B1852E07D1BA}"/>
              </a:ext>
            </a:extLst>
          </p:cNvPr>
          <p:cNvSpPr txBox="1"/>
          <p:nvPr/>
        </p:nvSpPr>
        <p:spPr>
          <a:xfrm>
            <a:off x="3803374" y="2107096"/>
            <a:ext cx="3617843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400" dirty="0"/>
              <a:t>=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6B1D9F-1490-43C7-8E21-93D7290215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007" y="403708"/>
            <a:ext cx="7937680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6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539A9-04F1-470A-942B-71018FE5E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9303" y="1263967"/>
            <a:ext cx="9299713" cy="1325563"/>
          </a:xfrm>
        </p:spPr>
        <p:txBody>
          <a:bodyPr/>
          <a:lstStyle/>
          <a:p>
            <a:r>
              <a:rPr lang="en-GB" dirty="0"/>
              <a:t>What do these symbols represent?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F5CC77D-6944-43E8-8FF8-2A42E86AA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>
            <a:off x="8759687" y="2991803"/>
            <a:ext cx="2286000" cy="2602230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777055-BE3F-455C-8B1D-2286B2C7D5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838200" y="1690688"/>
            <a:ext cx="2286000" cy="260223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97A622C-3BEC-4C35-9FDC-B1852E07D1BA}"/>
              </a:ext>
            </a:extLst>
          </p:cNvPr>
          <p:cNvSpPr txBox="1"/>
          <p:nvPr/>
        </p:nvSpPr>
        <p:spPr>
          <a:xfrm>
            <a:off x="3803374" y="2107096"/>
            <a:ext cx="3617843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400" dirty="0"/>
              <a:t>=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6B1D9F-1490-43C7-8E21-93D7290215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007" y="403708"/>
            <a:ext cx="7937680" cy="1176630"/>
          </a:xfrm>
          <a:prstGeom prst="rect">
            <a:avLst/>
          </a:prstGeom>
        </p:spPr>
      </p:pic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FB177FCF-716F-4BA4-9CF2-A8323EBDFB23}"/>
              </a:ext>
            </a:extLst>
          </p:cNvPr>
          <p:cNvSpPr/>
          <p:nvPr/>
        </p:nvSpPr>
        <p:spPr>
          <a:xfrm>
            <a:off x="715617" y="4772156"/>
            <a:ext cx="2663686" cy="1643753"/>
          </a:xfrm>
          <a:prstGeom prst="wedgeEllipseCallout">
            <a:avLst>
              <a:gd name="adj1" fmla="val 2550"/>
              <a:gd name="adj2" fmla="val -1172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More than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AFDE7A56-ACC3-4FBE-B434-2B812127AE51}"/>
              </a:ext>
            </a:extLst>
          </p:cNvPr>
          <p:cNvSpPr/>
          <p:nvPr/>
        </p:nvSpPr>
        <p:spPr>
          <a:xfrm>
            <a:off x="5763040" y="2607123"/>
            <a:ext cx="2663686" cy="1643753"/>
          </a:xfrm>
          <a:prstGeom prst="wedgeEllipseCallout">
            <a:avLst>
              <a:gd name="adj1" fmla="val -82027"/>
              <a:gd name="adj2" fmla="val 576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Equal to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365B1572-3C5A-4686-B957-8DF9FA54A501}"/>
              </a:ext>
            </a:extLst>
          </p:cNvPr>
          <p:cNvSpPr/>
          <p:nvPr/>
        </p:nvSpPr>
        <p:spPr>
          <a:xfrm>
            <a:off x="6768548" y="4924555"/>
            <a:ext cx="2663686" cy="1643753"/>
          </a:xfrm>
          <a:prstGeom prst="wedgeEllipseCallout">
            <a:avLst>
              <a:gd name="adj1" fmla="val 32401"/>
              <a:gd name="adj2" fmla="val -939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Less than</a:t>
            </a:r>
          </a:p>
        </p:txBody>
      </p:sp>
    </p:spTree>
    <p:extLst>
      <p:ext uri="{BB962C8B-B14F-4D97-AF65-F5344CB8AC3E}">
        <p14:creationId xmlns:p14="http://schemas.microsoft.com/office/powerpoint/2010/main" val="26461602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7F9FA-4276-4C14-814A-80E3647CF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227" y="1482864"/>
            <a:ext cx="10515600" cy="1325563"/>
          </a:xfrm>
        </p:spPr>
        <p:txBody>
          <a:bodyPr/>
          <a:lstStyle/>
          <a:p>
            <a:r>
              <a:rPr lang="en-GB" dirty="0"/>
              <a:t>Complete this number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EBD0D-9B59-4205-865A-678279ECD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70921"/>
            <a:ext cx="10515600" cy="3606041"/>
          </a:xfrm>
        </p:spPr>
        <p:txBody>
          <a:bodyPr>
            <a:normAutofit/>
          </a:bodyPr>
          <a:lstStyle/>
          <a:p>
            <a:pPr marL="1371600" indent="-1371600">
              <a:buAutoNum type="arabicPlain" startAt="50"/>
            </a:pPr>
            <a:r>
              <a:rPr lang="en-GB" sz="19900" dirty="0"/>
              <a:t>      60 </a:t>
            </a:r>
          </a:p>
          <a:p>
            <a:pPr marL="1371600" indent="-1371600">
              <a:buAutoNum type="arabicPlain" startAt="50"/>
            </a:pPr>
            <a:endParaRPr lang="en-GB" sz="199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E4EE484-A5CE-4B5E-95D3-339787ABF2B8}"/>
              </a:ext>
            </a:extLst>
          </p:cNvPr>
          <p:cNvSpPr/>
          <p:nvPr/>
        </p:nvSpPr>
        <p:spPr>
          <a:xfrm>
            <a:off x="3886200" y="2808427"/>
            <a:ext cx="2610678" cy="1775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463143-22E2-44BD-BFB9-AD019C1AAB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608" y="275699"/>
            <a:ext cx="7937680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839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DBC9F-32A0-4D18-95CE-ABF2AF00F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9506" y="962609"/>
            <a:ext cx="10515600" cy="1325563"/>
          </a:xfrm>
        </p:spPr>
        <p:txBody>
          <a:bodyPr/>
          <a:lstStyle/>
          <a:p>
            <a:r>
              <a:rPr lang="en-GB" dirty="0"/>
              <a:t>Complete these number sentences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0C886-CFC3-4377-AD3E-F3157C4DA1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931" y="2546451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1371600" indent="-1371600">
              <a:buAutoNum type="arabicPlain" startAt="320"/>
            </a:pPr>
            <a:r>
              <a:rPr lang="en-GB" sz="8800" dirty="0"/>
              <a:t>0                     2990</a:t>
            </a:r>
          </a:p>
          <a:p>
            <a:pPr marL="1371600" indent="-1371600">
              <a:buAutoNum type="arabicPlain" startAt="1000"/>
            </a:pPr>
            <a:r>
              <a:rPr lang="en-GB" sz="8800" dirty="0"/>
              <a:t>                      100</a:t>
            </a:r>
          </a:p>
          <a:p>
            <a:pPr marL="1371600" indent="-1371600">
              <a:buAutoNum type="arabicPlain" startAt="787"/>
            </a:pPr>
            <a:r>
              <a:rPr lang="en-GB" sz="8800" dirty="0"/>
              <a:t>0                     7870</a:t>
            </a:r>
          </a:p>
          <a:p>
            <a:pPr marL="0" indent="0">
              <a:buNone/>
            </a:pPr>
            <a:r>
              <a:rPr lang="en-GB" sz="8800" dirty="0"/>
              <a:t>9090                     9900</a:t>
            </a:r>
          </a:p>
          <a:p>
            <a:pPr marL="0" indent="0">
              <a:buNone/>
            </a:pPr>
            <a:r>
              <a:rPr lang="en-GB" sz="8800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2C1D4F-8CA8-42B4-B64C-E7D3C066B1BF}"/>
              </a:ext>
            </a:extLst>
          </p:cNvPr>
          <p:cNvSpPr/>
          <p:nvPr/>
        </p:nvSpPr>
        <p:spPr>
          <a:xfrm>
            <a:off x="3220278" y="2519947"/>
            <a:ext cx="2875722" cy="6626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4E1A38B-FD87-4F0D-B04C-FF9016043590}"/>
              </a:ext>
            </a:extLst>
          </p:cNvPr>
          <p:cNvSpPr/>
          <p:nvPr/>
        </p:nvSpPr>
        <p:spPr>
          <a:xfrm>
            <a:off x="3220278" y="3318302"/>
            <a:ext cx="2875722" cy="6626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94D5DD2-CFFB-4A08-A58B-06480178B049}"/>
              </a:ext>
            </a:extLst>
          </p:cNvPr>
          <p:cNvSpPr/>
          <p:nvPr/>
        </p:nvSpPr>
        <p:spPr>
          <a:xfrm>
            <a:off x="3220278" y="4229056"/>
            <a:ext cx="2875722" cy="6626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B1B9C72-1D9E-4C66-8433-570CC5612F51}"/>
              </a:ext>
            </a:extLst>
          </p:cNvPr>
          <p:cNvSpPr/>
          <p:nvPr/>
        </p:nvSpPr>
        <p:spPr>
          <a:xfrm>
            <a:off x="3220278" y="5055038"/>
            <a:ext cx="2875722" cy="6626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19E471-72EE-42BF-BABD-FDE490006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95" y="210921"/>
            <a:ext cx="7937680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5393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21CD4-0813-49D0-B2B1-433552DB5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ABA79-F738-4B6F-A543-9B073D38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03E845-448D-4D9D-878B-5A9988F603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652" t="22015" r="4348" b="33905"/>
          <a:stretch/>
        </p:blipFill>
        <p:spPr>
          <a:xfrm>
            <a:off x="530087" y="1426455"/>
            <a:ext cx="10389704" cy="51496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36E2E2-0860-4E3D-A67E-F58876086F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087" y="281867"/>
            <a:ext cx="7937680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1228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ECA04-6EE9-4825-80A7-71627E0FD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LO: to compare 4-digit numbers.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3718DC-0654-4380-AAA9-0A9593152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8D0B56-F9E6-42BF-B957-0059193845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64355" r="9674" b="12832"/>
          <a:stretch/>
        </p:blipFill>
        <p:spPr>
          <a:xfrm>
            <a:off x="397565" y="1825625"/>
            <a:ext cx="10774018" cy="3426775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22979FF-9429-491A-885E-D13080A2350D}"/>
              </a:ext>
            </a:extLst>
          </p:cNvPr>
          <p:cNvCxnSpPr>
            <a:stCxn id="5" idx="1"/>
          </p:cNvCxnSpPr>
          <p:nvPr/>
        </p:nvCxnSpPr>
        <p:spPr>
          <a:xfrm>
            <a:off x="397565" y="3539013"/>
            <a:ext cx="10956235" cy="523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D0EE891-0059-4A90-9AB6-D34828104BB7}"/>
              </a:ext>
            </a:extLst>
          </p:cNvPr>
          <p:cNvCxnSpPr/>
          <p:nvPr/>
        </p:nvCxnSpPr>
        <p:spPr>
          <a:xfrm>
            <a:off x="397565" y="4386470"/>
            <a:ext cx="109562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94428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8BD00-9501-4744-9125-DB31466B7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D4C5D-2FB6-4C14-A27C-D3E494BB2C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55D7BA-2B5A-405B-95B3-E3D208652C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61455" r="16848" b="20952"/>
          <a:stretch/>
        </p:blipFill>
        <p:spPr>
          <a:xfrm>
            <a:off x="732183" y="1690688"/>
            <a:ext cx="10515600" cy="31374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F31370-595C-403E-82C0-EBD020754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6" y="514058"/>
            <a:ext cx="7937680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9743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93879-88CB-4BF3-8768-D0D95152C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C9BC33-6F09-4374-9B1A-1E256BBE7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54FFF8-65A1-4AFD-ABBF-4768A6BB09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39" t="26609" r="67826" b="26365"/>
          <a:stretch/>
        </p:blipFill>
        <p:spPr>
          <a:xfrm>
            <a:off x="1219200" y="1388506"/>
            <a:ext cx="5807764" cy="54968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F8901B-A404-4AAF-B46A-4F0BA4D24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395" y="288501"/>
            <a:ext cx="7937680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773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4D8B8-49A1-4A1E-90CE-D54672A5E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compare 4-digit numbers.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688BBA4-7117-455F-A6AC-39700A63D0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76"/>
          <a:stretch/>
        </p:blipFill>
        <p:spPr>
          <a:xfrm>
            <a:off x="7429500" y="2930973"/>
            <a:ext cx="4762500" cy="1786801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100F29-5B14-459A-9E1B-672041D0C0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196" t="26609" r="22174" b="35065"/>
          <a:stretch/>
        </p:blipFill>
        <p:spPr>
          <a:xfrm>
            <a:off x="571915" y="1764611"/>
            <a:ext cx="6636027" cy="53694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B5D63E-9C43-4C44-8215-D5635FCF6C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76" r="36643"/>
          <a:stretch/>
        </p:blipFill>
        <p:spPr>
          <a:xfrm>
            <a:off x="8302072" y="4841205"/>
            <a:ext cx="3017355" cy="178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313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C22FA-08C1-40CC-B532-E1DCAF4CF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order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5DEC9-82CF-4ECB-B0B5-84CC68DCAC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151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E9224-6F6B-428A-A182-A8B325601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687" y="764553"/>
            <a:ext cx="10515600" cy="1325563"/>
          </a:xfrm>
        </p:spPr>
        <p:txBody>
          <a:bodyPr/>
          <a:lstStyle/>
          <a:p>
            <a:r>
              <a:rPr lang="en-GB" dirty="0"/>
              <a:t>Which of these are Roman Numerals?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D97FE-7C97-4EAE-8EFF-E88FBD2B7C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D2B66BF-95D5-4A64-8E02-BBCE2BDEC92A}"/>
              </a:ext>
            </a:extLst>
          </p:cNvPr>
          <p:cNvSpPr/>
          <p:nvPr/>
        </p:nvSpPr>
        <p:spPr>
          <a:xfrm>
            <a:off x="1179444" y="2305878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I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1052741-9CD7-4A2D-BD57-B2C95646909D}"/>
              </a:ext>
            </a:extLst>
          </p:cNvPr>
          <p:cNvSpPr/>
          <p:nvPr/>
        </p:nvSpPr>
        <p:spPr>
          <a:xfrm>
            <a:off x="7404653" y="2802765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76D2892-A6BC-435F-BC8B-D9980C88998F}"/>
              </a:ext>
            </a:extLst>
          </p:cNvPr>
          <p:cNvSpPr/>
          <p:nvPr/>
        </p:nvSpPr>
        <p:spPr>
          <a:xfrm>
            <a:off x="3154017" y="1628292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D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89BE79E-3FD4-401C-80D8-23448EFB90EB}"/>
              </a:ext>
            </a:extLst>
          </p:cNvPr>
          <p:cNvSpPr/>
          <p:nvPr/>
        </p:nvSpPr>
        <p:spPr>
          <a:xfrm>
            <a:off x="3308074" y="3882887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X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A8E9A3E-BD19-4FA1-80C3-35A372CC68B8}"/>
              </a:ext>
            </a:extLst>
          </p:cNvPr>
          <p:cNvSpPr/>
          <p:nvPr/>
        </p:nvSpPr>
        <p:spPr>
          <a:xfrm>
            <a:off x="9385850" y="4346712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IV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8F76CD1-C572-4AFD-AA26-E0318EA5739C}"/>
              </a:ext>
            </a:extLst>
          </p:cNvPr>
          <p:cNvSpPr/>
          <p:nvPr/>
        </p:nvSpPr>
        <p:spPr>
          <a:xfrm>
            <a:off x="1275524" y="4942923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V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0ED9A33-CA87-4A13-BDA3-E51BF35A7650}"/>
              </a:ext>
            </a:extLst>
          </p:cNvPr>
          <p:cNvSpPr/>
          <p:nvPr/>
        </p:nvSpPr>
        <p:spPr>
          <a:xfrm>
            <a:off x="5489714" y="1857892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C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07553E0-527C-4A7B-9CA9-529837FA3B74}"/>
              </a:ext>
            </a:extLst>
          </p:cNvPr>
          <p:cNvSpPr/>
          <p:nvPr/>
        </p:nvSpPr>
        <p:spPr>
          <a:xfrm>
            <a:off x="6016487" y="4734891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III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A9F7BAE-C70D-4DB2-BA71-11E5DE5B71A8}"/>
              </a:ext>
            </a:extLst>
          </p:cNvPr>
          <p:cNvSpPr/>
          <p:nvPr/>
        </p:nvSpPr>
        <p:spPr>
          <a:xfrm>
            <a:off x="9541565" y="1490869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4BCBF4-A024-481E-8F64-3187DC314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904" y="151244"/>
            <a:ext cx="5627096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982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E9224-6F6B-428A-A182-A8B325601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5214"/>
            <a:ext cx="10515600" cy="1325563"/>
          </a:xfrm>
        </p:spPr>
        <p:txBody>
          <a:bodyPr/>
          <a:lstStyle/>
          <a:p>
            <a:r>
              <a:rPr lang="en-GB" dirty="0"/>
              <a:t>Which of these are Roman Numerals?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D97FE-7C97-4EAE-8EFF-E88FBD2B7C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D2B66BF-95D5-4A64-8E02-BBCE2BDEC92A}"/>
              </a:ext>
            </a:extLst>
          </p:cNvPr>
          <p:cNvSpPr/>
          <p:nvPr/>
        </p:nvSpPr>
        <p:spPr>
          <a:xfrm>
            <a:off x="1179444" y="2305878"/>
            <a:ext cx="1470992" cy="157700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I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1052741-9CD7-4A2D-BD57-B2C95646909D}"/>
              </a:ext>
            </a:extLst>
          </p:cNvPr>
          <p:cNvSpPr/>
          <p:nvPr/>
        </p:nvSpPr>
        <p:spPr>
          <a:xfrm>
            <a:off x="7404653" y="2802765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76D2892-A6BC-435F-BC8B-D9980C88998F}"/>
              </a:ext>
            </a:extLst>
          </p:cNvPr>
          <p:cNvSpPr/>
          <p:nvPr/>
        </p:nvSpPr>
        <p:spPr>
          <a:xfrm>
            <a:off x="3154017" y="1628292"/>
            <a:ext cx="1470992" cy="157700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D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89BE79E-3FD4-401C-80D8-23448EFB90EB}"/>
              </a:ext>
            </a:extLst>
          </p:cNvPr>
          <p:cNvSpPr/>
          <p:nvPr/>
        </p:nvSpPr>
        <p:spPr>
          <a:xfrm>
            <a:off x="3308074" y="3882887"/>
            <a:ext cx="1470992" cy="157700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X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A8E9A3E-BD19-4FA1-80C3-35A372CC68B8}"/>
              </a:ext>
            </a:extLst>
          </p:cNvPr>
          <p:cNvSpPr/>
          <p:nvPr/>
        </p:nvSpPr>
        <p:spPr>
          <a:xfrm>
            <a:off x="9385850" y="4346712"/>
            <a:ext cx="1470992" cy="157700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IV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8F76CD1-C572-4AFD-AA26-E0318EA5739C}"/>
              </a:ext>
            </a:extLst>
          </p:cNvPr>
          <p:cNvSpPr/>
          <p:nvPr/>
        </p:nvSpPr>
        <p:spPr>
          <a:xfrm>
            <a:off x="1275524" y="4942923"/>
            <a:ext cx="1470992" cy="157700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V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0ED9A33-CA87-4A13-BDA3-E51BF35A7650}"/>
              </a:ext>
            </a:extLst>
          </p:cNvPr>
          <p:cNvSpPr/>
          <p:nvPr/>
        </p:nvSpPr>
        <p:spPr>
          <a:xfrm>
            <a:off x="5489714" y="1857892"/>
            <a:ext cx="1470992" cy="157700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C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07553E0-527C-4A7B-9CA9-529837FA3B74}"/>
              </a:ext>
            </a:extLst>
          </p:cNvPr>
          <p:cNvSpPr/>
          <p:nvPr/>
        </p:nvSpPr>
        <p:spPr>
          <a:xfrm>
            <a:off x="6016487" y="4734891"/>
            <a:ext cx="1470992" cy="157700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III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A9F7BAE-C70D-4DB2-BA71-11E5DE5B71A8}"/>
              </a:ext>
            </a:extLst>
          </p:cNvPr>
          <p:cNvSpPr/>
          <p:nvPr/>
        </p:nvSpPr>
        <p:spPr>
          <a:xfrm>
            <a:off x="9541565" y="1490869"/>
            <a:ext cx="1470992" cy="15770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/>
              <a:t>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BB3356-A0E1-4404-B876-571E581F7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4" y="101264"/>
            <a:ext cx="5627096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2178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0874D-CD89-41F7-9260-E43D22C3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766" y="1364974"/>
            <a:ext cx="2902226" cy="1762539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GB" sz="4800" b="1" dirty="0"/>
              <a:t>Remember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C03AA-E594-4571-93FA-8D16935632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375EF9-BE94-49C1-A3B1-113FFE7343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65" t="28395" r="26087" b="19018"/>
          <a:stretch/>
        </p:blipFill>
        <p:spPr>
          <a:xfrm>
            <a:off x="3740426" y="960030"/>
            <a:ext cx="8209600" cy="58000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8C113E-4A48-4B9B-A0F9-F126BEEE9C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161" y="97941"/>
            <a:ext cx="5627096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6717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01D4C-1B6E-42CD-BF54-354BEB708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174" y="109763"/>
            <a:ext cx="10515600" cy="1325563"/>
          </a:xfrm>
        </p:spPr>
        <p:txBody>
          <a:bodyPr/>
          <a:lstStyle/>
          <a:p>
            <a:r>
              <a:rPr lang="en-GB" dirty="0"/>
              <a:t>LO: to order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1E778-6B61-4169-B2F6-CE83C90392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61BFFB-A5E0-489B-9FDB-C7FD9E5A96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196" t="16409" r="4782" b="43013"/>
          <a:stretch/>
        </p:blipFill>
        <p:spPr>
          <a:xfrm>
            <a:off x="2751132" y="1590261"/>
            <a:ext cx="8602668" cy="4586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1811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0D2D0-0D1D-438D-B835-905135B15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3707"/>
            <a:ext cx="10515600" cy="782225"/>
          </a:xfrm>
        </p:spPr>
        <p:txBody>
          <a:bodyPr/>
          <a:lstStyle/>
          <a:p>
            <a:r>
              <a:rPr lang="en-GB" dirty="0"/>
              <a:t>LO: to order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DBBA6-07AB-4595-BDC5-DBF9E5E82E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5781EA-7AFC-4BF4-A0B4-611944E612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91" t="20082" r="17717" b="16438"/>
          <a:stretch/>
        </p:blipFill>
        <p:spPr>
          <a:xfrm>
            <a:off x="344557" y="908463"/>
            <a:ext cx="11502886" cy="610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7750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9BD12-3778-4607-A406-1124C23D7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241"/>
            <a:ext cx="10515600" cy="1107592"/>
          </a:xfrm>
        </p:spPr>
        <p:txBody>
          <a:bodyPr/>
          <a:lstStyle/>
          <a:p>
            <a:r>
              <a:rPr lang="en-GB" dirty="0"/>
              <a:t>LO: to order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1A971-A985-4EB1-A7A1-E484CACA92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E6B892-156A-4414-855F-2627D2D49D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522" t="20469" r="17935" b="12058"/>
          <a:stretch/>
        </p:blipFill>
        <p:spPr>
          <a:xfrm>
            <a:off x="728868" y="1232451"/>
            <a:ext cx="11211339" cy="5842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7044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4FD25-2D8A-4190-9037-286A46804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EFA20-E69A-42BE-9915-095A0C703A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8514EA-CCBE-48EA-9058-DA35687D7F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5" t="18342" r="17935" b="7613"/>
          <a:stretch/>
        </p:blipFill>
        <p:spPr>
          <a:xfrm>
            <a:off x="606287" y="861391"/>
            <a:ext cx="10747513" cy="61153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4C1EF8-6591-42F4-8B3A-34C58B5663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287" y="24943"/>
            <a:ext cx="5627096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3969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6D75-D44B-48F2-97FE-8E55C7DB1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B4D33-6588-4196-A6A4-B48E62AB8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2AD5E6-5226-4D03-96CF-078CF63E9B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22" t="15636" r="66304" b="25785"/>
          <a:stretch/>
        </p:blipFill>
        <p:spPr>
          <a:xfrm>
            <a:off x="6202017" y="1275729"/>
            <a:ext cx="4625008" cy="51332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03FD4D-11A5-4179-A7E1-0D265F2BD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904" y="115526"/>
            <a:ext cx="5627096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739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1AADF-D3FA-42A1-A904-7D984627C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order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4C553-07F3-4811-81FF-B1580B761F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C32860-1851-4B5D-AD74-E8AEAF03A0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196" t="14862" r="19674" b="57878"/>
          <a:stretch/>
        </p:blipFill>
        <p:spPr>
          <a:xfrm>
            <a:off x="1895062" y="1989806"/>
            <a:ext cx="7646504" cy="40229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27162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7187F-E86C-4F89-BD91-0B6524B6E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round to the nearest thousand.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9B90F0-6089-455B-AD54-4A63FF7F7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7345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1D510-2931-402B-8A08-808F41FB8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4441B-231B-4655-AB11-7D8CAF39AB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C64D24-8CAD-46D8-8083-C95FF0C7E8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848" t="24714" r="18152" b="7419"/>
          <a:stretch/>
        </p:blipFill>
        <p:spPr>
          <a:xfrm>
            <a:off x="838200" y="873193"/>
            <a:ext cx="9925877" cy="59848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B6C0B9-CA77-4C5D-B28C-F291CDAD14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868" y="92722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4601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B0924-18D9-4E4F-AFB6-FC85055FA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1331" y="2103437"/>
            <a:ext cx="6073105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Can you describe what has happened in each number sentence?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9A3A0-F225-4D46-A00E-0703AD0EE6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7=10</a:t>
            </a:r>
          </a:p>
          <a:p>
            <a:r>
              <a:rPr lang="en-GB" sz="4400" dirty="0"/>
              <a:t>43=40</a:t>
            </a:r>
          </a:p>
          <a:p>
            <a:r>
              <a:rPr lang="en-GB" sz="4400" dirty="0"/>
              <a:t>28=30</a:t>
            </a:r>
          </a:p>
          <a:p>
            <a:r>
              <a:rPr lang="en-GB" sz="4400" dirty="0"/>
              <a:t>71=70</a:t>
            </a:r>
          </a:p>
          <a:p>
            <a:r>
              <a:rPr lang="en-GB" sz="4400" dirty="0"/>
              <a:t>89=90</a:t>
            </a:r>
          </a:p>
          <a:p>
            <a:r>
              <a:rPr lang="en-GB" sz="4400" dirty="0"/>
              <a:t>97=100</a:t>
            </a:r>
          </a:p>
          <a:p>
            <a:endParaRPr lang="en-GB" sz="4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BC48D4-06A0-4876-9E1C-915A198DF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120" y="485733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474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B0924-18D9-4E4F-AFB6-FC85055FA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9035" y="1054238"/>
            <a:ext cx="10515600" cy="1325563"/>
          </a:xfrm>
        </p:spPr>
        <p:txBody>
          <a:bodyPr/>
          <a:lstStyle/>
          <a:p>
            <a:r>
              <a:rPr lang="en-GB" dirty="0"/>
              <a:t>What has happened here?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9A3A0-F225-4D46-A00E-0703AD0EE6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7=10</a:t>
            </a:r>
          </a:p>
          <a:p>
            <a:r>
              <a:rPr lang="en-GB" sz="4400" dirty="0"/>
              <a:t>43=40</a:t>
            </a:r>
          </a:p>
          <a:p>
            <a:r>
              <a:rPr lang="en-GB" sz="4400" dirty="0"/>
              <a:t>28=30</a:t>
            </a:r>
          </a:p>
          <a:p>
            <a:r>
              <a:rPr lang="en-GB" sz="4400" dirty="0"/>
              <a:t>71=70</a:t>
            </a:r>
          </a:p>
          <a:p>
            <a:r>
              <a:rPr lang="en-GB" sz="4400" dirty="0"/>
              <a:t>89=90</a:t>
            </a:r>
          </a:p>
          <a:p>
            <a:r>
              <a:rPr lang="en-GB" sz="4400" dirty="0"/>
              <a:t>97=100</a:t>
            </a:r>
          </a:p>
          <a:p>
            <a:endParaRPr lang="en-GB" sz="44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68E6CAC-1470-4876-949C-1F8E8BC6D3CB}"/>
              </a:ext>
            </a:extLst>
          </p:cNvPr>
          <p:cNvSpPr/>
          <p:nvPr/>
        </p:nvSpPr>
        <p:spPr>
          <a:xfrm>
            <a:off x="4598504" y="2080591"/>
            <a:ext cx="6228522" cy="34455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/>
              <a:t>The numbers have been rounded to the nearest 10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16D760-10BB-4B20-8587-D9AC348D5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894" y="465923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8121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CEE0-08FB-40D5-A00E-D7FD8310D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round to the nearest thousand.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11A8EA-7F48-47F5-9224-C78888DAA3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130=100</a:t>
            </a:r>
          </a:p>
          <a:p>
            <a:r>
              <a:rPr lang="en-GB" sz="6000" dirty="0"/>
              <a:t>430=400</a:t>
            </a:r>
          </a:p>
          <a:p>
            <a:r>
              <a:rPr lang="en-GB" sz="6000" dirty="0"/>
              <a:t>760=800</a:t>
            </a:r>
          </a:p>
          <a:p>
            <a:r>
              <a:rPr lang="en-GB" sz="6000" dirty="0"/>
              <a:t>1231=1200</a:t>
            </a:r>
          </a:p>
        </p:txBody>
      </p:sp>
    </p:spTree>
    <p:extLst>
      <p:ext uri="{BB962C8B-B14F-4D97-AF65-F5344CB8AC3E}">
        <p14:creationId xmlns:p14="http://schemas.microsoft.com/office/powerpoint/2010/main" val="30498168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CEE0-08FB-40D5-A00E-D7FD8310D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round to the nearest thousand.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11A8EA-7F48-47F5-9224-C78888DAA3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130=100</a:t>
            </a:r>
          </a:p>
          <a:p>
            <a:r>
              <a:rPr lang="en-GB" sz="6000" dirty="0"/>
              <a:t>430=400</a:t>
            </a:r>
          </a:p>
          <a:p>
            <a:r>
              <a:rPr lang="en-GB" sz="6000" dirty="0"/>
              <a:t>760=800</a:t>
            </a:r>
          </a:p>
          <a:p>
            <a:r>
              <a:rPr lang="en-GB" sz="6000" dirty="0"/>
              <a:t>1231=1200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655BA8E-B489-4B2E-91AD-FB721278A82A}"/>
              </a:ext>
            </a:extLst>
          </p:cNvPr>
          <p:cNvSpPr/>
          <p:nvPr/>
        </p:nvSpPr>
        <p:spPr>
          <a:xfrm>
            <a:off x="5645426" y="1285461"/>
            <a:ext cx="6228522" cy="34455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/>
              <a:t>The numbers have been rounded to the nearest 100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B9659C0-7E86-43A3-8AAE-7F626707B292}"/>
              </a:ext>
            </a:extLst>
          </p:cNvPr>
          <p:cNvSpPr/>
          <p:nvPr/>
        </p:nvSpPr>
        <p:spPr>
          <a:xfrm>
            <a:off x="1497496" y="5685183"/>
            <a:ext cx="10071652" cy="626717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How do you decide to round up or down?</a:t>
            </a:r>
          </a:p>
        </p:txBody>
      </p:sp>
    </p:spTree>
    <p:extLst>
      <p:ext uri="{BB962C8B-B14F-4D97-AF65-F5344CB8AC3E}">
        <p14:creationId xmlns:p14="http://schemas.microsoft.com/office/powerpoint/2010/main" val="8150401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CEBF8-23CB-4D3C-BB3A-78AC519FB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BAE73-B65A-42ED-A5EF-281B8AE363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08A281-C214-46A4-97BB-E2545C100D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26" t="18729" r="17717" b="9911"/>
          <a:stretch/>
        </p:blipFill>
        <p:spPr>
          <a:xfrm>
            <a:off x="609599" y="681036"/>
            <a:ext cx="10972801" cy="6176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130498-F4C0-416A-9B3B-62AD31D94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877" y="-32041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1000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1DA7A-C47B-474F-91F8-0F94050C0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6BF967-4D41-4FD8-92CE-502D3ADB63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F5B821-E4D6-48AA-B0B5-2D38FABE38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09" t="18730" r="17283" b="7998"/>
          <a:stretch/>
        </p:blipFill>
        <p:spPr>
          <a:xfrm>
            <a:off x="516833" y="1007164"/>
            <a:ext cx="10999305" cy="59523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FAEB78-B78B-4CFB-BA41-E078910057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833" y="97830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8825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39C42-9B16-4902-899B-44009C70C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76E28D-38C9-4C8B-ABA5-061C95081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B3E94E-2CBB-4718-A00B-EE35E4F4A1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00" t="19695" r="17174" b="9910"/>
          <a:stretch/>
        </p:blipFill>
        <p:spPr>
          <a:xfrm>
            <a:off x="596348" y="993913"/>
            <a:ext cx="11410122" cy="59187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349282E-8B56-4388-9427-D07EE9B93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8" y="230188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5803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4A785-1668-414A-86B9-7B04B61DC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5339F3-899F-4C3D-A899-CBBE0C9C96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99DB92-DA32-4903-A73F-194EEB0124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61" t="19309" r="18044" b="9911"/>
          <a:stretch/>
        </p:blipFill>
        <p:spPr>
          <a:xfrm>
            <a:off x="526773" y="1311965"/>
            <a:ext cx="10949609" cy="56226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629196-CE74-4A23-A4AF-1F8039BB1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73" y="304554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5321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88F35-D977-44E5-A2AE-6FE60B7E9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941BB-1C5C-4653-8A2B-8B011380F0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1C6464-2DBD-41E3-B12B-A30A66813B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44" t="18729" r="17935" b="7418"/>
          <a:stretch/>
        </p:blipFill>
        <p:spPr>
          <a:xfrm>
            <a:off x="357809" y="1311966"/>
            <a:ext cx="11476382" cy="74430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548E68-A024-457E-AC46-A0C87A051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642" y="439591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6207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6AC5B-80C5-4449-9077-DBE36AC10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FDA7F-1F60-4783-A191-2BEAAD92A0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40193E-ABF8-42A6-8B1A-998D81D08E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26" t="19501" r="17609" b="9911"/>
          <a:stretch/>
        </p:blipFill>
        <p:spPr>
          <a:xfrm>
            <a:off x="591378" y="1126435"/>
            <a:ext cx="11009244" cy="57315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F9399A-0309-4DC3-A757-017454E1D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877" y="365125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8712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11E38-FD0B-4A69-B700-CE2C93F04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ACCC5-419C-41B7-A4FB-11A24384A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BBD90C-3664-41E0-8A27-3E3A8CEC58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09" t="18729" r="17935" b="9911"/>
          <a:stretch/>
        </p:blipFill>
        <p:spPr>
          <a:xfrm>
            <a:off x="450573" y="1046922"/>
            <a:ext cx="11052314" cy="58325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B9CCF9-89F7-499A-B305-773EF9EAB0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573" y="276986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105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5F7CA-621E-4D86-861A-69E6CAEE6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CBFB8-3CCD-4655-8FE3-794F0EA9B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A8325-AE9A-4905-98D5-8D1D2B0508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17" t="18922" r="17609" b="9911"/>
          <a:stretch/>
        </p:blipFill>
        <p:spPr>
          <a:xfrm>
            <a:off x="424068" y="1192696"/>
            <a:ext cx="10929731" cy="55692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A83EA9A-A776-4934-9DDF-32A84ABE0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67" y="365125"/>
            <a:ext cx="9150889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1179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86E1C-B859-4D64-B72B-FE2A6C6FEFE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en-GB" dirty="0"/>
              <a:t>LO: to count in 25’s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68CE8-CD5A-45E7-B59F-0E1EDB02C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4699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C9913-1163-456A-9A19-F28DCDDF3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count in 25’s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04CB89-ED37-453C-AB0A-5C478AEFE2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Round these numbers to the nearest 1000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7C41CDF-FDB9-4113-AB62-E5E8392784DE}"/>
              </a:ext>
            </a:extLst>
          </p:cNvPr>
          <p:cNvSpPr/>
          <p:nvPr/>
        </p:nvSpPr>
        <p:spPr>
          <a:xfrm rot="1139446">
            <a:off x="275195" y="3863810"/>
            <a:ext cx="2117035" cy="102041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6230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FD6E3A0-D6A8-4EB0-B1CD-A8BD5F2E2408}"/>
              </a:ext>
            </a:extLst>
          </p:cNvPr>
          <p:cNvSpPr/>
          <p:nvPr/>
        </p:nvSpPr>
        <p:spPr>
          <a:xfrm>
            <a:off x="838200" y="2385141"/>
            <a:ext cx="2117035" cy="102041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230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CC97600-6746-4F80-9046-B97D2B986159}"/>
              </a:ext>
            </a:extLst>
          </p:cNvPr>
          <p:cNvSpPr/>
          <p:nvPr/>
        </p:nvSpPr>
        <p:spPr>
          <a:xfrm rot="20443589">
            <a:off x="3048953" y="3304209"/>
            <a:ext cx="2117035" cy="102041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9830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8C9D7B5-22BB-4069-93DA-554A36D8BB20}"/>
              </a:ext>
            </a:extLst>
          </p:cNvPr>
          <p:cNvSpPr/>
          <p:nvPr/>
        </p:nvSpPr>
        <p:spPr>
          <a:xfrm rot="20525253">
            <a:off x="9236765" y="2054549"/>
            <a:ext cx="2117035" cy="102041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8730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33DBB7B-D49D-4751-8541-ACDE6BEB9AB5}"/>
              </a:ext>
            </a:extLst>
          </p:cNvPr>
          <p:cNvSpPr/>
          <p:nvPr/>
        </p:nvSpPr>
        <p:spPr>
          <a:xfrm>
            <a:off x="5037482" y="4690707"/>
            <a:ext cx="2117035" cy="102041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2730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F68A496-2EE5-477F-B554-D8C374222CA4}"/>
              </a:ext>
            </a:extLst>
          </p:cNvPr>
          <p:cNvSpPr/>
          <p:nvPr/>
        </p:nvSpPr>
        <p:spPr>
          <a:xfrm rot="1217184">
            <a:off x="6023113" y="2869096"/>
            <a:ext cx="2117035" cy="102041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3530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A98D918-6332-4B72-BB83-C4DFE1E3323D}"/>
              </a:ext>
            </a:extLst>
          </p:cNvPr>
          <p:cNvSpPr/>
          <p:nvPr/>
        </p:nvSpPr>
        <p:spPr>
          <a:xfrm>
            <a:off x="2002735" y="5291483"/>
            <a:ext cx="2117035" cy="102041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1240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08D9BDC-D1E8-48F8-B53B-3BA2F4BB297F}"/>
              </a:ext>
            </a:extLst>
          </p:cNvPr>
          <p:cNvSpPr/>
          <p:nvPr/>
        </p:nvSpPr>
        <p:spPr>
          <a:xfrm rot="20416972">
            <a:off x="8875643" y="4651513"/>
            <a:ext cx="2117035" cy="1020417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2300</a:t>
            </a:r>
          </a:p>
        </p:txBody>
      </p:sp>
    </p:spTree>
    <p:extLst>
      <p:ext uri="{BB962C8B-B14F-4D97-AF65-F5344CB8AC3E}">
        <p14:creationId xmlns:p14="http://schemas.microsoft.com/office/powerpoint/2010/main" val="4835502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C9913-1163-456A-9A19-F28DCDDF3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count in 25’s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04CB89-ED37-453C-AB0A-5C478AEFE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55712"/>
            <a:ext cx="4939748" cy="4351338"/>
          </a:xfrm>
        </p:spPr>
        <p:txBody>
          <a:bodyPr/>
          <a:lstStyle/>
          <a:p>
            <a:r>
              <a:rPr lang="en-GB" dirty="0"/>
              <a:t>On whiteboards complete –</a:t>
            </a:r>
          </a:p>
          <a:p>
            <a:r>
              <a:rPr lang="en-GB" dirty="0"/>
              <a:t>1x25=</a:t>
            </a:r>
          </a:p>
          <a:p>
            <a:r>
              <a:rPr lang="en-GB" dirty="0"/>
              <a:t>2x25=</a:t>
            </a:r>
          </a:p>
          <a:p>
            <a:r>
              <a:rPr lang="en-GB" dirty="0"/>
              <a:t>3x25=</a:t>
            </a:r>
          </a:p>
          <a:p>
            <a:r>
              <a:rPr lang="en-GB" dirty="0"/>
              <a:t>4x25=</a:t>
            </a:r>
          </a:p>
          <a:p>
            <a:r>
              <a:rPr lang="en-GB" dirty="0"/>
              <a:t>5x25=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4E7800F-476D-4EF3-B08E-2824F5AA665D}"/>
              </a:ext>
            </a:extLst>
          </p:cNvPr>
          <p:cNvSpPr txBox="1">
            <a:spLocks/>
          </p:cNvSpPr>
          <p:nvPr/>
        </p:nvSpPr>
        <p:spPr>
          <a:xfrm>
            <a:off x="5615609" y="2141537"/>
            <a:ext cx="49397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dirty="0"/>
              <a:t>6x25=</a:t>
            </a:r>
          </a:p>
          <a:p>
            <a:r>
              <a:rPr lang="en-GB" dirty="0"/>
              <a:t>7x25=</a:t>
            </a:r>
          </a:p>
          <a:p>
            <a:r>
              <a:rPr lang="en-GB" dirty="0"/>
              <a:t>8x25=</a:t>
            </a:r>
          </a:p>
          <a:p>
            <a:r>
              <a:rPr lang="en-GB" dirty="0"/>
              <a:t>9x25=</a:t>
            </a:r>
          </a:p>
          <a:p>
            <a:r>
              <a:rPr lang="en-GB" dirty="0"/>
              <a:t>10x25=</a:t>
            </a:r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12DAEAE-E9A7-4D78-ABAB-810EC8BF7B52}"/>
              </a:ext>
            </a:extLst>
          </p:cNvPr>
          <p:cNvSpPr/>
          <p:nvPr/>
        </p:nvSpPr>
        <p:spPr>
          <a:xfrm>
            <a:off x="1961322" y="5247861"/>
            <a:ext cx="9210261" cy="10640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 you notice a pattern?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F04D697-CB44-49BB-B59B-931C77E286FD}"/>
              </a:ext>
            </a:extLst>
          </p:cNvPr>
          <p:cNvSpPr/>
          <p:nvPr/>
        </p:nvSpPr>
        <p:spPr>
          <a:xfrm>
            <a:off x="1020417" y="1404730"/>
            <a:ext cx="5393635" cy="5558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Counting on and back on 25’s- see PP </a:t>
            </a:r>
          </a:p>
        </p:txBody>
      </p:sp>
    </p:spTree>
    <p:extLst>
      <p:ext uri="{BB962C8B-B14F-4D97-AF65-F5344CB8AC3E}">
        <p14:creationId xmlns:p14="http://schemas.microsoft.com/office/powerpoint/2010/main" val="19288293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EAAAB-18C8-4AFF-A7FC-F8F0C2D11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1310"/>
          </a:xfrm>
        </p:spPr>
        <p:txBody>
          <a:bodyPr/>
          <a:lstStyle/>
          <a:p>
            <a:r>
              <a:rPr lang="en-GB" dirty="0"/>
              <a:t>LO: to count in 25’s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8CCD1E-123A-4705-B550-A3793A4742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A30CA7-0C73-46F1-87F6-12F3F8DEF2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304" t="38255" r="8044" b="16892"/>
          <a:stretch/>
        </p:blipFill>
        <p:spPr>
          <a:xfrm>
            <a:off x="838200" y="1126435"/>
            <a:ext cx="10230678" cy="488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9349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C2865-8D66-4534-A3B4-6A46CC4A67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8F9BF4-8BE1-417A-A714-A438700486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19115" r="65543" b="40672"/>
          <a:stretch/>
        </p:blipFill>
        <p:spPr>
          <a:xfrm>
            <a:off x="3051312" y="257298"/>
            <a:ext cx="3826566" cy="313665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9ECBF4-95A2-40E6-BB92-19F3659A4E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62422" r="66087" b="16118"/>
          <a:stretch/>
        </p:blipFill>
        <p:spPr>
          <a:xfrm>
            <a:off x="838200" y="3886753"/>
            <a:ext cx="5434733" cy="242514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67E5B0-359C-45C5-858E-0BA2585BD8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006" t="19309" r="21413" b="12059"/>
          <a:stretch/>
        </p:blipFill>
        <p:spPr>
          <a:xfrm>
            <a:off x="7686261" y="365125"/>
            <a:ext cx="3932583" cy="550174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7EB38F40-7BF0-465C-B6F9-59237CA34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6"/>
            <a:ext cx="1798983" cy="1460500"/>
          </a:xfrm>
        </p:spPr>
        <p:txBody>
          <a:bodyPr>
            <a:normAutofit fontScale="90000"/>
          </a:bodyPr>
          <a:lstStyle/>
          <a:p>
            <a:r>
              <a:rPr lang="en-GB" dirty="0"/>
              <a:t>LO: to count in 25’s</a:t>
            </a:r>
          </a:p>
        </p:txBody>
      </p:sp>
    </p:spTree>
    <p:extLst>
      <p:ext uri="{BB962C8B-B14F-4D97-AF65-F5344CB8AC3E}">
        <p14:creationId xmlns:p14="http://schemas.microsoft.com/office/powerpoint/2010/main" val="4140948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456</Words>
  <Application>Microsoft Office PowerPoint</Application>
  <PresentationFormat>Widescreen</PresentationFormat>
  <Paragraphs>135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Office Theme</vt:lpstr>
      <vt:lpstr>Year 4 Place Value Autumn</vt:lpstr>
      <vt:lpstr>LO: to find 1000 more and less than a number.</vt:lpstr>
      <vt:lpstr>https://www.topmarks.co.uk/learning-to-count/place-value-basketball </vt:lpstr>
      <vt:lpstr>PowerPoint Presentation</vt:lpstr>
      <vt:lpstr>Count in 1000’s</vt:lpstr>
      <vt:lpstr>Count in 1000’s</vt:lpstr>
      <vt:lpstr>PowerPoint Presentation</vt:lpstr>
      <vt:lpstr>PowerPoint Presentation</vt:lpstr>
      <vt:lpstr>LO: to find 1000 more and less than a number.</vt:lpstr>
      <vt:lpstr>PowerPoint Presentation</vt:lpstr>
      <vt:lpstr>LO: to find 1000 more and less than a number.</vt:lpstr>
      <vt:lpstr>LO: to compare 4-digit numbers.</vt:lpstr>
      <vt:lpstr>LO: to compare 4-digit numbers.</vt:lpstr>
      <vt:lpstr>What do these symbols represent?</vt:lpstr>
      <vt:lpstr>What do these symbols represent?</vt:lpstr>
      <vt:lpstr>Complete this number sentence</vt:lpstr>
      <vt:lpstr>Complete these number sentences </vt:lpstr>
      <vt:lpstr>PowerPoint Presentation</vt:lpstr>
      <vt:lpstr>LO: to compare 4-digit numbers.</vt:lpstr>
      <vt:lpstr>PowerPoint Presentation</vt:lpstr>
      <vt:lpstr>PowerPoint Presentation</vt:lpstr>
      <vt:lpstr>LO: to compare 4-digit numbers.</vt:lpstr>
      <vt:lpstr>LO: to order numbers.</vt:lpstr>
      <vt:lpstr>Which of these are Roman Numerals?</vt:lpstr>
      <vt:lpstr>Which of these are Roman Numerals?</vt:lpstr>
      <vt:lpstr>Remember</vt:lpstr>
      <vt:lpstr>LO: to order numbers.</vt:lpstr>
      <vt:lpstr>LO: to order numbers.</vt:lpstr>
      <vt:lpstr>LO: to order numbers.</vt:lpstr>
      <vt:lpstr>PowerPoint Presentation</vt:lpstr>
      <vt:lpstr>PowerPoint Presentation</vt:lpstr>
      <vt:lpstr>LO: to order numbers.</vt:lpstr>
      <vt:lpstr>LO: to round to the nearest thousand.</vt:lpstr>
      <vt:lpstr>PowerPoint Presentation</vt:lpstr>
      <vt:lpstr>Can you describe what has happened in each number sentence?</vt:lpstr>
      <vt:lpstr>What has happened here?</vt:lpstr>
      <vt:lpstr>LO: to round to the nearest thousand.</vt:lpstr>
      <vt:lpstr>LO: to round to the nearest thousand.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LO: to count in 25’s</vt:lpstr>
      <vt:lpstr>LO: to count in 25’s</vt:lpstr>
      <vt:lpstr>LO: to count in 25’s</vt:lpstr>
      <vt:lpstr>LO: to count in 25’s</vt:lpstr>
      <vt:lpstr>LO: to count in 25’s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Place Value Autumn</dc:title>
  <dc:creator>martyn tighe</dc:creator>
  <cp:lastModifiedBy>martyn tighe</cp:lastModifiedBy>
  <cp:revision>16</cp:revision>
  <dcterms:created xsi:type="dcterms:W3CDTF">2020-09-13T09:45:07Z</dcterms:created>
  <dcterms:modified xsi:type="dcterms:W3CDTF">2020-09-15T08:59:24Z</dcterms:modified>
</cp:coreProperties>
</file>