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68" r:id="rId2"/>
    <p:sldId id="256" r:id="rId3"/>
    <p:sldId id="273" r:id="rId4"/>
    <p:sldId id="258" r:id="rId5"/>
    <p:sldId id="272" r:id="rId6"/>
    <p:sldId id="259" r:id="rId7"/>
    <p:sldId id="267" r:id="rId8"/>
    <p:sldId id="274" r:id="rId9"/>
    <p:sldId id="263" r:id="rId10"/>
    <p:sldId id="26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CC0000"/>
    <a:srgbClr val="FF6600"/>
    <a:srgbClr val="CC00CC"/>
    <a:srgbClr val="FF7C80"/>
    <a:srgbClr val="FF33CC"/>
    <a:srgbClr val="00FF9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EE03C0A-5B74-8189-E10C-3564776EC64D}" v="4" dt="2019-10-15T08:07:21.6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0" autoAdjust="0"/>
    <p:restoredTop sz="94643"/>
  </p:normalViewPr>
  <p:slideViewPr>
    <p:cSldViewPr snapToGrid="0">
      <p:cViewPr varScale="1">
        <p:scale>
          <a:sx n="68" d="100"/>
          <a:sy n="68" d="100"/>
        </p:scale>
        <p:origin x="-147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B99549-AB6A-4C79-B2E1-FCF9065B0A08}" type="datetimeFigureOut">
              <a:rPr lang="en-US" smtClean="0"/>
              <a:t>12/2/2020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9F8541-AA58-475D-B33E-E1B996206CD0}" type="slidenum">
              <a:rPr lang="en-US" smtClean="0"/>
              <a:t>‹#›</a:t>
            </a:fld>
            <a:endParaRPr lang="en-US"/>
          </a:p>
        </p:txBody>
      </p:sp>
    </p:spTree>
    <p:extLst>
      <p:ext uri="{BB962C8B-B14F-4D97-AF65-F5344CB8AC3E}">
        <p14:creationId xmlns:p14="http://schemas.microsoft.com/office/powerpoint/2010/main" val="3358694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9F8541-AA58-475D-B33E-E1B996206CD0}" type="slidenum">
              <a:rPr lang="en-US" smtClean="0"/>
              <a:t>3</a:t>
            </a:fld>
            <a:endParaRPr lang="en-US"/>
          </a:p>
        </p:txBody>
      </p:sp>
    </p:spTree>
    <p:extLst>
      <p:ext uri="{BB962C8B-B14F-4D97-AF65-F5344CB8AC3E}">
        <p14:creationId xmlns:p14="http://schemas.microsoft.com/office/powerpoint/2010/main" val="2448137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99F8541-AA58-475D-B33E-E1B996206CD0}" type="slidenum">
              <a:rPr lang="en-US" smtClean="0"/>
              <a:t>7</a:t>
            </a:fld>
            <a:endParaRPr lang="en-US"/>
          </a:p>
        </p:txBody>
      </p:sp>
    </p:spTree>
    <p:extLst>
      <p:ext uri="{BB962C8B-B14F-4D97-AF65-F5344CB8AC3E}">
        <p14:creationId xmlns:p14="http://schemas.microsoft.com/office/powerpoint/2010/main" val="3622516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936788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715882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93A0107-9595-4622-BB79-2E4901C08915}"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77303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93A0107-9595-4622-BB79-2E4901C08915}" type="datetimeFigureOut">
              <a:rPr lang="en-GB" smtClean="0"/>
              <a:t>02/12/2020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26310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93A0107-9595-4622-BB79-2E4901C08915}" type="datetimeFigureOut">
              <a:rPr lang="en-GB" smtClean="0"/>
              <a:t>02/12/2020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75787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93A0107-9595-4622-BB79-2E4901C08915}" type="datetimeFigureOut">
              <a:rPr lang="en-GB" smtClean="0"/>
              <a:t>02/12/2020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04326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3A0107-9595-4622-BB79-2E4901C08915}" type="datetimeFigureOut">
              <a:rPr lang="en-GB" smtClean="0"/>
              <a:t>02/12/2020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917324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02/12/2020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1105574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93A0107-9595-4622-BB79-2E4901C08915}" type="datetimeFigureOut">
              <a:rPr lang="en-GB" smtClean="0"/>
              <a:t>02/12/2020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2403121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332611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3A0107-9595-4622-BB79-2E4901C08915}" type="datetimeFigureOut">
              <a:rPr lang="en-GB" smtClean="0"/>
              <a:t>02/12/2020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767A8B-1A28-4FC7-83E3-949E4835EDDC}" type="slidenum">
              <a:rPr lang="en-GB" smtClean="0"/>
              <a:t>‹#›</a:t>
            </a:fld>
            <a:endParaRPr lang="en-GB"/>
          </a:p>
        </p:txBody>
      </p:sp>
    </p:spTree>
    <p:extLst>
      <p:ext uri="{BB962C8B-B14F-4D97-AF65-F5344CB8AC3E}">
        <p14:creationId xmlns:p14="http://schemas.microsoft.com/office/powerpoint/2010/main" val="4023660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3A0107-9595-4622-BB79-2E4901C08915}" type="datetimeFigureOut">
              <a:rPr lang="en-GB" smtClean="0"/>
              <a:t>02/12/2020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767A8B-1A28-4FC7-83E3-949E4835EDDC}" type="slidenum">
              <a:rPr lang="en-GB" smtClean="0"/>
              <a:t>‹#›</a:t>
            </a:fld>
            <a:endParaRPr lang="en-GB"/>
          </a:p>
        </p:txBody>
      </p:sp>
    </p:spTree>
    <p:extLst>
      <p:ext uri="{BB962C8B-B14F-4D97-AF65-F5344CB8AC3E}">
        <p14:creationId xmlns:p14="http://schemas.microsoft.com/office/powerpoint/2010/main" val="11860017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www.google.co.uk/url?sa=i&amp;rct=j&amp;q=&amp;esrc=s&amp;source=images&amp;cd=&amp;ved=2ahUKEwiZ-7Hvsp7lAhV2D2MBHVlCAW4QjRx6BAgBEAQ&amp;url=https://www.bbc.co.uk/programmes/m0001qzc&amp;psig=AOvVaw2m3dk_uDzuP1-h3UK5hIGA&amp;ust=1571233444066599"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www.youtube.com/watch?v=D2kWjAKjxoI" TargetMode="Externa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iw7-fbqZ7lAhUox4UKHbdAARAQjRx6BAgBEAQ&amp;url=https://musescore.com/user/16021681/scores/4603731&amp;psig=AOvVaw26lVjfgwRFIx2100QU_2rH&amp;ust=1571230978198929"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hyperlink" Target="https://www.google.co.uk/url?sa=i&amp;rct=j&amp;q=&amp;esrc=s&amp;source=images&amp;cd=&amp;ved=2ahUKEwihuZGqtZ7lAhXl4IUKHQP2ArwQjRx6BAgBEAQ&amp;url=https://blog.bestamericanpoetry.com/the_best_american_poetry/2019/07/quote-of-the-day-on-inspiration-by-pyotr-ilyich-tchaikovsky.html&amp;psig=AOvVaw2vQySqhq8wzyQbzDW5iVXb&amp;ust=1571234097878629" TargetMode="External"/><Relationship Id="rId4" Type="http://schemas.openxmlformats.org/officeDocument/2006/relationships/hyperlink" Target="https://www.google.co.uk/url?sa=i&amp;rct=j&amp;q=&amp;esrc=s&amp;source=images&amp;cd=&amp;cad=rja&amp;uact=8&amp;ved=2ahUKEwjEltj8qZ7lAhWExoUKHZxBCbMQjRx6BAgBEAQ&amp;url=https://musescore.com/musikmann/scores/5103275&amp;psig=AOvVaw26lVjfgwRFIx2100QU_2rH&amp;ust=1571230978198929"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jX5-SOtp7lAhVYBWMBHUjqC0EQjRx6BAgBEAQ&amp;url=https://www.alamy.com/stock-photo-tchaikovsky-pyotr-ilyich-751840-6111893-artists-copyright-has-not-19747331.html&amp;psig=AOvVaw1HG2vcaME44S4kv4DIFgoO&amp;ust=1571234306561403"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j_obXTuZ7lAhUMhRoKHVjXBJwQjRx6BAgBEAQ&amp;url=https://news.sky.com/story/rihanna-nick-clegg-and-cardi-b-sky-news-quiz-of-the-week-11530071&amp;psig=AOvVaw0n2Llf1hXyZ5G1q1grSzH2&amp;ust=1571235265164322"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jN99z9rp7lAhV0DGMBHZ6iCjYQjRx6BAgBEAQ&amp;url=https://www.classicfm.com/composers/elgar/&amp;psig=AOvVaw3RrXH5ubqglXmnfvQKA5xt&amp;ust=1571232401731152"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hyperlink" Target="http://www.google.co.uk/url?sa=i&amp;rct=j&amp;q=&amp;esrc=s&amp;source=images&amp;cd=&amp;ved=2ahUKEwjrtuOBup7lAhUBuRoKHcO6Cn8QjRx6BAgBEAQ&amp;url=http://exeuntmagazine.com/reviews/review-swan-lake-royal-opera-house-2/&amp;psig=AOvVaw1xxFHc51pROeAtPcQ7uooc&amp;ust=157123535767969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a:solidFill>
            <a:srgbClr val="7030A0"/>
          </a:solidFill>
        </p:spPr>
        <p:txBody>
          <a:bodyPr wrap="square" rtlCol="0">
            <a:spAutoFit/>
          </a:bodyPr>
          <a:lstStyle/>
          <a:p>
            <a:r>
              <a:rPr lang="en-GB" sz="2800" dirty="0" smtClean="0">
                <a:solidFill>
                  <a:schemeClr val="bg1"/>
                </a:solidFill>
                <a:latin typeface="Comic Sans MS" panose="030F0702030302020204" pitchFamily="66" charset="0"/>
              </a:rPr>
              <a:t>Lesson 4 </a:t>
            </a:r>
            <a:r>
              <a:rPr lang="en-GB" sz="2800" dirty="0">
                <a:solidFill>
                  <a:schemeClr val="bg1"/>
                </a:solidFill>
                <a:latin typeface="Comic Sans MS" panose="030F0702030302020204" pitchFamily="66" charset="0"/>
              </a:rPr>
              <a:t>- </a:t>
            </a:r>
            <a:r>
              <a:rPr lang="en-GB" sz="2800" dirty="0" smtClean="0">
                <a:solidFill>
                  <a:schemeClr val="bg1"/>
                </a:solidFill>
                <a:latin typeface="Comic Sans MS" panose="030F0702030302020204" pitchFamily="66" charset="0"/>
              </a:rPr>
              <a:t> Tchaikovsky – </a:t>
            </a:r>
            <a:r>
              <a:rPr lang="en-GB" sz="2000" dirty="0" smtClean="0">
                <a:solidFill>
                  <a:schemeClr val="bg1"/>
                </a:solidFill>
                <a:latin typeface="Comic Sans MS" panose="030F0702030302020204" pitchFamily="66" charset="0"/>
              </a:rPr>
              <a:t>Music That Brings Strong Feeling</a:t>
            </a:r>
            <a:r>
              <a:rPr lang="en-GB" sz="2800" dirty="0" smtClean="0">
                <a:solidFill>
                  <a:schemeClr val="bg1"/>
                </a:solidFill>
                <a:latin typeface="Comic Sans MS" panose="030F0702030302020204" pitchFamily="66" charset="0"/>
              </a:rPr>
              <a:t> </a:t>
            </a:r>
            <a:endParaRPr lang="en-GB" sz="2800" dirty="0">
              <a:solidFill>
                <a:schemeClr val="bg1"/>
              </a:solidFill>
              <a:latin typeface="Comic Sans MS" panose="030F0702030302020204" pitchFamily="66" charset="0"/>
            </a:endParaRPr>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952500"/>
            <a:ext cx="8001000" cy="495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966996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783080" cy="6858000"/>
          </a:xfrm>
          <a:prstGeom prst="rect">
            <a:avLst/>
          </a:prstGeom>
          <a:solidFill>
            <a:srgbClr val="7030A0"/>
          </a:solidFill>
          <a:ln>
            <a:solidFill>
              <a:srgbClr val="00B05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sp>
        <p:nvSpPr>
          <p:cNvPr id="4" name="TextBox 3"/>
          <p:cNvSpPr txBox="1"/>
          <p:nvPr/>
        </p:nvSpPr>
        <p:spPr>
          <a:xfrm>
            <a:off x="0" y="135791"/>
            <a:ext cx="1783080" cy="1200329"/>
          </a:xfrm>
          <a:prstGeom prst="rect">
            <a:avLst/>
          </a:prstGeom>
          <a:noFill/>
        </p:spPr>
        <p:txBody>
          <a:bodyPr wrap="square" rtlCol="0">
            <a:spAutoFit/>
          </a:bodyPr>
          <a:lstStyle/>
          <a:p>
            <a:r>
              <a:rPr lang="en-GB" sz="2400" i="1" dirty="0">
                <a:solidFill>
                  <a:schemeClr val="bg1"/>
                </a:solidFill>
                <a:latin typeface="Comic Sans MS" panose="030F0702030302020204" pitchFamily="66" charset="0"/>
              </a:rPr>
              <a:t>Year 4</a:t>
            </a:r>
          </a:p>
          <a:p>
            <a:r>
              <a:rPr lang="en-GB" sz="2400" i="1" dirty="0" smtClean="0">
                <a:solidFill>
                  <a:schemeClr val="bg1"/>
                </a:solidFill>
                <a:latin typeface="Comic Sans MS" panose="030F0702030302020204" pitchFamily="66" charset="0"/>
              </a:rPr>
              <a:t>Autumn 2</a:t>
            </a:r>
            <a:endParaRPr lang="en-GB" sz="2400" i="1" dirty="0">
              <a:solidFill>
                <a:schemeClr val="bg1"/>
              </a:solidFill>
              <a:latin typeface="Comic Sans MS" panose="030F0702030302020204" pitchFamily="66" charset="0"/>
            </a:endParaRPr>
          </a:p>
          <a:p>
            <a:r>
              <a:rPr lang="en-GB" sz="2400" i="1" dirty="0" smtClean="0">
                <a:solidFill>
                  <a:schemeClr val="bg1"/>
                </a:solidFill>
                <a:latin typeface="Comic Sans MS" panose="030F0702030302020204" pitchFamily="66" charset="0"/>
              </a:rPr>
              <a:t>Lesson 4</a:t>
            </a:r>
            <a:endParaRPr lang="en-GB" sz="2400" i="1" dirty="0">
              <a:solidFill>
                <a:schemeClr val="bg1"/>
              </a:solidFill>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152000" y="5980810"/>
            <a:ext cx="1486253" cy="693455"/>
          </a:xfrm>
          <a:prstGeom prst="rect">
            <a:avLst/>
          </a:prstGeom>
        </p:spPr>
      </p:pic>
      <p:sp>
        <p:nvSpPr>
          <p:cNvPr id="7" name="TextBox 6"/>
          <p:cNvSpPr txBox="1"/>
          <p:nvPr/>
        </p:nvSpPr>
        <p:spPr>
          <a:xfrm>
            <a:off x="2794764" y="259966"/>
            <a:ext cx="5328730" cy="1938992"/>
          </a:xfrm>
          <a:prstGeom prst="rect">
            <a:avLst/>
          </a:prstGeom>
          <a:noFill/>
        </p:spPr>
        <p:txBody>
          <a:bodyPr wrap="square" rtlCol="0">
            <a:spAutoFit/>
          </a:bodyPr>
          <a:lstStyle/>
          <a:p>
            <a:pPr algn="ctr"/>
            <a:r>
              <a:rPr lang="en-US" sz="4000" dirty="0" smtClean="0">
                <a:solidFill>
                  <a:srgbClr val="CC00CC"/>
                </a:solidFill>
                <a:latin typeface="Comic Sans MS" panose="030F0702030302020204" pitchFamily="66" charset="0"/>
              </a:rPr>
              <a:t>Tchaikovsky: Music That Brings Strong Feeling</a:t>
            </a:r>
            <a:endParaRPr lang="en-US" sz="4000" dirty="0">
              <a:solidFill>
                <a:srgbClr val="CC00CC"/>
              </a:solidFill>
              <a:latin typeface="Comic Sans MS" panose="030F0702030302020204" pitchFamily="66" charset="0"/>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9364" y="2217207"/>
            <a:ext cx="2377945" cy="35669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descr="Image result for swan lake">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59129" y="2662521"/>
            <a:ext cx="3684871" cy="2075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3657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7030A0"/>
          </a:solidFill>
        </p:spPr>
        <p:txBody>
          <a:bodyPr wrap="square" rtlCol="0">
            <a:spAutoFit/>
          </a:bodyPr>
          <a:lstStyle/>
          <a:p>
            <a:r>
              <a:rPr lang="en-GB" sz="3800" dirty="0" smtClean="0">
                <a:solidFill>
                  <a:schemeClr val="bg1"/>
                </a:solidFill>
                <a:latin typeface="Comic Sans MS" panose="030F0702030302020204" pitchFamily="66" charset="0"/>
              </a:rPr>
              <a:t>Let’s Listen -</a:t>
            </a:r>
            <a:endParaRPr lang="en-GB" sz="1400" dirty="0">
              <a:solidFill>
                <a:schemeClr val="bg1"/>
              </a:solidFill>
              <a:latin typeface="Comic Sans MS" panose="030F0702030302020204" pitchFamily="66" charset="0"/>
            </a:endParaRPr>
          </a:p>
        </p:txBody>
      </p:sp>
      <p:pic>
        <p:nvPicPr>
          <p:cNvPr id="15" name="Picture 14"/>
          <p:cNvPicPr>
            <a:picLocks noChangeAspect="1"/>
          </p:cNvPicPr>
          <p:nvPr/>
        </p:nvPicPr>
        <p:blipFill>
          <a:blip r:embed="rId3"/>
          <a:stretch>
            <a:fillRect/>
          </a:stretch>
        </p:blipFill>
        <p:spPr>
          <a:xfrm>
            <a:off x="7841059" y="65088"/>
            <a:ext cx="1172214" cy="546931"/>
          </a:xfrm>
          <a:prstGeom prst="rect">
            <a:avLst/>
          </a:prstGeom>
        </p:spPr>
      </p:pic>
      <p:sp>
        <p:nvSpPr>
          <p:cNvPr id="5" name="TextBox 4"/>
          <p:cNvSpPr txBox="1"/>
          <p:nvPr/>
        </p:nvSpPr>
        <p:spPr>
          <a:xfrm>
            <a:off x="533152" y="2113859"/>
            <a:ext cx="8480121" cy="3477875"/>
          </a:xfrm>
          <a:prstGeom prst="rect">
            <a:avLst/>
          </a:prstGeom>
          <a:noFill/>
        </p:spPr>
        <p:txBody>
          <a:bodyPr wrap="square" rtlCol="0" anchor="t">
            <a:spAutoFit/>
          </a:bodyPr>
          <a:lstStyle/>
          <a:p>
            <a:pPr algn="ctr"/>
            <a:r>
              <a:rPr lang="en-GB" sz="2000" b="1" dirty="0">
                <a:solidFill>
                  <a:srgbClr val="00B050"/>
                </a:solidFill>
                <a:latin typeface="Comic Sans MS" panose="030F0702030302020204" pitchFamily="66" charset="0"/>
              </a:rPr>
              <a:t>How does the music make you feel</a:t>
            </a:r>
            <a:r>
              <a:rPr lang="en-GB" sz="2000" b="1" dirty="0" smtClean="0">
                <a:solidFill>
                  <a:srgbClr val="00B050"/>
                </a:solidFill>
                <a:latin typeface="Comic Sans MS" panose="030F0702030302020204" pitchFamily="66" charset="0"/>
              </a:rPr>
              <a:t>?</a:t>
            </a:r>
          </a:p>
          <a:p>
            <a:pPr algn="ctr"/>
            <a:endParaRPr lang="en-GB" sz="2000" b="1" dirty="0" smtClean="0">
              <a:latin typeface="Comic Sans MS" panose="030F0702030302020204" pitchFamily="66" charset="0"/>
            </a:endParaRPr>
          </a:p>
          <a:p>
            <a:pPr algn="ctr"/>
            <a:r>
              <a:rPr lang="en-GB" sz="2000" b="1" dirty="0" smtClean="0">
                <a:latin typeface="Comic Sans MS" panose="030F0702030302020204" pitchFamily="66" charset="0"/>
              </a:rPr>
              <a:t> </a:t>
            </a:r>
            <a:r>
              <a:rPr lang="en-GB" sz="2000" b="1" dirty="0">
                <a:solidFill>
                  <a:srgbClr val="FF0000"/>
                </a:solidFill>
                <a:latin typeface="Comic Sans MS" panose="030F0702030302020204" pitchFamily="66" charset="0"/>
              </a:rPr>
              <a:t>How does this piece differ </a:t>
            </a:r>
            <a:r>
              <a:rPr lang="en-GB" sz="2000" b="1" dirty="0" smtClean="0">
                <a:solidFill>
                  <a:srgbClr val="FF0000"/>
                </a:solidFill>
                <a:latin typeface="Comic Sans MS" panose="030F0702030302020204" pitchFamily="66" charset="0"/>
              </a:rPr>
              <a:t>to compositions </a:t>
            </a:r>
            <a:r>
              <a:rPr lang="en-GB" sz="2000" b="1" dirty="0">
                <a:solidFill>
                  <a:srgbClr val="FF0000"/>
                </a:solidFill>
                <a:latin typeface="Comic Sans MS" panose="030F0702030302020204" pitchFamily="66" charset="0"/>
              </a:rPr>
              <a:t>by Edward </a:t>
            </a:r>
            <a:r>
              <a:rPr lang="en-GB" sz="2000" b="1" dirty="0" smtClean="0">
                <a:solidFill>
                  <a:srgbClr val="FF0000"/>
                </a:solidFill>
                <a:latin typeface="Comic Sans MS" panose="030F0702030302020204" pitchFamily="66" charset="0"/>
              </a:rPr>
              <a:t>Elgar?</a:t>
            </a:r>
          </a:p>
          <a:p>
            <a:pPr algn="ctr"/>
            <a:endParaRPr lang="en-GB" sz="2000" b="1" dirty="0" smtClean="0">
              <a:latin typeface="Comic Sans MS" panose="030F0702030302020204" pitchFamily="66" charset="0"/>
            </a:endParaRPr>
          </a:p>
          <a:p>
            <a:pPr algn="ctr"/>
            <a:r>
              <a:rPr lang="en-GB" sz="2000" b="1" dirty="0" smtClean="0">
                <a:latin typeface="Comic Sans MS" panose="030F0702030302020204" pitchFamily="66" charset="0"/>
              </a:rPr>
              <a:t> </a:t>
            </a:r>
            <a:r>
              <a:rPr lang="en-GB" sz="2000" b="1" dirty="0">
                <a:solidFill>
                  <a:srgbClr val="CC00CC"/>
                </a:solidFill>
                <a:latin typeface="Comic Sans MS" panose="030F0702030302020204" pitchFamily="66" charset="0"/>
              </a:rPr>
              <a:t>What style would you describe it as? </a:t>
            </a:r>
            <a:endParaRPr lang="en-GB" sz="2000" b="1" dirty="0" smtClean="0">
              <a:solidFill>
                <a:srgbClr val="CC00CC"/>
              </a:solidFill>
              <a:latin typeface="Comic Sans MS" panose="030F0702030302020204" pitchFamily="66" charset="0"/>
            </a:endParaRPr>
          </a:p>
          <a:p>
            <a:pPr algn="ctr"/>
            <a:endParaRPr lang="en-GB" sz="2000" b="1" dirty="0" smtClean="0">
              <a:latin typeface="Comic Sans MS" panose="030F0702030302020204" pitchFamily="66" charset="0"/>
            </a:endParaRPr>
          </a:p>
          <a:p>
            <a:pPr algn="ctr"/>
            <a:r>
              <a:rPr lang="en-GB" sz="2000" b="1" dirty="0" smtClean="0">
                <a:solidFill>
                  <a:srgbClr val="0070C0"/>
                </a:solidFill>
                <a:latin typeface="Comic Sans MS" panose="030F0702030302020204" pitchFamily="66" charset="0"/>
              </a:rPr>
              <a:t>Where </a:t>
            </a:r>
            <a:r>
              <a:rPr lang="en-GB" sz="2000" b="1" dirty="0">
                <a:solidFill>
                  <a:srgbClr val="0070C0"/>
                </a:solidFill>
                <a:latin typeface="Comic Sans MS" panose="030F0702030302020204" pitchFamily="66" charset="0"/>
              </a:rPr>
              <a:t>would you </a:t>
            </a:r>
            <a:r>
              <a:rPr lang="en-GB" sz="2000" b="1" dirty="0" smtClean="0">
                <a:solidFill>
                  <a:srgbClr val="0070C0"/>
                </a:solidFill>
                <a:latin typeface="Comic Sans MS" panose="030F0702030302020204" pitchFamily="66" charset="0"/>
              </a:rPr>
              <a:t>hear </a:t>
            </a:r>
            <a:r>
              <a:rPr lang="en-GB" sz="2000" b="1" dirty="0">
                <a:solidFill>
                  <a:srgbClr val="0070C0"/>
                </a:solidFill>
                <a:latin typeface="Comic Sans MS" panose="030F0702030302020204" pitchFamily="66" charset="0"/>
              </a:rPr>
              <a:t>this sort of music</a:t>
            </a:r>
            <a:r>
              <a:rPr lang="en-GB" sz="2000" b="1" dirty="0" smtClean="0">
                <a:solidFill>
                  <a:srgbClr val="0070C0"/>
                </a:solidFill>
                <a:latin typeface="Comic Sans MS" panose="030F0702030302020204" pitchFamily="66" charset="0"/>
              </a:rPr>
              <a:t>?</a:t>
            </a:r>
          </a:p>
          <a:p>
            <a:pPr algn="ctr"/>
            <a:endParaRPr lang="en-GB" sz="2000" b="1" dirty="0" smtClean="0">
              <a:latin typeface="Comic Sans MS" panose="030F0702030302020204" pitchFamily="66" charset="0"/>
            </a:endParaRPr>
          </a:p>
          <a:p>
            <a:pPr algn="ctr"/>
            <a:r>
              <a:rPr lang="en-GB" sz="2000" b="1" dirty="0" smtClean="0">
                <a:solidFill>
                  <a:srgbClr val="FF6600"/>
                </a:solidFill>
                <a:latin typeface="Comic Sans MS" panose="030F0702030302020204" pitchFamily="66" charset="0"/>
              </a:rPr>
              <a:t> </a:t>
            </a:r>
            <a:r>
              <a:rPr lang="en-GB" sz="2000" b="1" dirty="0">
                <a:solidFill>
                  <a:srgbClr val="FF6600"/>
                </a:solidFill>
                <a:latin typeface="Comic Sans MS" panose="030F0702030302020204" pitchFamily="66" charset="0"/>
              </a:rPr>
              <a:t>What instruments are used</a:t>
            </a:r>
            <a:r>
              <a:rPr lang="en-GB" sz="2000" b="1" dirty="0" smtClean="0">
                <a:solidFill>
                  <a:srgbClr val="FF6600"/>
                </a:solidFill>
                <a:latin typeface="Comic Sans MS" panose="030F0702030302020204" pitchFamily="66" charset="0"/>
              </a:rPr>
              <a:t>?</a:t>
            </a:r>
          </a:p>
          <a:p>
            <a:pPr algn="ctr"/>
            <a:endParaRPr lang="en-GB" sz="2000" b="1" dirty="0" smtClean="0">
              <a:latin typeface="Comic Sans MS" panose="030F0702030302020204" pitchFamily="66" charset="0"/>
            </a:endParaRPr>
          </a:p>
          <a:p>
            <a:pPr algn="ctr"/>
            <a:r>
              <a:rPr lang="en-GB" sz="2000" b="1" dirty="0" smtClean="0">
                <a:latin typeface="Comic Sans MS" panose="030F0702030302020204" pitchFamily="66" charset="0"/>
              </a:rPr>
              <a:t> </a:t>
            </a:r>
            <a:endParaRPr lang="en-US" sz="2000" b="1" dirty="0">
              <a:solidFill>
                <a:srgbClr val="C00000"/>
              </a:solidFill>
              <a:latin typeface="Comic Sans MS" panose="030F0702030302020204" pitchFamily="66" charset="0"/>
            </a:endParaRPr>
          </a:p>
        </p:txBody>
      </p:sp>
      <p:pic>
        <p:nvPicPr>
          <p:cNvPr id="6" name="Picture 2" descr="Related image"/>
          <p:cNvPicPr>
            <a:picLocks noChangeAspect="1" noChangeArrowheads="1"/>
          </p:cNvPicPr>
          <p:nvPr/>
        </p:nvPicPr>
        <p:blipFill rotWithShape="1">
          <a:blip r:embed="rId4">
            <a:extLst>
              <a:ext uri="{28A0092B-C50C-407E-A947-70E740481C1C}">
                <a14:useLocalDpi xmlns:a14="http://schemas.microsoft.com/office/drawing/2010/main" val="0"/>
              </a:ext>
            </a:extLst>
          </a:blip>
          <a:srcRect l="16095" t="11266" r="14534" b="15660"/>
          <a:stretch/>
        </p:blipFill>
        <p:spPr bwMode="auto">
          <a:xfrm>
            <a:off x="209928" y="733246"/>
            <a:ext cx="1228437" cy="13935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75140" y="0"/>
            <a:ext cx="4572000" cy="646331"/>
          </a:xfrm>
          <a:prstGeom prst="rect">
            <a:avLst/>
          </a:prstGeom>
        </p:spPr>
        <p:txBody>
          <a:bodyPr>
            <a:spAutoFit/>
          </a:bodyPr>
          <a:lstStyle/>
          <a:p>
            <a:r>
              <a:rPr lang="en-GB" u="sng" dirty="0">
                <a:solidFill>
                  <a:schemeClr val="bg1"/>
                </a:solidFill>
                <a:hlinkClick r:id="rId5"/>
              </a:rPr>
              <a:t>https://www.youtube.com/watch?v=D2kWjAKjxoI</a:t>
            </a:r>
            <a:endParaRPr lang="en-GB" dirty="0">
              <a:solidFill>
                <a:schemeClr val="bg1"/>
              </a:solidFill>
            </a:endParaRPr>
          </a:p>
        </p:txBody>
      </p:sp>
    </p:spTree>
    <p:extLst>
      <p:ext uri="{BB962C8B-B14F-4D97-AF65-F5344CB8AC3E}">
        <p14:creationId xmlns:p14="http://schemas.microsoft.com/office/powerpoint/2010/main" val="42439419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Prior Learning</a:t>
            </a:r>
          </a:p>
        </p:txBody>
      </p:sp>
      <p:pic>
        <p:nvPicPr>
          <p:cNvPr id="15" name="Picture 14"/>
          <p:cNvPicPr>
            <a:picLocks noChangeAspect="1"/>
          </p:cNvPicPr>
          <p:nvPr/>
        </p:nvPicPr>
        <p:blipFill>
          <a:blip r:embed="rId2"/>
          <a:stretch>
            <a:fillRect/>
          </a:stretch>
        </p:blipFill>
        <p:spPr>
          <a:xfrm>
            <a:off x="7841059" y="65088"/>
            <a:ext cx="1172214" cy="546931"/>
          </a:xfrm>
          <a:prstGeom prst="rect">
            <a:avLst/>
          </a:prstGeom>
        </p:spPr>
      </p:pic>
      <p:sp>
        <p:nvSpPr>
          <p:cNvPr id="6" name="TextBox 5"/>
          <p:cNvSpPr txBox="1"/>
          <p:nvPr/>
        </p:nvSpPr>
        <p:spPr>
          <a:xfrm>
            <a:off x="422365" y="781853"/>
            <a:ext cx="8299269" cy="954107"/>
          </a:xfrm>
          <a:prstGeom prst="rect">
            <a:avLst/>
          </a:prstGeom>
          <a:noFill/>
        </p:spPr>
        <p:txBody>
          <a:bodyPr wrap="square" rtlCol="0">
            <a:spAutoFit/>
          </a:bodyPr>
          <a:lstStyle/>
          <a:p>
            <a:endParaRPr lang="en-US" sz="2800" dirty="0" smtClean="0">
              <a:solidFill>
                <a:srgbClr val="7030A0"/>
              </a:solidFill>
              <a:latin typeface="Comic Sans MS" panose="030F0702030302020204" pitchFamily="66" charset="0"/>
            </a:endParaRPr>
          </a:p>
          <a:p>
            <a:endParaRPr lang="en-US" sz="2800" dirty="0">
              <a:solidFill>
                <a:srgbClr val="7030A0"/>
              </a:solidFill>
              <a:latin typeface="Comic Sans MS" panose="030F0702030302020204" pitchFamily="66" charset="0"/>
            </a:endParaRPr>
          </a:p>
        </p:txBody>
      </p:sp>
      <p:sp>
        <p:nvSpPr>
          <p:cNvPr id="2" name="AutoShape 2" descr="Image result for pomp and circumstance">
            <a:hlinkClick r:id="rId3"/>
          </p:cNvPr>
          <p:cNvSpPr>
            <a:spLocks noChangeAspect="1" noChangeArrowheads="1"/>
          </p:cNvSpPr>
          <p:nvPr/>
        </p:nvSpPr>
        <p:spPr bwMode="auto">
          <a:xfrm>
            <a:off x="117475" y="-2452688"/>
            <a:ext cx="3619500" cy="512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pomp and circumstance">
            <a:hlinkClick r:id="rId3"/>
          </p:cNvPr>
          <p:cNvSpPr>
            <a:spLocks noChangeAspect="1" noChangeArrowheads="1"/>
          </p:cNvSpPr>
          <p:nvPr/>
        </p:nvSpPr>
        <p:spPr bwMode="auto">
          <a:xfrm>
            <a:off x="269875" y="-2300288"/>
            <a:ext cx="3619500" cy="512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12" descr="Image result for pomp and circumstance">
            <a:hlinkClick r:id="rId4"/>
          </p:cNvPr>
          <p:cNvSpPr>
            <a:spLocks noChangeAspect="1" noChangeArrowheads="1"/>
          </p:cNvSpPr>
          <p:nvPr/>
        </p:nvSpPr>
        <p:spPr bwMode="auto">
          <a:xfrm>
            <a:off x="117475" y="-2452688"/>
            <a:ext cx="3962400" cy="512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10" name="Rectangle 9"/>
          <p:cNvSpPr/>
          <p:nvPr/>
        </p:nvSpPr>
        <p:spPr>
          <a:xfrm>
            <a:off x="269875" y="1036900"/>
            <a:ext cx="8022355" cy="1246495"/>
          </a:xfrm>
          <a:prstGeom prst="rect">
            <a:avLst/>
          </a:prstGeom>
        </p:spPr>
        <p:txBody>
          <a:bodyPr wrap="square">
            <a:spAutoFit/>
          </a:bodyPr>
          <a:lstStyle/>
          <a:p>
            <a:pPr algn="ctr"/>
            <a:r>
              <a:rPr lang="en-GB" sz="2500" dirty="0" smtClean="0">
                <a:solidFill>
                  <a:srgbClr val="00B0F0"/>
                </a:solidFill>
                <a:latin typeface="Comic Sans MS" panose="030F0702030302020204" pitchFamily="66" charset="0"/>
              </a:rPr>
              <a:t>In year 1 we looked at the composer ‘Tchaikovsky’ and now we are going to look in more detail at Tchaikovsky’s life and who he was as a composer</a:t>
            </a:r>
            <a:r>
              <a:rPr lang="en-GB" dirty="0" smtClean="0">
                <a:latin typeface="Comic Sans MS" panose="030F0702030302020204" pitchFamily="66" charset="0"/>
              </a:rPr>
              <a:t>. </a:t>
            </a:r>
            <a:endParaRPr lang="en-GB" dirty="0">
              <a:latin typeface="Comic Sans MS" panose="030F0702030302020204" pitchFamily="66" charset="0"/>
            </a:endParaRPr>
          </a:p>
        </p:txBody>
      </p:sp>
      <p:pic>
        <p:nvPicPr>
          <p:cNvPr id="3087" name="Picture 15" descr="Image result for tchaikovsky">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64118" y="2487944"/>
            <a:ext cx="5831513" cy="3098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788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Our Knowledge Organiser</a:t>
            </a:r>
          </a:p>
        </p:txBody>
      </p:sp>
      <p:pic>
        <p:nvPicPr>
          <p:cNvPr id="4" name="Picture 3"/>
          <p:cNvPicPr>
            <a:picLocks noChangeAspect="1"/>
          </p:cNvPicPr>
          <p:nvPr/>
        </p:nvPicPr>
        <p:blipFill>
          <a:blip r:embed="rId2"/>
          <a:stretch>
            <a:fillRect/>
          </a:stretch>
        </p:blipFill>
        <p:spPr>
          <a:xfrm>
            <a:off x="7841059" y="65088"/>
            <a:ext cx="1172214" cy="546931"/>
          </a:xfrm>
          <a:prstGeom prst="rect">
            <a:avLst/>
          </a:prstGeom>
        </p:spPr>
      </p:pic>
      <p:pic>
        <p:nvPicPr>
          <p:cNvPr id="2" name="Picture 1"/>
          <p:cNvPicPr>
            <a:picLocks noChangeAspect="1"/>
          </p:cNvPicPr>
          <p:nvPr/>
        </p:nvPicPr>
        <p:blipFill>
          <a:blip r:embed="rId3"/>
          <a:stretch>
            <a:fillRect/>
          </a:stretch>
        </p:blipFill>
        <p:spPr>
          <a:xfrm>
            <a:off x="0" y="1177636"/>
            <a:ext cx="9144000" cy="5680364"/>
          </a:xfrm>
          <a:prstGeom prst="rect">
            <a:avLst/>
          </a:prstGeom>
        </p:spPr>
      </p:pic>
    </p:spTree>
    <p:extLst>
      <p:ext uri="{BB962C8B-B14F-4D97-AF65-F5344CB8AC3E}">
        <p14:creationId xmlns:p14="http://schemas.microsoft.com/office/powerpoint/2010/main" val="35581273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6622"/>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Key Vocabulary</a:t>
            </a:r>
          </a:p>
        </p:txBody>
      </p:sp>
      <p:pic>
        <p:nvPicPr>
          <p:cNvPr id="15" name="Picture 14"/>
          <p:cNvPicPr>
            <a:picLocks noChangeAspect="1"/>
          </p:cNvPicPr>
          <p:nvPr/>
        </p:nvPicPr>
        <p:blipFill>
          <a:blip r:embed="rId2"/>
          <a:stretch>
            <a:fillRect/>
          </a:stretch>
        </p:blipFill>
        <p:spPr>
          <a:xfrm>
            <a:off x="7841059" y="65088"/>
            <a:ext cx="1172214" cy="546931"/>
          </a:xfrm>
          <a:prstGeom prst="rect">
            <a:avLst/>
          </a:prstGeom>
        </p:spPr>
      </p:pic>
      <p:sp>
        <p:nvSpPr>
          <p:cNvPr id="6" name="TextBox 5">
            <a:extLst>
              <a:ext uri="{FF2B5EF4-FFF2-40B4-BE49-F238E27FC236}">
                <a16:creationId xmlns:a16="http://schemas.microsoft.com/office/drawing/2014/main" xmlns="" id="{1A65E917-5DAA-4D11-80A1-08B5540812FC}"/>
              </a:ext>
            </a:extLst>
          </p:cNvPr>
          <p:cNvSpPr txBox="1"/>
          <p:nvPr/>
        </p:nvSpPr>
        <p:spPr>
          <a:xfrm>
            <a:off x="422365" y="781853"/>
            <a:ext cx="8299269" cy="3108543"/>
          </a:xfrm>
          <a:prstGeom prst="rect">
            <a:avLst/>
          </a:prstGeom>
          <a:noFill/>
        </p:spPr>
        <p:txBody>
          <a:bodyPr wrap="square" rtlCol="0">
            <a:spAutoFit/>
          </a:bodyPr>
          <a:lstStyle/>
          <a:p>
            <a:r>
              <a:rPr lang="en-GB" sz="2800" dirty="0">
                <a:solidFill>
                  <a:srgbClr val="CC0000"/>
                </a:solidFill>
                <a:latin typeface="Comic Sans MS" panose="030F0702030302020204" pitchFamily="66" charset="0"/>
              </a:rPr>
              <a:t>Tchaikovsky – A Russian </a:t>
            </a:r>
            <a:r>
              <a:rPr lang="en-GB" sz="2800" dirty="0" smtClean="0">
                <a:solidFill>
                  <a:srgbClr val="CC0000"/>
                </a:solidFill>
                <a:latin typeface="Comic Sans MS" panose="030F0702030302020204" pitchFamily="66" charset="0"/>
              </a:rPr>
              <a:t>composer.</a:t>
            </a:r>
          </a:p>
          <a:p>
            <a:endParaRPr lang="en-GB" sz="2800" dirty="0">
              <a:solidFill>
                <a:srgbClr val="CC0000"/>
              </a:solidFill>
              <a:latin typeface="Comic Sans MS" panose="030F0702030302020204" pitchFamily="66" charset="0"/>
            </a:endParaRPr>
          </a:p>
          <a:p>
            <a:r>
              <a:rPr lang="en-GB" sz="2800" dirty="0">
                <a:solidFill>
                  <a:srgbClr val="CC0000"/>
                </a:solidFill>
                <a:latin typeface="Comic Sans MS" panose="030F0702030302020204" pitchFamily="66" charset="0"/>
              </a:rPr>
              <a:t>Conductor - </a:t>
            </a:r>
            <a:r>
              <a:rPr lang="en-GB" sz="2800" dirty="0" smtClean="0">
                <a:solidFill>
                  <a:srgbClr val="CC0000"/>
                </a:solidFill>
                <a:latin typeface="Comic Sans MS" panose="030F0702030302020204" pitchFamily="66" charset="0"/>
              </a:rPr>
              <a:t>A </a:t>
            </a:r>
            <a:r>
              <a:rPr lang="en-GB" sz="2800" dirty="0">
                <a:solidFill>
                  <a:srgbClr val="CC0000"/>
                </a:solidFill>
                <a:latin typeface="Comic Sans MS" panose="030F0702030302020204" pitchFamily="66" charset="0"/>
              </a:rPr>
              <a:t>person who directs the performance of an orchestra or choir.</a:t>
            </a:r>
          </a:p>
          <a:p>
            <a:r>
              <a:rPr lang="en-GB" sz="2800" dirty="0">
                <a:solidFill>
                  <a:srgbClr val="CC0000"/>
                </a:solidFill>
                <a:latin typeface="Comic Sans MS" panose="030F0702030302020204" pitchFamily="66" charset="0"/>
              </a:rPr>
              <a:t> </a:t>
            </a:r>
          </a:p>
          <a:p>
            <a:r>
              <a:rPr lang="en-GB" sz="2800" dirty="0">
                <a:solidFill>
                  <a:srgbClr val="CC0000"/>
                </a:solidFill>
                <a:latin typeface="Comic Sans MS" panose="030F0702030302020204" pitchFamily="66" charset="0"/>
              </a:rPr>
              <a:t>Russia – A country in Eastern Europe and North Asia. </a:t>
            </a:r>
          </a:p>
        </p:txBody>
      </p:sp>
      <p:sp>
        <p:nvSpPr>
          <p:cNvPr id="2" name="AutoShape 2" descr="Image result for Tchaikovsky as a conductor">
            <a:hlinkClick r:id="rId3"/>
          </p:cNvPr>
          <p:cNvSpPr>
            <a:spLocks noChangeAspect="1" noChangeArrowheads="1"/>
          </p:cNvSpPr>
          <p:nvPr/>
        </p:nvSpPr>
        <p:spPr bwMode="auto">
          <a:xfrm>
            <a:off x="117475" y="-2452688"/>
            <a:ext cx="3086100" cy="51244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b="8022"/>
          <a:stretch/>
        </p:blipFill>
        <p:spPr bwMode="auto">
          <a:xfrm>
            <a:off x="1906153" y="3430502"/>
            <a:ext cx="1893387" cy="2531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8323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50"/>
          <p:cNvGraphicFramePr>
            <a:graphicFrameLocks noGrp="1"/>
          </p:cNvGraphicFramePr>
          <p:nvPr>
            <p:extLst>
              <p:ext uri="{D42A27DB-BD31-4B8C-83A1-F6EECF244321}">
                <p14:modId xmlns:p14="http://schemas.microsoft.com/office/powerpoint/2010/main" val="656823383"/>
              </p:ext>
            </p:extLst>
          </p:nvPr>
        </p:nvGraphicFramePr>
        <p:xfrm>
          <a:off x="0" y="4930"/>
          <a:ext cx="9139237" cy="6761466"/>
        </p:xfrm>
        <a:graphic>
          <a:graphicData uri="http://schemas.openxmlformats.org/drawingml/2006/table">
            <a:tbl>
              <a:tblPr/>
              <a:tblGrid>
                <a:gridCol w="9139237">
                  <a:extLst>
                    <a:ext uri="{9D8B030D-6E8A-4147-A177-3AD203B41FA5}">
                      <a16:colId xmlns:a16="http://schemas.microsoft.com/office/drawing/2014/main" xmlns="" val="20000"/>
                    </a:ext>
                  </a:extLst>
                </a:gridCol>
              </a:tblGrid>
              <a:tr h="736608">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sz="2000" b="1" i="0" kern="1200" baseline="0" dirty="0" smtClean="0">
                          <a:solidFill>
                            <a:schemeClr val="bg1"/>
                          </a:solidFill>
                          <a:latin typeface="Comic Sans MS" panose="030F0702030302020204" pitchFamily="66" charset="0"/>
                          <a:ea typeface="+mn-ea"/>
                          <a:cs typeface="+mn-cs"/>
                        </a:rPr>
                        <a:t>L.O: </a:t>
                      </a:r>
                      <a:r>
                        <a:rPr lang="en-GB" sz="2000" kern="1200" dirty="0" smtClean="0">
                          <a:solidFill>
                            <a:schemeClr val="bg1"/>
                          </a:solidFill>
                          <a:effectLst/>
                          <a:latin typeface="Comic Sans MS" panose="030F0702030302020204" pitchFamily="66" charset="0"/>
                          <a:ea typeface="+mn-ea"/>
                          <a:cs typeface="+mn-cs"/>
                        </a:rPr>
                        <a:t>To know and relay facts about the composer ‘Tchaikovsky’. </a:t>
                      </a:r>
                      <a:endParaRPr lang="en-GB" sz="2000" b="1" i="0" kern="1200" dirty="0">
                        <a:solidFill>
                          <a:schemeClr val="bg1"/>
                        </a:solidFill>
                        <a:latin typeface="Comic Sans MS" panose="030F0702030302020204" pitchFamily="66" charset="0"/>
                        <a:ea typeface="+mn-ea"/>
                        <a:cs typeface="+mn-cs"/>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7030A0"/>
                    </a:solidFill>
                  </a:tcPr>
                </a:tc>
                <a:extLst>
                  <a:ext uri="{0D108BD9-81ED-4DB2-BD59-A6C34878D82A}">
                    <a16:rowId xmlns:a16="http://schemas.microsoft.com/office/drawing/2014/main" xmlns="" val="10000"/>
                  </a:ext>
                </a:extLst>
              </a:tr>
              <a:tr h="1009902">
                <a:tc>
                  <a:txBody>
                    <a:bodyPr/>
                    <a:lstStyle/>
                    <a:p>
                      <a:pPr marL="174625" indent="-174625">
                        <a:buFont typeface="Arial" pitchFamily="34" charset="0"/>
                        <a:buNone/>
                      </a:pPr>
                      <a:r>
                        <a:rPr kumimoji="0" lang="en-GB" sz="1100" b="1" i="0" u="none" strike="noStrike" cap="none" normalizeH="0" baseline="0" dirty="0">
                          <a:ln>
                            <a:noFill/>
                          </a:ln>
                          <a:solidFill>
                            <a:schemeClr val="tx1"/>
                          </a:solidFill>
                          <a:effectLst/>
                          <a:latin typeface="Comic Sans MS" panose="030F0702030302020204" pitchFamily="66" charset="0"/>
                          <a:cs typeface="Times New Roman" pitchFamily="18" charset="0"/>
                        </a:rPr>
                        <a:t>Success Criteria:</a:t>
                      </a:r>
                    </a:p>
                    <a:p>
                      <a:pPr marL="285750" indent="-285750">
                        <a:buFont typeface="Arial" panose="020B0604020202020204" pitchFamily="34" charset="0"/>
                        <a:buChar char="•"/>
                      </a:pPr>
                      <a:r>
                        <a:rPr lang="en-GB" sz="1800" kern="1200" dirty="0" smtClean="0">
                          <a:solidFill>
                            <a:schemeClr val="tx1"/>
                          </a:solidFill>
                          <a:effectLst/>
                          <a:latin typeface="Comic Sans MS" panose="030F0702030302020204" pitchFamily="66" charset="0"/>
                          <a:ea typeface="+mn-ea"/>
                          <a:cs typeface="+mn-cs"/>
                        </a:rPr>
                        <a:t>I know that Tchaikovsky was a Russian composer and wrote music for orchestras. </a:t>
                      </a:r>
                      <a:endParaRPr lang="en-US" sz="1800" b="0" i="0" kern="1200" dirty="0">
                        <a:solidFill>
                          <a:schemeClr val="tx1"/>
                        </a:solidFill>
                        <a:effectLst/>
                        <a:latin typeface="Comic Sans MS" panose="030F0702030302020204" pitchFamily="66" charset="0"/>
                        <a:ea typeface="+mn-ea"/>
                        <a:cs typeface="+mn-cs"/>
                      </a:endParaRP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kern="1200" dirty="0" smtClean="0">
                          <a:solidFill>
                            <a:schemeClr val="tx1"/>
                          </a:solidFill>
                          <a:effectLst/>
                          <a:latin typeface="Comic Sans MS" panose="030F0702030302020204" pitchFamily="66" charset="0"/>
                          <a:ea typeface="+mn-ea"/>
                          <a:cs typeface="+mn-cs"/>
                        </a:rPr>
                        <a:t>I know that Tchaikovsky kept his eyes closed when conducting. </a:t>
                      </a:r>
                    </a:p>
                    <a:p>
                      <a:pPr marL="285750" indent="-285750">
                        <a:buFont typeface="Arial" panose="020B0604020202020204" pitchFamily="34" charset="0"/>
                        <a:buChar char="•"/>
                      </a:pPr>
                      <a:endParaRPr lang="en-US" sz="1800" b="0" i="0" kern="1200" dirty="0">
                        <a:solidFill>
                          <a:schemeClr val="tx1"/>
                        </a:solidFill>
                        <a:effectLst/>
                        <a:latin typeface="+mn-lt"/>
                        <a:ea typeface="+mn-ea"/>
                        <a:cs typeface="+mn-cs"/>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EB"/>
                    </a:solidFill>
                  </a:tcPr>
                </a:tc>
                <a:extLst>
                  <a:ext uri="{0D108BD9-81ED-4DB2-BD59-A6C34878D82A}">
                    <a16:rowId xmlns:a16="http://schemas.microsoft.com/office/drawing/2014/main" xmlns="" val="10001"/>
                  </a:ext>
                </a:extLst>
              </a:tr>
              <a:tr h="4965670">
                <a:tc>
                  <a: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pPr>
                      <a:endParaRPr kumimoji="0" lang="en-GB" sz="2400" b="1" i="0" u="none" strike="noStrike" cap="none" normalizeH="0" baseline="0" dirty="0">
                        <a:ln>
                          <a:noFill/>
                        </a:ln>
                        <a:solidFill>
                          <a:srgbClr val="00B050"/>
                        </a:solidFill>
                        <a:effectLst/>
                        <a:latin typeface="Comic Sans MS" panose="030F0702030302020204" pitchFamily="66" charset="0"/>
                        <a:cs typeface="Times New Roman" pitchFamily="18" charset="0"/>
                      </a:endParaRPr>
                    </a:p>
                    <a:p>
                      <a:pPr algn="l"/>
                      <a:endParaRPr lang="en-US" sz="2400" b="1" dirty="0">
                        <a:solidFill>
                          <a:srgbClr val="CC00CC"/>
                        </a:solidFill>
                        <a:effectLst>
                          <a:outerShdw blurRad="38100" dist="38100" dir="2700000" algn="tl">
                            <a:srgbClr val="000000">
                              <a:alpha val="43137"/>
                            </a:srgbClr>
                          </a:outerShdw>
                        </a:effectLst>
                        <a:latin typeface="Comic Sans MS" panose="030F0702030302020204" pitchFamily="66" charset="0"/>
                      </a:endParaRPr>
                    </a:p>
                  </a:txBody>
                  <a:tcPr marL="91441" marR="91441" marT="34294" marB="342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xmlns="" val="10002"/>
                  </a:ext>
                </a:extLst>
              </a:tr>
            </a:tbl>
          </a:graphicData>
        </a:graphic>
      </p:graphicFrame>
      <p:sp>
        <p:nvSpPr>
          <p:cNvPr id="10" name="TextBox 9"/>
          <p:cNvSpPr txBox="1"/>
          <p:nvPr/>
        </p:nvSpPr>
        <p:spPr>
          <a:xfrm>
            <a:off x="160141" y="1872772"/>
            <a:ext cx="7829550" cy="461665"/>
          </a:xfrm>
          <a:prstGeom prst="rect">
            <a:avLst/>
          </a:prstGeom>
          <a:noFill/>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2400" b="1" i="0" u="none" strike="noStrike" kern="1200" cap="none" spc="0" normalizeH="0" baseline="0" noProof="0" dirty="0">
                <a:ln>
                  <a:noFill/>
                </a:ln>
                <a:solidFill>
                  <a:prstClr val="black"/>
                </a:solidFill>
                <a:effectLst>
                  <a:glow rad="228600">
                    <a:srgbClr val="4472C4">
                      <a:satMod val="175000"/>
                      <a:alpha val="40000"/>
                    </a:srgbClr>
                  </a:glow>
                </a:effectLst>
                <a:uLnTx/>
                <a:uFillTx/>
                <a:latin typeface="Comic Sans MS" panose="030F0702030302020204" pitchFamily="66" charset="0"/>
                <a:ea typeface="+mn-ea"/>
                <a:cs typeface="Arial" panose="020B0604020202020204" pitchFamily="34" charset="0"/>
              </a:rPr>
              <a:t>Here are today’s key words:</a:t>
            </a:r>
          </a:p>
        </p:txBody>
      </p:sp>
      <p:pic>
        <p:nvPicPr>
          <p:cNvPr id="6" name="Picture 5"/>
          <p:cNvPicPr>
            <a:picLocks noChangeAspect="1"/>
          </p:cNvPicPr>
          <p:nvPr/>
        </p:nvPicPr>
        <p:blipFill>
          <a:blip r:embed="rId3"/>
          <a:stretch>
            <a:fillRect/>
          </a:stretch>
        </p:blipFill>
        <p:spPr>
          <a:xfrm>
            <a:off x="7841059" y="65088"/>
            <a:ext cx="1172214" cy="546931"/>
          </a:xfrm>
          <a:prstGeom prst="rect">
            <a:avLst/>
          </a:prstGeom>
        </p:spPr>
      </p:pic>
      <p:sp>
        <p:nvSpPr>
          <p:cNvPr id="9" name="TextBox 8">
            <a:extLst>
              <a:ext uri="{FF2B5EF4-FFF2-40B4-BE49-F238E27FC236}">
                <a16:creationId xmlns:a16="http://schemas.microsoft.com/office/drawing/2014/main" xmlns="" id="{8B61201F-5884-4E0D-909E-B70196069E6E}"/>
              </a:ext>
            </a:extLst>
          </p:cNvPr>
          <p:cNvSpPr txBox="1"/>
          <p:nvPr/>
        </p:nvSpPr>
        <p:spPr>
          <a:xfrm>
            <a:off x="265194" y="2334437"/>
            <a:ext cx="8299269" cy="2677656"/>
          </a:xfrm>
          <a:prstGeom prst="rect">
            <a:avLst/>
          </a:prstGeom>
          <a:noFill/>
        </p:spPr>
        <p:txBody>
          <a:bodyPr wrap="square" rtlCol="0">
            <a:spAutoFit/>
          </a:bodyPr>
          <a:lstStyle/>
          <a:p>
            <a:pPr algn="ctr"/>
            <a:endParaRPr lang="en-GB" sz="2800" dirty="0" smtClean="0">
              <a:solidFill>
                <a:srgbClr val="FF0000"/>
              </a:solidFill>
              <a:latin typeface="Comic Sans MS" panose="030F0702030302020204" pitchFamily="66" charset="0"/>
            </a:endParaRPr>
          </a:p>
          <a:p>
            <a:pPr algn="ctr"/>
            <a:r>
              <a:rPr lang="en-GB" sz="2800" dirty="0" smtClean="0">
                <a:solidFill>
                  <a:srgbClr val="FF0000"/>
                </a:solidFill>
                <a:latin typeface="Comic Sans MS" panose="030F0702030302020204" pitchFamily="66" charset="0"/>
              </a:rPr>
              <a:t>Tchaikovsky </a:t>
            </a:r>
          </a:p>
          <a:p>
            <a:pPr algn="ctr"/>
            <a:endParaRPr lang="en-GB" sz="2800" dirty="0">
              <a:solidFill>
                <a:srgbClr val="FF0000"/>
              </a:solidFill>
              <a:latin typeface="Comic Sans MS" panose="030F0702030302020204" pitchFamily="66" charset="0"/>
            </a:endParaRPr>
          </a:p>
          <a:p>
            <a:pPr algn="ctr"/>
            <a:r>
              <a:rPr lang="en-GB" sz="2800" dirty="0">
                <a:solidFill>
                  <a:srgbClr val="FF0000"/>
                </a:solidFill>
                <a:latin typeface="Comic Sans MS" panose="030F0702030302020204" pitchFamily="66" charset="0"/>
              </a:rPr>
              <a:t>Conductor </a:t>
            </a:r>
          </a:p>
          <a:p>
            <a:pPr algn="ctr"/>
            <a:r>
              <a:rPr lang="en-GB" sz="2800" dirty="0">
                <a:solidFill>
                  <a:srgbClr val="FF0000"/>
                </a:solidFill>
                <a:latin typeface="Comic Sans MS" panose="030F0702030302020204" pitchFamily="66" charset="0"/>
              </a:rPr>
              <a:t> </a:t>
            </a:r>
          </a:p>
          <a:p>
            <a:pPr algn="ctr"/>
            <a:r>
              <a:rPr lang="en-GB" sz="2800" dirty="0">
                <a:solidFill>
                  <a:srgbClr val="FF0000"/>
                </a:solidFill>
                <a:latin typeface="Comic Sans MS" panose="030F0702030302020204" pitchFamily="66" charset="0"/>
              </a:rPr>
              <a:t>Russia </a:t>
            </a:r>
            <a:r>
              <a:rPr lang="en-GB" sz="2800" dirty="0" smtClean="0">
                <a:solidFill>
                  <a:srgbClr val="FF0000"/>
                </a:solidFill>
                <a:latin typeface="Comic Sans MS" panose="030F0702030302020204" pitchFamily="66" charset="0"/>
              </a:rPr>
              <a:t> </a:t>
            </a:r>
            <a:endParaRPr lang="en-GB" sz="2800" dirty="0">
              <a:solidFill>
                <a:srgbClr val="FF0000"/>
              </a:solidFill>
              <a:latin typeface="Comic Sans MS" panose="030F0702030302020204" pitchFamily="66" charset="0"/>
            </a:endParaRPr>
          </a:p>
        </p:txBody>
      </p:sp>
      <p:pic>
        <p:nvPicPr>
          <p:cNvPr id="717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8550" y="2529489"/>
            <a:ext cx="2490124" cy="33201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7539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0" y="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Teach</a:t>
            </a:r>
          </a:p>
        </p:txBody>
      </p:sp>
      <p:pic>
        <p:nvPicPr>
          <p:cNvPr id="19" name="Picture 18"/>
          <p:cNvPicPr>
            <a:picLocks noChangeAspect="1"/>
          </p:cNvPicPr>
          <p:nvPr/>
        </p:nvPicPr>
        <p:blipFill>
          <a:blip r:embed="rId2"/>
          <a:stretch>
            <a:fillRect/>
          </a:stretch>
        </p:blipFill>
        <p:spPr>
          <a:xfrm>
            <a:off x="7841059" y="65088"/>
            <a:ext cx="1172214" cy="546931"/>
          </a:xfrm>
          <a:prstGeom prst="rect">
            <a:avLst/>
          </a:prstGeom>
        </p:spPr>
      </p:pic>
      <p:sp>
        <p:nvSpPr>
          <p:cNvPr id="11" name="TextBox 10">
            <a:extLst>
              <a:ext uri="{FF2B5EF4-FFF2-40B4-BE49-F238E27FC236}">
                <a16:creationId xmlns:a16="http://schemas.microsoft.com/office/drawing/2014/main" xmlns="" id="{1463A425-E253-4FAA-BA19-756A6A9DE425}"/>
              </a:ext>
            </a:extLst>
          </p:cNvPr>
          <p:cNvSpPr txBox="1"/>
          <p:nvPr/>
        </p:nvSpPr>
        <p:spPr>
          <a:xfrm>
            <a:off x="422365" y="781853"/>
            <a:ext cx="8299269" cy="4801314"/>
          </a:xfrm>
          <a:prstGeom prst="rect">
            <a:avLst/>
          </a:prstGeom>
          <a:noFill/>
        </p:spPr>
        <p:txBody>
          <a:bodyPr wrap="square" rtlCol="0">
            <a:spAutoFit/>
          </a:bodyPr>
          <a:lstStyle/>
          <a:p>
            <a:r>
              <a:rPr lang="en-GB" dirty="0">
                <a:solidFill>
                  <a:srgbClr val="00B050"/>
                </a:solidFill>
                <a:latin typeface="Comic Sans MS" panose="030F0702030302020204" pitchFamily="66" charset="0"/>
              </a:rPr>
              <a:t>Peter </a:t>
            </a:r>
            <a:r>
              <a:rPr lang="en-GB" dirty="0" err="1" smtClean="0">
                <a:solidFill>
                  <a:srgbClr val="00B050"/>
                </a:solidFill>
                <a:latin typeface="Comic Sans MS" panose="030F0702030302020204" pitchFamily="66" charset="0"/>
              </a:rPr>
              <a:t>Llyich</a:t>
            </a:r>
            <a:r>
              <a:rPr lang="en-GB" dirty="0" smtClean="0">
                <a:solidFill>
                  <a:srgbClr val="00B050"/>
                </a:solidFill>
                <a:latin typeface="Comic Sans MS" panose="030F0702030302020204" pitchFamily="66" charset="0"/>
              </a:rPr>
              <a:t> Tchaikovsky was </a:t>
            </a:r>
            <a:r>
              <a:rPr lang="en-GB" dirty="0">
                <a:solidFill>
                  <a:srgbClr val="00B050"/>
                </a:solidFill>
                <a:latin typeface="Comic Sans MS" panose="030F0702030302020204" pitchFamily="66" charset="0"/>
              </a:rPr>
              <a:t>born in 1840. Tchaikovsky was a very emotional person and even as a child he had deep tender feelings. One day Tchaikovsky was asked by his music teacher to write different variations on a short piece of music. The teacher expected him to write ten or twelve pieces that sounded a little bit like the first. However he had so many musical ideas that he returned to his music teacher having written two hundred pieces! </a:t>
            </a:r>
            <a:endParaRPr lang="en-GB" dirty="0" smtClean="0">
              <a:solidFill>
                <a:srgbClr val="00B050"/>
              </a:solidFill>
              <a:latin typeface="Comic Sans MS" panose="030F0702030302020204" pitchFamily="66" charset="0"/>
            </a:endParaRPr>
          </a:p>
          <a:p>
            <a:endParaRPr lang="en-GB" dirty="0">
              <a:solidFill>
                <a:srgbClr val="00B050"/>
              </a:solidFill>
              <a:latin typeface="Comic Sans MS" panose="030F0702030302020204" pitchFamily="66" charset="0"/>
            </a:endParaRPr>
          </a:p>
          <a:p>
            <a:r>
              <a:rPr lang="en-GB" dirty="0">
                <a:solidFill>
                  <a:srgbClr val="00B050"/>
                </a:solidFill>
                <a:latin typeface="Comic Sans MS" panose="030F0702030302020204" pitchFamily="66" charset="0"/>
              </a:rPr>
              <a:t>Tchaikovsky had strong feelings and emotions and composed music that brings out strong emotions in people who listen. Sometimes his music was happy and sometimes it sounded dark and sad. However sometimes it sounded happy and sad at the same time! </a:t>
            </a:r>
            <a:endParaRPr lang="en-GB" dirty="0" smtClean="0">
              <a:solidFill>
                <a:srgbClr val="00B050"/>
              </a:solidFill>
              <a:latin typeface="Comic Sans MS" panose="030F0702030302020204" pitchFamily="66" charset="0"/>
            </a:endParaRPr>
          </a:p>
          <a:p>
            <a:endParaRPr lang="en-GB" dirty="0">
              <a:solidFill>
                <a:srgbClr val="00B050"/>
              </a:solidFill>
              <a:latin typeface="Comic Sans MS" panose="030F0702030302020204" pitchFamily="66" charset="0"/>
            </a:endParaRPr>
          </a:p>
          <a:p>
            <a:r>
              <a:rPr lang="en-GB" dirty="0">
                <a:solidFill>
                  <a:srgbClr val="00B050"/>
                </a:solidFill>
                <a:latin typeface="Comic Sans MS" panose="030F0702030302020204" pitchFamily="66" charset="0"/>
              </a:rPr>
              <a:t>Tchaikovsky composed many pieces of music for orchestras. When Tchaikovsky conducted an orchestra his </a:t>
            </a:r>
            <a:r>
              <a:rPr lang="en-GB" dirty="0" smtClean="0">
                <a:solidFill>
                  <a:srgbClr val="00B050"/>
                </a:solidFill>
                <a:latin typeface="Comic Sans MS" panose="030F0702030302020204" pitchFamily="66" charset="0"/>
              </a:rPr>
              <a:t>eyes were </a:t>
            </a:r>
            <a:r>
              <a:rPr lang="en-GB" dirty="0">
                <a:solidFill>
                  <a:srgbClr val="00B050"/>
                </a:solidFill>
                <a:latin typeface="Comic Sans MS" panose="030F0702030302020204" pitchFamily="66" charset="0"/>
              </a:rPr>
              <a:t>tightly shut as he was afraid to see the musicians or the orchestra. Some people say he kept them shut to hear the music better. </a:t>
            </a:r>
            <a:r>
              <a:rPr lang="en-GB" dirty="0" smtClean="0">
                <a:solidFill>
                  <a:srgbClr val="FF0000"/>
                </a:solidFill>
                <a:latin typeface="Comic Sans MS" panose="030F0702030302020204" pitchFamily="66" charset="0"/>
              </a:rPr>
              <a:t>Does that work for you?</a:t>
            </a:r>
            <a:endParaRPr lang="en-GB"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622870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0"/>
            <a:ext cx="9144000" cy="430887"/>
          </a:xfrm>
          <a:prstGeom prst="rect">
            <a:avLst/>
          </a:prstGeom>
          <a:solidFill>
            <a:srgbClr val="7030A0"/>
          </a:solidFill>
        </p:spPr>
        <p:txBody>
          <a:bodyPr wrap="square" rtlCol="0">
            <a:spAutoFit/>
          </a:bodyPr>
          <a:lstStyle/>
          <a:p>
            <a:r>
              <a:rPr lang="en-GB" sz="2200" dirty="0" smtClean="0">
                <a:solidFill>
                  <a:schemeClr val="bg1"/>
                </a:solidFill>
                <a:latin typeface="Comic Sans MS" panose="030F0702030302020204" pitchFamily="66" charset="0"/>
              </a:rPr>
              <a:t>Task – Can you create some fact cards on Tchaikovsky?</a:t>
            </a:r>
            <a:endParaRPr lang="en-GB" sz="2200" dirty="0">
              <a:solidFill>
                <a:schemeClr val="bg1"/>
              </a:solidFill>
              <a:latin typeface="Comic Sans MS" panose="030F0702030302020204" pitchFamily="66" charset="0"/>
            </a:endParaRPr>
          </a:p>
        </p:txBody>
      </p:sp>
      <p:pic>
        <p:nvPicPr>
          <p:cNvPr id="13" name="Picture 12"/>
          <p:cNvPicPr>
            <a:picLocks noChangeAspect="1"/>
          </p:cNvPicPr>
          <p:nvPr/>
        </p:nvPicPr>
        <p:blipFill>
          <a:blip r:embed="rId2"/>
          <a:stretch>
            <a:fillRect/>
          </a:stretch>
        </p:blipFill>
        <p:spPr>
          <a:xfrm>
            <a:off x="7841059" y="65088"/>
            <a:ext cx="1172214" cy="546931"/>
          </a:xfrm>
          <a:prstGeom prst="rect">
            <a:avLst/>
          </a:prstGeom>
        </p:spPr>
      </p:pic>
      <p:sp>
        <p:nvSpPr>
          <p:cNvPr id="8" name="TextBox 7">
            <a:extLst>
              <a:ext uri="{FF2B5EF4-FFF2-40B4-BE49-F238E27FC236}">
                <a16:creationId xmlns:a16="http://schemas.microsoft.com/office/drawing/2014/main" xmlns="" id="{1155D559-1D60-4B8B-8492-81D95F31BB0A}"/>
              </a:ext>
            </a:extLst>
          </p:cNvPr>
          <p:cNvSpPr txBox="1"/>
          <p:nvPr/>
        </p:nvSpPr>
        <p:spPr>
          <a:xfrm>
            <a:off x="422365" y="781853"/>
            <a:ext cx="8299269" cy="1569660"/>
          </a:xfrm>
          <a:prstGeom prst="rect">
            <a:avLst/>
          </a:prstGeom>
          <a:noFill/>
        </p:spPr>
        <p:txBody>
          <a:bodyPr wrap="square" rtlCol="0">
            <a:spAutoFit/>
          </a:bodyPr>
          <a:lstStyle/>
          <a:p>
            <a:r>
              <a:rPr lang="en-GB" sz="2400" dirty="0" smtClean="0">
                <a:solidFill>
                  <a:srgbClr val="7030A0"/>
                </a:solidFill>
                <a:latin typeface="Comic Sans MS" panose="030F0702030302020204" pitchFamily="66" charset="0"/>
              </a:rPr>
              <a:t>Create some fact cards with questions and answers based on Tchaikovsky. When  you have finished test them on your friend and see if they can answer the questions!</a:t>
            </a:r>
            <a:endParaRPr lang="en-US" sz="2400" dirty="0">
              <a:solidFill>
                <a:srgbClr val="7030A0"/>
              </a:solidFill>
              <a:latin typeface="Comic Sans MS" panose="030F0702030302020204" pitchFamily="66" charset="0"/>
            </a:endParaRPr>
          </a:p>
        </p:txBody>
      </p:sp>
      <p:sp>
        <p:nvSpPr>
          <p:cNvPr id="2" name="AutoShape 4" descr="Image result for quiz">
            <a:hlinkClick r:id="rId3"/>
          </p:cNvPr>
          <p:cNvSpPr>
            <a:spLocks noChangeAspect="1" noChangeArrowheads="1"/>
          </p:cNvSpPr>
          <p:nvPr/>
        </p:nvSpPr>
        <p:spPr bwMode="auto">
          <a:xfrm>
            <a:off x="117475" y="-1546225"/>
            <a:ext cx="5734050" cy="32289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1224" y="2628898"/>
            <a:ext cx="5505303" cy="30829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6414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7237" y="-27430"/>
            <a:ext cx="9144000" cy="677108"/>
          </a:xfrm>
          <a:prstGeom prst="rect">
            <a:avLst/>
          </a:prstGeom>
          <a:solidFill>
            <a:srgbClr val="7030A0"/>
          </a:solidFill>
        </p:spPr>
        <p:txBody>
          <a:bodyPr wrap="square" rtlCol="0">
            <a:spAutoFit/>
          </a:bodyPr>
          <a:lstStyle/>
          <a:p>
            <a:r>
              <a:rPr lang="en-GB" sz="3800" dirty="0">
                <a:solidFill>
                  <a:schemeClr val="bg1"/>
                </a:solidFill>
                <a:latin typeface="Comic Sans MS" panose="030F0702030302020204" pitchFamily="66" charset="0"/>
              </a:rPr>
              <a:t>And finally…</a:t>
            </a:r>
          </a:p>
        </p:txBody>
      </p:sp>
      <p:pic>
        <p:nvPicPr>
          <p:cNvPr id="7" name="Picture 6"/>
          <p:cNvPicPr>
            <a:picLocks noChangeAspect="1"/>
          </p:cNvPicPr>
          <p:nvPr/>
        </p:nvPicPr>
        <p:blipFill>
          <a:blip r:embed="rId2"/>
          <a:stretch>
            <a:fillRect/>
          </a:stretch>
        </p:blipFill>
        <p:spPr>
          <a:xfrm>
            <a:off x="7841059" y="65088"/>
            <a:ext cx="1172214" cy="546931"/>
          </a:xfrm>
          <a:prstGeom prst="rect">
            <a:avLst/>
          </a:prstGeom>
        </p:spPr>
      </p:pic>
      <p:sp>
        <p:nvSpPr>
          <p:cNvPr id="11" name="TextBox 10">
            <a:extLst>
              <a:ext uri="{FF2B5EF4-FFF2-40B4-BE49-F238E27FC236}">
                <a16:creationId xmlns:a16="http://schemas.microsoft.com/office/drawing/2014/main" xmlns="" id="{E702F5C5-1407-45C5-887E-8FAD8E2C5D5A}"/>
              </a:ext>
            </a:extLst>
          </p:cNvPr>
          <p:cNvSpPr txBox="1"/>
          <p:nvPr/>
        </p:nvSpPr>
        <p:spPr>
          <a:xfrm>
            <a:off x="422365" y="781853"/>
            <a:ext cx="8299269" cy="923330"/>
          </a:xfrm>
          <a:prstGeom prst="rect">
            <a:avLst/>
          </a:prstGeom>
          <a:noFill/>
        </p:spPr>
        <p:txBody>
          <a:bodyPr wrap="square" rtlCol="0">
            <a:spAutoFit/>
          </a:bodyPr>
          <a:lstStyle/>
          <a:p>
            <a:r>
              <a:rPr lang="en-GB" sz="2700" dirty="0">
                <a:latin typeface="Comic Sans MS" panose="030F0702030302020204" pitchFamily="66" charset="0"/>
              </a:rPr>
              <a:t>I</a:t>
            </a:r>
            <a:r>
              <a:rPr lang="en-GB" sz="2700" dirty="0" smtClean="0">
                <a:latin typeface="Comic Sans MS" panose="030F0702030302020204" pitchFamily="66" charset="0"/>
              </a:rPr>
              <a:t>n the next lesson we will be looking Tchaikovsky’s ballet; ‘Swan Lake’. </a:t>
            </a:r>
            <a:endParaRPr lang="en-US" sz="2800" dirty="0">
              <a:solidFill>
                <a:srgbClr val="7030A0"/>
              </a:solidFill>
              <a:latin typeface="Comic Sans MS" panose="030F0702030302020204" pitchFamily="66" charset="0"/>
            </a:endParaRPr>
          </a:p>
        </p:txBody>
      </p:sp>
      <p:sp>
        <p:nvSpPr>
          <p:cNvPr id="2" name="AutoShape 2" descr="Image result for elgar">
            <a:hlinkClick r:id="rId3"/>
          </p:cNvPr>
          <p:cNvSpPr>
            <a:spLocks noChangeAspect="1" noChangeArrowheads="1"/>
          </p:cNvSpPr>
          <p:nvPr/>
        </p:nvSpPr>
        <p:spPr bwMode="auto">
          <a:xfrm>
            <a:off x="117475" y="-1393825"/>
            <a:ext cx="5162550" cy="2905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5" name="Picture 5" descr="Image result for swan lake">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07969" y="1816274"/>
            <a:ext cx="6170069" cy="4109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203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472</TotalTime>
  <Words>422</Words>
  <Application>Microsoft Office PowerPoint</Application>
  <PresentationFormat>On-screen Show (4:3)</PresentationFormat>
  <Paragraphs>50</Paragraphs>
  <Slides>10</Slides>
  <Notes>2</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Neville</dc:creator>
  <cp:lastModifiedBy>Administrator</cp:lastModifiedBy>
  <cp:revision>67</cp:revision>
  <dcterms:created xsi:type="dcterms:W3CDTF">2019-05-01T12:59:06Z</dcterms:created>
  <dcterms:modified xsi:type="dcterms:W3CDTF">2020-12-02T13:50:15Z</dcterms:modified>
</cp:coreProperties>
</file>