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slideLayouts/slideLayout10.xml" ContentType="application/vnd.openxmlformats-officedocument.presentationml.slideLayout+xml"/>
  <Override PartName="/ppt/theme/theme8.xml" ContentType="application/vnd.openxmlformats-officedocument.theme+xml"/>
  <Override PartName="/ppt/slideLayouts/slideLayout11.xml" ContentType="application/vnd.openxmlformats-officedocument.presentationml.slideLayout+xml"/>
  <Override PartName="/ppt/theme/theme9.xml" ContentType="application/vnd.openxmlformats-officedocument.theme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10.xml" ContentType="application/vnd.openxmlformats-officedocument.theme+xml"/>
  <Override PartName="/ppt/slideLayouts/slideLayout23.xml" ContentType="application/vnd.openxmlformats-officedocument.presentationml.slideLayout+xml"/>
  <Override PartName="/ppt/theme/theme11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12.xml" ContentType="application/vnd.openxmlformats-officedocument.theme+xml"/>
  <Override PartName="/ppt/slideLayouts/slideLayout26.xml" ContentType="application/vnd.openxmlformats-officedocument.presentationml.slideLayout+xml"/>
  <Override PartName="/ppt/theme/theme13.xml" ContentType="application/vnd.openxmlformats-officedocument.theme+xml"/>
  <Override PartName="/ppt/slideLayouts/slideLayout27.xml" ContentType="application/vnd.openxmlformats-officedocument.presentationml.slideLayout+xml"/>
  <Override PartName="/ppt/theme/theme14.xml" ContentType="application/vnd.openxmlformats-officedocument.theme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15.xml" ContentType="application/vnd.openxmlformats-officedocument.theme+xml"/>
  <Override PartName="/ppt/theme/theme16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8" r:id="rId4"/>
    <p:sldMasterId id="2147483681" r:id="rId5"/>
    <p:sldMasterId id="2147483683" r:id="rId6"/>
    <p:sldMasterId id="2147483685" r:id="rId7"/>
    <p:sldMasterId id="2147483687" r:id="rId8"/>
    <p:sldMasterId id="2147483689" r:id="rId9"/>
    <p:sldMasterId id="2147483692" r:id="rId10"/>
    <p:sldMasterId id="2147483650" r:id="rId11"/>
    <p:sldMasterId id="2147483652" r:id="rId12"/>
    <p:sldMasterId id="2147483654" r:id="rId13"/>
    <p:sldMasterId id="2147483666" r:id="rId14"/>
    <p:sldMasterId id="2147483668" r:id="rId15"/>
    <p:sldMasterId id="2147483671" r:id="rId16"/>
    <p:sldMasterId id="2147483673" r:id="rId17"/>
    <p:sldMasterId id="2147483675" r:id="rId18"/>
  </p:sldMasterIdLst>
  <p:notesMasterIdLst>
    <p:notesMasterId r:id="rId31"/>
  </p:notesMasterIdLst>
  <p:sldIdLst>
    <p:sldId id="352" r:id="rId19"/>
    <p:sldId id="353" r:id="rId20"/>
    <p:sldId id="359" r:id="rId21"/>
    <p:sldId id="367" r:id="rId22"/>
    <p:sldId id="354" r:id="rId23"/>
    <p:sldId id="339" r:id="rId24"/>
    <p:sldId id="363" r:id="rId25"/>
    <p:sldId id="365" r:id="rId26"/>
    <p:sldId id="355" r:id="rId27"/>
    <p:sldId id="347" r:id="rId28"/>
    <p:sldId id="361" r:id="rId29"/>
    <p:sldId id="356" r:id="rId3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  <p:cmAuthor id="2" name="Beth Smith" initials="BS" lastIdx="1" clrIdx="1">
    <p:extLst>
      <p:ext uri="{19B8F6BF-5375-455C-9EA6-DF929625EA0E}">
        <p15:presenceInfo xmlns:p15="http://schemas.microsoft.com/office/powerpoint/2012/main" userId="S-1-5-21-4068017444-3626633354-1663865159-3451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94"/>
  </p:normalViewPr>
  <p:slideViewPr>
    <p:cSldViewPr snapToGrid="0" snapToObjects="1">
      <p:cViewPr varScale="1">
        <p:scale>
          <a:sx n="80" d="100"/>
          <a:sy n="80" d="100"/>
        </p:scale>
        <p:origin x="904" y="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Master" Target="slideMasters/slideMaster10.xml"/><Relationship Id="rId18" Type="http://schemas.openxmlformats.org/officeDocument/2006/relationships/slideMaster" Target="slideMasters/slideMaster15.xml"/><Relationship Id="rId26" Type="http://schemas.openxmlformats.org/officeDocument/2006/relationships/slide" Target="slides/slide8.xml"/><Relationship Id="rId3" Type="http://schemas.openxmlformats.org/officeDocument/2006/relationships/customXml" Target="../customXml/item3.xml"/><Relationship Id="rId21" Type="http://schemas.openxmlformats.org/officeDocument/2006/relationships/slide" Target="slides/slide3.xml"/><Relationship Id="rId34" Type="http://schemas.openxmlformats.org/officeDocument/2006/relationships/viewProps" Target="viewProps.xml"/><Relationship Id="rId7" Type="http://schemas.openxmlformats.org/officeDocument/2006/relationships/slideMaster" Target="slideMasters/slideMaster4.xml"/><Relationship Id="rId12" Type="http://schemas.openxmlformats.org/officeDocument/2006/relationships/slideMaster" Target="slideMasters/slideMaster9.xml"/><Relationship Id="rId17" Type="http://schemas.openxmlformats.org/officeDocument/2006/relationships/slideMaster" Target="slideMasters/slideMaster14.xml"/><Relationship Id="rId25" Type="http://schemas.openxmlformats.org/officeDocument/2006/relationships/slide" Target="slides/slide7.xml"/><Relationship Id="rId33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Master" Target="slideMasters/slideMaster13.xml"/><Relationship Id="rId20" Type="http://schemas.openxmlformats.org/officeDocument/2006/relationships/slide" Target="slides/slide2.xml"/><Relationship Id="rId29" Type="http://schemas.openxmlformats.org/officeDocument/2006/relationships/slide" Target="slides/slide1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slide" Target="slides/slide6.xml"/><Relationship Id="rId32" Type="http://schemas.openxmlformats.org/officeDocument/2006/relationships/commentAuthors" Target="commentAuthors.xml"/><Relationship Id="rId5" Type="http://schemas.openxmlformats.org/officeDocument/2006/relationships/slideMaster" Target="slideMasters/slideMaster2.xml"/><Relationship Id="rId15" Type="http://schemas.openxmlformats.org/officeDocument/2006/relationships/slideMaster" Target="slideMasters/slideMaster12.xml"/><Relationship Id="rId23" Type="http://schemas.openxmlformats.org/officeDocument/2006/relationships/slide" Target="slides/slide5.xml"/><Relationship Id="rId28" Type="http://schemas.openxmlformats.org/officeDocument/2006/relationships/slide" Target="slides/slide10.xml"/><Relationship Id="rId36" Type="http://schemas.openxmlformats.org/officeDocument/2006/relationships/tableStyles" Target="tableStyle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1.xml"/><Relationship Id="rId31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Master" Target="slideMasters/slideMaster11.xml"/><Relationship Id="rId22" Type="http://schemas.openxmlformats.org/officeDocument/2006/relationships/slide" Target="slides/slide4.xml"/><Relationship Id="rId27" Type="http://schemas.openxmlformats.org/officeDocument/2006/relationships/slide" Target="slides/slide9.xml"/><Relationship Id="rId30" Type="http://schemas.openxmlformats.org/officeDocument/2006/relationships/slide" Target="slides/slide12.xml"/><Relationship Id="rId35" Type="http://schemas.openxmlformats.org/officeDocument/2006/relationships/theme" Target="theme/theme1.xml"/><Relationship Id="rId8" Type="http://schemas.openxmlformats.org/officeDocument/2006/relationships/slideMaster" Target="slideMasters/slideMaster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1BE4B4D-D867-492E-97B2-A4C94167F287}" type="datetimeFigureOut">
              <a:rPr lang="en-GB" smtClean="0"/>
              <a:t>21/10/2020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A63A521-224D-4C95-824A-3CEFF92EB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Calibri" panose="020F0502020204030204" pitchFamily="34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979333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5335E50-1930-44E5-9B14-893AFBD95C69}" type="datetimeFigureOut">
              <a:rPr kumimoji="0" lang="en-GB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21/10/2020</a:t>
            </a:fld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08BBDC2-4ED5-4A8D-A28C-1B3F6D2413F0}" type="slidenum">
              <a:rPr kumimoji="0" lang="en-GB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29316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635721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034207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46821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283742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314483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061471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869174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655709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3540382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21/10/2020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194546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21/10/2020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562894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21/10/2020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633456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21/10/2020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315238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21/10/2020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177319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21/10/2020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946441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21/10/2020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87385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21/10/2020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560965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21/10/2020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092664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21/10/2020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229653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21/10/2020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133406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4624654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Calibri" panose="020F0502020204030204" pitchFamily="34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937106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21/10/2020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7771879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3063701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2915438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938199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690546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10.xml"/></Relationships>
</file>

<file path=ppt/slideMasters/_rels/slideMaster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theme" Target="../theme/theme9.xml"/><Relationship Id="rId1" Type="http://schemas.openxmlformats.org/officeDocument/2006/relationships/slideLayout" Target="../slideLayouts/slideLayout11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theme" Target="../theme/theme11.xml"/><Relationship Id="rId1" Type="http://schemas.openxmlformats.org/officeDocument/2006/relationships/slideLayout" Target="../slideLayouts/slideLayout23.xml"/></Relationships>
</file>

<file path=ppt/slideMasters/_rels/slideMaster12.xml.rels><?xml version="1.0" encoding="UTF-8" standalone="yes"?>
<Relationships xmlns="http://schemas.openxmlformats.org/package/2006/relationships"><Relationship Id="rId3" Type="http://schemas.openxmlformats.org/officeDocument/2006/relationships/theme" Target="../theme/theme12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1.jpg"/></Relationships>
</file>

<file path=ppt/slideMasters/_rels/slideMaster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13.xml"/><Relationship Id="rId1" Type="http://schemas.openxmlformats.org/officeDocument/2006/relationships/slideLayout" Target="../slideLayouts/slideLayout26.xml"/></Relationships>
</file>

<file path=ppt/slideMasters/_rels/slideMaster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14.xml"/><Relationship Id="rId1" Type="http://schemas.openxmlformats.org/officeDocument/2006/relationships/slideLayout" Target="../slideLayouts/slideLayout27.xml"/></Relationships>
</file>

<file path=ppt/slideMasters/_rels/slideMaster15.xml.rels><?xml version="1.0" encoding="UTF-8" standalone="yes"?>
<Relationships xmlns="http://schemas.openxmlformats.org/package/2006/relationships"><Relationship Id="rId3" Type="http://schemas.openxmlformats.org/officeDocument/2006/relationships/theme" Target="../theme/theme15.xml"/><Relationship Id="rId2" Type="http://schemas.openxmlformats.org/officeDocument/2006/relationships/slideLayout" Target="../slideLayouts/slideLayout29.xml"/><Relationship Id="rId1" Type="http://schemas.openxmlformats.org/officeDocument/2006/relationships/slideLayout" Target="../slideLayouts/slideLayout28.xml"/><Relationship Id="rId4" Type="http://schemas.openxmlformats.org/officeDocument/2006/relationships/image" Target="../media/image6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4595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46846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88992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90688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55645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54208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7367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Y5_SP_B3_PP13.jpg">
            <a:extLst>
              <a:ext uri="{FF2B5EF4-FFF2-40B4-BE49-F238E27FC236}">
                <a16:creationId xmlns:a16="http://schemas.microsoft.com/office/drawing/2014/main" id="{E95FB4EA-75B8-F24A-A499-2ACE9F9705C7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3599"/>
            <a:ext cx="9144000" cy="6464401"/>
          </a:xfrm>
          <a:prstGeom prst="rect">
            <a:avLst/>
          </a:prstGeom>
        </p:spPr>
      </p:pic>
      <p:pic>
        <p:nvPicPr>
          <p:cNvPr id="7" name="Picture 6" descr="Y5_SP_B3_PP13.jpg">
            <a:extLst>
              <a:ext uri="{FF2B5EF4-FFF2-40B4-BE49-F238E27FC236}">
                <a16:creationId xmlns:a16="http://schemas.microsoft.com/office/drawing/2014/main" id="{251B3F75-D21C-0C4E-A1CC-4B8DDEF0853E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8837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Y5_SP_B3_PP13.jpg">
            <a:extLst>
              <a:ext uri="{FF2B5EF4-FFF2-40B4-BE49-F238E27FC236}">
                <a16:creationId xmlns:a16="http://schemas.microsoft.com/office/drawing/2014/main" id="{E95FB4EA-75B8-F24A-A499-2ACE9F9705C7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3599"/>
            <a:ext cx="9144000" cy="6464401"/>
          </a:xfrm>
          <a:prstGeom prst="rect">
            <a:avLst/>
          </a:prstGeom>
        </p:spPr>
      </p:pic>
      <p:pic>
        <p:nvPicPr>
          <p:cNvPr id="7" name="Picture 6" descr="Y5_SP_B3_PP13.jpg">
            <a:extLst>
              <a:ext uri="{FF2B5EF4-FFF2-40B4-BE49-F238E27FC236}">
                <a16:creationId xmlns:a16="http://schemas.microsoft.com/office/drawing/2014/main" id="{251B3F75-D21C-0C4E-A1CC-4B8DDEF0853E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27703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447923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56" r:id="rId2"/>
    <p:sldLayoutId id="2147483657" r:id="rId3"/>
    <p:sldLayoutId id="2147483658" r:id="rId4"/>
    <p:sldLayoutId id="2147483659" r:id="rId5"/>
    <p:sldLayoutId id="2147483660" r:id="rId6"/>
    <p:sldLayoutId id="2147483661" r:id="rId7"/>
    <p:sldLayoutId id="2147483662" r:id="rId8"/>
    <p:sldLayoutId id="2147483663" r:id="rId9"/>
    <p:sldLayoutId id="2147483664" r:id="rId10"/>
    <p:sldLayoutId id="214748366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Y5_SP_B3_PP13.jpg">
            <a:extLst>
              <a:ext uri="{FF2B5EF4-FFF2-40B4-BE49-F238E27FC236}">
                <a16:creationId xmlns:a16="http://schemas.microsoft.com/office/drawing/2014/main" id="{E95FB4EA-75B8-F24A-A499-2ACE9F9705C7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3599"/>
            <a:ext cx="9144000" cy="6464401"/>
          </a:xfrm>
          <a:prstGeom prst="rect">
            <a:avLst/>
          </a:prstGeom>
        </p:spPr>
      </p:pic>
      <p:pic>
        <p:nvPicPr>
          <p:cNvPr id="7" name="Picture 6" descr="Y5_SP_B3_PP13.jpg">
            <a:extLst>
              <a:ext uri="{FF2B5EF4-FFF2-40B4-BE49-F238E27FC236}">
                <a16:creationId xmlns:a16="http://schemas.microsoft.com/office/drawing/2014/main" id="{251B3F75-D21C-0C4E-A1CC-4B8DDEF0853E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42565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39295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46255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13936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33765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2C0BD41-EB5F-49C5-AF7C-EAFD3AAF523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9776" y="1456819"/>
            <a:ext cx="6602540" cy="2280102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F1705EEC-0CFA-454F-812A-2EF300A8CBD8}"/>
              </a:ext>
            </a:extLst>
          </p:cNvPr>
          <p:cNvSpPr txBox="1"/>
          <p:nvPr/>
        </p:nvSpPr>
        <p:spPr>
          <a:xfrm>
            <a:off x="1113183" y="4349363"/>
            <a:ext cx="5351227" cy="95410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2800" dirty="0"/>
              <a:t>L.O. to know equivalent lengths in millimetres and centimetres.</a:t>
            </a:r>
          </a:p>
        </p:txBody>
      </p:sp>
    </p:spTree>
    <p:extLst>
      <p:ext uri="{BB962C8B-B14F-4D97-AF65-F5344CB8AC3E}">
        <p14:creationId xmlns:p14="http://schemas.microsoft.com/office/powerpoint/2010/main" val="28327882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280046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>
            <a:off x="667513" y="553076"/>
            <a:ext cx="706569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arenR"/>
            </a:pPr>
            <a:r>
              <a:rPr lang="en-US" sz="2800" dirty="0">
                <a:latin typeface="Calibri" panose="020F0502020204030204" pitchFamily="34" charset="0"/>
              </a:rPr>
              <a:t>Complete the sequence.</a:t>
            </a:r>
          </a:p>
          <a:p>
            <a:r>
              <a:rPr lang="en-US" sz="2800" dirty="0">
                <a:latin typeface="Calibri" panose="020F0502020204030204" pitchFamily="34" charset="0"/>
              </a:rPr>
              <a:t>            10, 20, 30, 40, _____, _____</a:t>
            </a:r>
            <a:endParaRPr lang="en-GB" sz="2800" dirty="0">
              <a:latin typeface="Calibri" panose="020F050202020403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67513" y="1876195"/>
            <a:ext cx="70656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2)   </a:t>
            </a:r>
            <a:r>
              <a:rPr lang="en-US" sz="2800" dirty="0">
                <a:latin typeface="Calibri" panose="020F0502020204030204" pitchFamily="34" charset="0"/>
              </a:rPr>
              <a:t>How many tens are in 38?</a:t>
            </a:r>
            <a:endParaRPr lang="en-GB" sz="2800" dirty="0">
              <a:latin typeface="Calibri" panose="020F050202020403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67513" y="3199314"/>
            <a:ext cx="70656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3)	</a:t>
            </a:r>
            <a:r>
              <a:rPr lang="en-US" sz="2800" dirty="0">
                <a:latin typeface="Calibri" panose="020F0502020204030204" pitchFamily="34" charset="0"/>
              </a:rPr>
              <a:t>Complete the part-whole model.</a:t>
            </a:r>
            <a:endParaRPr lang="en-GB" sz="2800" dirty="0">
              <a:latin typeface="Calibri" panose="020F0502020204030204" pitchFamily="34" charset="0"/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0102" y="3721448"/>
            <a:ext cx="2530176" cy="2532908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3731979" y="3986051"/>
            <a:ext cx="11763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72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43D68B0-E55D-428D-A934-1FAEBF3A1CC8}"/>
              </a:ext>
            </a:extLst>
          </p:cNvPr>
          <p:cNvSpPr txBox="1"/>
          <p:nvPr/>
        </p:nvSpPr>
        <p:spPr>
          <a:xfrm>
            <a:off x="4234346" y="5484342"/>
            <a:ext cx="11763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2 ones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262662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>
            <a:off x="667513" y="553076"/>
            <a:ext cx="706569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arenR"/>
            </a:pPr>
            <a:r>
              <a:rPr lang="en-US" sz="2800" dirty="0">
                <a:latin typeface="Calibri" panose="020F0502020204030204" pitchFamily="34" charset="0"/>
              </a:rPr>
              <a:t>Complete the sequence.</a:t>
            </a:r>
          </a:p>
          <a:p>
            <a:r>
              <a:rPr lang="en-US" sz="2800" dirty="0">
                <a:latin typeface="Calibri" panose="020F0502020204030204" pitchFamily="34" charset="0"/>
              </a:rPr>
              <a:t>            10, 20, 30, 40, _____, _____</a:t>
            </a:r>
            <a:endParaRPr lang="en-GB" sz="2800" dirty="0">
              <a:latin typeface="Calibri" panose="020F050202020403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67513" y="1876195"/>
            <a:ext cx="70656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2)   </a:t>
            </a:r>
            <a:r>
              <a:rPr lang="en-US" sz="2800" dirty="0">
                <a:latin typeface="Calibri" panose="020F0502020204030204" pitchFamily="34" charset="0"/>
              </a:rPr>
              <a:t>How many tens are in 38?</a:t>
            </a:r>
            <a:endParaRPr lang="en-GB" sz="2800" dirty="0">
              <a:latin typeface="Calibri" panose="020F050202020403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67513" y="3199314"/>
            <a:ext cx="70656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3)	</a:t>
            </a:r>
            <a:r>
              <a:rPr lang="en-US" sz="2800" dirty="0">
                <a:latin typeface="Calibri" panose="020F0502020204030204" pitchFamily="34" charset="0"/>
              </a:rPr>
              <a:t>Complete the part-whole model.</a:t>
            </a:r>
            <a:endParaRPr lang="en-GB" sz="2800" dirty="0">
              <a:latin typeface="Calibri" panose="020F0502020204030204" pitchFamily="34" charset="0"/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0102" y="3721448"/>
            <a:ext cx="2530176" cy="2532908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4234346" y="5484342"/>
            <a:ext cx="11763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2 ones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038888" y="991205"/>
            <a:ext cx="7701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50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068307" y="978705"/>
            <a:ext cx="7701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60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662120" y="2398329"/>
            <a:ext cx="23526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3 tens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844072" y="5493584"/>
            <a:ext cx="28180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1"/>
                </a:solidFill>
                <a:latin typeface="Calibri" panose="020F0502020204030204" pitchFamily="34" charset="0"/>
              </a:rPr>
              <a:t>7 tens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54276D2-8F5B-40F7-8067-76A62F417A6A}"/>
              </a:ext>
            </a:extLst>
          </p:cNvPr>
          <p:cNvSpPr txBox="1"/>
          <p:nvPr/>
        </p:nvSpPr>
        <p:spPr>
          <a:xfrm>
            <a:off x="3731979" y="3986051"/>
            <a:ext cx="11763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72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079393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681279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Group 31"/>
          <p:cNvGrpSpPr/>
          <p:nvPr/>
        </p:nvGrpSpPr>
        <p:grpSpPr>
          <a:xfrm>
            <a:off x="596627" y="2448365"/>
            <a:ext cx="7215607" cy="669261"/>
            <a:chOff x="850232" y="3272589"/>
            <a:chExt cx="7579894" cy="577516"/>
          </a:xfrm>
        </p:grpSpPr>
        <p:cxnSp>
          <p:nvCxnSpPr>
            <p:cNvPr id="33" name="Straight Connector 32"/>
            <p:cNvCxnSpPr/>
            <p:nvPr/>
          </p:nvCxnSpPr>
          <p:spPr>
            <a:xfrm>
              <a:off x="850232" y="3568859"/>
              <a:ext cx="7571872" cy="0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850232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843012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1608221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2366210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3124199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3882188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4640177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539816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6156155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6914144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7672133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45" name="TextBox 44"/>
          <p:cNvSpPr txBox="1"/>
          <p:nvPr/>
        </p:nvSpPr>
        <p:spPr>
          <a:xfrm>
            <a:off x="440302" y="3049031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0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7488054" y="3046969"/>
            <a:ext cx="9548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100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1009000" y="3049031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1805416" y="3049031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20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2513903" y="3049031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30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3251400" y="3049031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40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3963971" y="3049031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50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4703289" y="3049031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60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5373465" y="3049031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70</a:t>
            </a:r>
          </a:p>
        </p:txBody>
      </p:sp>
      <p:sp>
        <p:nvSpPr>
          <p:cNvPr id="54" name="TextBox 53"/>
          <p:cNvSpPr txBox="1"/>
          <p:nvPr/>
        </p:nvSpPr>
        <p:spPr>
          <a:xfrm>
            <a:off x="6110854" y="3049031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80</a:t>
            </a:r>
          </a:p>
        </p:txBody>
      </p:sp>
      <p:sp>
        <p:nvSpPr>
          <p:cNvPr id="55" name="TextBox 54"/>
          <p:cNvSpPr txBox="1"/>
          <p:nvPr/>
        </p:nvSpPr>
        <p:spPr>
          <a:xfrm>
            <a:off x="6838445" y="3049031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90</a:t>
            </a:r>
          </a:p>
        </p:txBody>
      </p:sp>
      <p:sp>
        <p:nvSpPr>
          <p:cNvPr id="56" name="TextBox 55"/>
          <p:cNvSpPr txBox="1"/>
          <p:nvPr/>
        </p:nvSpPr>
        <p:spPr>
          <a:xfrm>
            <a:off x="6408853" y="3675891"/>
            <a:ext cx="17074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millimetres</a:t>
            </a:r>
          </a:p>
        </p:txBody>
      </p:sp>
      <p:sp>
        <p:nvSpPr>
          <p:cNvPr id="2" name="Rounded Rectangle 1"/>
          <p:cNvSpPr/>
          <p:nvPr/>
        </p:nvSpPr>
        <p:spPr>
          <a:xfrm>
            <a:off x="6291378" y="3675891"/>
            <a:ext cx="1808239" cy="461665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TextBox 56"/>
          <p:cNvSpPr txBox="1"/>
          <p:nvPr/>
        </p:nvSpPr>
        <p:spPr>
          <a:xfrm>
            <a:off x="6369110" y="1252017"/>
            <a:ext cx="17074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centimetres</a:t>
            </a:r>
          </a:p>
        </p:txBody>
      </p:sp>
      <p:sp>
        <p:nvSpPr>
          <p:cNvPr id="58" name="Rounded Rectangle 57"/>
          <p:cNvSpPr/>
          <p:nvPr/>
        </p:nvSpPr>
        <p:spPr>
          <a:xfrm>
            <a:off x="6291378" y="1252018"/>
            <a:ext cx="1808239" cy="461665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TextBox 58"/>
          <p:cNvSpPr txBox="1"/>
          <p:nvPr/>
        </p:nvSpPr>
        <p:spPr>
          <a:xfrm>
            <a:off x="440302" y="1996764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0</a:t>
            </a:r>
          </a:p>
        </p:txBody>
      </p:sp>
      <p:sp>
        <p:nvSpPr>
          <p:cNvPr id="60" name="TextBox 59"/>
          <p:cNvSpPr txBox="1"/>
          <p:nvPr/>
        </p:nvSpPr>
        <p:spPr>
          <a:xfrm>
            <a:off x="7547361" y="1996764"/>
            <a:ext cx="9548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10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1164812" y="1996764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</a:t>
            </a:r>
          </a:p>
        </p:txBody>
      </p:sp>
      <p:sp>
        <p:nvSpPr>
          <p:cNvPr id="62" name="TextBox 61"/>
          <p:cNvSpPr txBox="1"/>
          <p:nvPr/>
        </p:nvSpPr>
        <p:spPr>
          <a:xfrm>
            <a:off x="1895948" y="1996764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2</a:t>
            </a:r>
          </a:p>
        </p:txBody>
      </p:sp>
      <p:sp>
        <p:nvSpPr>
          <p:cNvPr id="63" name="TextBox 62"/>
          <p:cNvSpPr txBox="1"/>
          <p:nvPr/>
        </p:nvSpPr>
        <p:spPr>
          <a:xfrm>
            <a:off x="2578754" y="1996764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3</a:t>
            </a:r>
          </a:p>
        </p:txBody>
      </p:sp>
      <p:sp>
        <p:nvSpPr>
          <p:cNvPr id="64" name="TextBox 63"/>
          <p:cNvSpPr txBox="1"/>
          <p:nvPr/>
        </p:nvSpPr>
        <p:spPr>
          <a:xfrm>
            <a:off x="3329493" y="1996764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4</a:t>
            </a:r>
          </a:p>
        </p:txBody>
      </p:sp>
      <p:sp>
        <p:nvSpPr>
          <p:cNvPr id="65" name="TextBox 64"/>
          <p:cNvSpPr txBox="1"/>
          <p:nvPr/>
        </p:nvSpPr>
        <p:spPr>
          <a:xfrm>
            <a:off x="4055732" y="1996764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</a:t>
            </a:r>
          </a:p>
        </p:txBody>
      </p:sp>
      <p:sp>
        <p:nvSpPr>
          <p:cNvPr id="66" name="TextBox 65"/>
          <p:cNvSpPr txBox="1"/>
          <p:nvPr/>
        </p:nvSpPr>
        <p:spPr>
          <a:xfrm>
            <a:off x="4757693" y="1996764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6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5464995" y="1996764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7</a:t>
            </a:r>
          </a:p>
        </p:txBody>
      </p:sp>
      <p:sp>
        <p:nvSpPr>
          <p:cNvPr id="68" name="TextBox 67"/>
          <p:cNvSpPr txBox="1"/>
          <p:nvPr/>
        </p:nvSpPr>
        <p:spPr>
          <a:xfrm>
            <a:off x="6190208" y="1996764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8</a:t>
            </a:r>
          </a:p>
        </p:txBody>
      </p:sp>
      <p:sp>
        <p:nvSpPr>
          <p:cNvPr id="69" name="TextBox 68"/>
          <p:cNvSpPr txBox="1"/>
          <p:nvPr/>
        </p:nvSpPr>
        <p:spPr>
          <a:xfrm>
            <a:off x="6917473" y="1996764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9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2768355" y="4664057"/>
            <a:ext cx="271580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0 cm 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latin typeface="Calibri" panose="020F0502020204030204" pitchFamily="34" charset="0"/>
              </a:rPr>
              <a:t> 0 mm</a:t>
            </a:r>
          </a:p>
        </p:txBody>
      </p:sp>
      <p:sp>
        <p:nvSpPr>
          <p:cNvPr id="71" name="TextBox 70"/>
          <p:cNvSpPr txBox="1"/>
          <p:nvPr/>
        </p:nvSpPr>
        <p:spPr>
          <a:xfrm>
            <a:off x="2775931" y="4664057"/>
            <a:ext cx="294984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1 cm 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latin typeface="Calibri" panose="020F0502020204030204" pitchFamily="34" charset="0"/>
              </a:rPr>
              <a:t> 10 mm</a:t>
            </a:r>
          </a:p>
        </p:txBody>
      </p:sp>
      <p:sp>
        <p:nvSpPr>
          <p:cNvPr id="72" name="TextBox 71"/>
          <p:cNvSpPr txBox="1"/>
          <p:nvPr/>
        </p:nvSpPr>
        <p:spPr>
          <a:xfrm>
            <a:off x="2789097" y="4664057"/>
            <a:ext cx="294984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2 cm 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latin typeface="Calibri" panose="020F0502020204030204" pitchFamily="34" charset="0"/>
              </a:rPr>
              <a:t> 20 mm</a:t>
            </a:r>
          </a:p>
        </p:txBody>
      </p:sp>
      <p:sp>
        <p:nvSpPr>
          <p:cNvPr id="73" name="TextBox 72"/>
          <p:cNvSpPr txBox="1"/>
          <p:nvPr/>
        </p:nvSpPr>
        <p:spPr>
          <a:xfrm>
            <a:off x="2782514" y="4664057"/>
            <a:ext cx="294984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3 cm 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latin typeface="Calibri" panose="020F0502020204030204" pitchFamily="34" charset="0"/>
              </a:rPr>
              <a:t> 30 mm</a:t>
            </a:r>
          </a:p>
        </p:txBody>
      </p:sp>
      <p:sp>
        <p:nvSpPr>
          <p:cNvPr id="74" name="TextBox 73"/>
          <p:cNvSpPr txBox="1"/>
          <p:nvPr/>
        </p:nvSpPr>
        <p:spPr>
          <a:xfrm>
            <a:off x="2773617" y="4664057"/>
            <a:ext cx="294984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4 cm 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latin typeface="Calibri" panose="020F0502020204030204" pitchFamily="34" charset="0"/>
              </a:rPr>
              <a:t> 40 mm</a:t>
            </a:r>
          </a:p>
        </p:txBody>
      </p:sp>
      <p:sp>
        <p:nvSpPr>
          <p:cNvPr id="75" name="TextBox 74"/>
          <p:cNvSpPr txBox="1"/>
          <p:nvPr/>
        </p:nvSpPr>
        <p:spPr>
          <a:xfrm>
            <a:off x="2386749" y="4664057"/>
            <a:ext cx="305404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50 mm 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latin typeface="Calibri" panose="020F0502020204030204" pitchFamily="34" charset="0"/>
              </a:rPr>
              <a:t>  5 cm</a:t>
            </a:r>
          </a:p>
        </p:txBody>
      </p:sp>
      <p:sp>
        <p:nvSpPr>
          <p:cNvPr id="76" name="TextBox 75"/>
          <p:cNvSpPr txBox="1"/>
          <p:nvPr/>
        </p:nvSpPr>
        <p:spPr>
          <a:xfrm>
            <a:off x="2371269" y="4664057"/>
            <a:ext cx="305404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60 mm 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latin typeface="Calibri" panose="020F0502020204030204" pitchFamily="34" charset="0"/>
              </a:rPr>
              <a:t>  6 cm</a:t>
            </a:r>
          </a:p>
        </p:txBody>
      </p:sp>
      <p:sp>
        <p:nvSpPr>
          <p:cNvPr id="77" name="TextBox 76"/>
          <p:cNvSpPr txBox="1"/>
          <p:nvPr/>
        </p:nvSpPr>
        <p:spPr>
          <a:xfrm>
            <a:off x="2373790" y="4664057"/>
            <a:ext cx="305404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70 mm 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latin typeface="Calibri" panose="020F0502020204030204" pitchFamily="34" charset="0"/>
              </a:rPr>
              <a:t>  7 cm</a:t>
            </a:r>
          </a:p>
        </p:txBody>
      </p:sp>
      <p:sp>
        <p:nvSpPr>
          <p:cNvPr id="78" name="TextBox 77"/>
          <p:cNvSpPr txBox="1"/>
          <p:nvPr/>
        </p:nvSpPr>
        <p:spPr>
          <a:xfrm>
            <a:off x="2751022" y="4664057"/>
            <a:ext cx="305404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8 cm 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latin typeface="Calibri" panose="020F0502020204030204" pitchFamily="34" charset="0"/>
              </a:rPr>
              <a:t>  80 mm</a:t>
            </a:r>
          </a:p>
        </p:txBody>
      </p:sp>
      <p:sp>
        <p:nvSpPr>
          <p:cNvPr id="79" name="TextBox 78"/>
          <p:cNvSpPr txBox="1"/>
          <p:nvPr/>
        </p:nvSpPr>
        <p:spPr>
          <a:xfrm>
            <a:off x="2790665" y="4664057"/>
            <a:ext cx="305404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9 cm 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latin typeface="Calibri" panose="020F0502020204030204" pitchFamily="34" charset="0"/>
              </a:rPr>
              <a:t>  90 mm</a:t>
            </a:r>
          </a:p>
        </p:txBody>
      </p:sp>
      <p:sp>
        <p:nvSpPr>
          <p:cNvPr id="80" name="TextBox 79"/>
          <p:cNvSpPr txBox="1"/>
          <p:nvPr/>
        </p:nvSpPr>
        <p:spPr>
          <a:xfrm>
            <a:off x="2152710" y="4664057"/>
            <a:ext cx="352211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100 mm 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latin typeface="Calibri" panose="020F0502020204030204" pitchFamily="34" charset="0"/>
              </a:rPr>
              <a:t>  10 cm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100419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  <p:bldP spid="55" grpId="0"/>
      <p:bldP spid="56" grpId="0"/>
      <p:bldP spid="2" grpId="0" animBg="1"/>
      <p:bldP spid="57" grpId="0"/>
      <p:bldP spid="58" grpId="0" animBg="1"/>
      <p:bldP spid="59" grpId="0"/>
      <p:bldP spid="60" grpId="0"/>
      <p:bldP spid="61" grpId="0"/>
      <p:bldP spid="62" grpId="0"/>
      <p:bldP spid="63" grpId="0"/>
      <p:bldP spid="64" grpId="0"/>
      <p:bldP spid="65" grpId="0"/>
      <p:bldP spid="66" grpId="0"/>
      <p:bldP spid="67" grpId="0"/>
      <p:bldP spid="68" grpId="0"/>
      <p:bldP spid="69" grpId="0"/>
      <p:bldP spid="70" grpId="0"/>
      <p:bldP spid="70" grpId="1"/>
      <p:bldP spid="71" grpId="0"/>
      <p:bldP spid="71" grpId="1"/>
      <p:bldP spid="72" grpId="0"/>
      <p:bldP spid="72" grpId="1"/>
      <p:bldP spid="73" grpId="0"/>
      <p:bldP spid="73" grpId="1"/>
      <p:bldP spid="74" grpId="0"/>
      <p:bldP spid="74" grpId="1"/>
      <p:bldP spid="75" grpId="0"/>
      <p:bldP spid="75" grpId="1"/>
      <p:bldP spid="76" grpId="0"/>
      <p:bldP spid="76" grpId="1"/>
      <p:bldP spid="77" grpId="0"/>
      <p:bldP spid="77" grpId="1"/>
      <p:bldP spid="78" grpId="0"/>
      <p:bldP spid="78" grpId="1"/>
      <p:bldP spid="79" grpId="0"/>
      <p:bldP spid="79" grpId="1"/>
      <p:bldP spid="8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1072344" y="583315"/>
            <a:ext cx="294984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1 cm 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latin typeface="Calibri" panose="020F0502020204030204" pitchFamily="34" charset="0"/>
              </a:rPr>
              <a:t> 10 mm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072344" y="577840"/>
            <a:ext cx="174438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4 cm 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latin typeface="Calibri" panose="020F0502020204030204" pitchFamily="34" charset="0"/>
              </a:rPr>
              <a:t>  </a:t>
            </a:r>
          </a:p>
        </p:txBody>
      </p:sp>
      <p:sp>
        <p:nvSpPr>
          <p:cNvPr id="20" name="Rectangle 19"/>
          <p:cNvSpPr/>
          <p:nvPr/>
        </p:nvSpPr>
        <p:spPr>
          <a:xfrm>
            <a:off x="2505947" y="587393"/>
            <a:ext cx="149432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solidFill>
                  <a:schemeClr val="accent1"/>
                </a:solidFill>
                <a:latin typeface="Calibri" panose="020F0502020204030204" pitchFamily="34" charset="0"/>
              </a:rPr>
              <a:t>40</a:t>
            </a:r>
            <a:r>
              <a:rPr lang="en-GB" sz="3600" dirty="0">
                <a:latin typeface="Calibri" panose="020F0502020204030204" pitchFamily="34" charset="0"/>
              </a:rPr>
              <a:t> mm</a:t>
            </a:r>
            <a:endParaRPr lang="en-GB" sz="3600" dirty="0"/>
          </a:p>
        </p:txBody>
      </p:sp>
      <p:graphicFrame>
        <p:nvGraphicFramePr>
          <p:cNvPr id="25" name="Table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87324532"/>
              </p:ext>
            </p:extLst>
          </p:nvPr>
        </p:nvGraphicFramePr>
        <p:xfrm>
          <a:off x="1005192" y="3976510"/>
          <a:ext cx="3048000" cy="1280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4000">
                  <a:extLst>
                    <a:ext uri="{9D8B030D-6E8A-4147-A177-3AD203B41FA5}">
                      <a16:colId xmlns:a16="http://schemas.microsoft.com/office/drawing/2014/main" val="408717510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318979382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accent1">
                            <a:lumMod val="40000"/>
                            <a:lumOff val="60000"/>
                          </a:schemeClr>
                        </a:solidFill>
                        <a:latin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accent1">
                            <a:lumMod val="40000"/>
                            <a:lumOff val="60000"/>
                          </a:schemeClr>
                        </a:solidFill>
                        <a:latin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838483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accent1">
                            <a:lumMod val="40000"/>
                            <a:lumOff val="60000"/>
                          </a:schemeClr>
                        </a:solidFill>
                        <a:latin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accent1">
                            <a:lumMod val="40000"/>
                            <a:lumOff val="60000"/>
                          </a:schemeClr>
                        </a:solidFill>
                        <a:latin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49908635"/>
                  </a:ext>
                </a:extLst>
              </a:tr>
            </a:tbl>
          </a:graphicData>
        </a:graphic>
      </p:graphicFrame>
      <p:sp>
        <p:nvSpPr>
          <p:cNvPr id="26" name="TextBox 25"/>
          <p:cNvSpPr txBox="1"/>
          <p:nvPr/>
        </p:nvSpPr>
        <p:spPr>
          <a:xfrm>
            <a:off x="1044498" y="4610339"/>
            <a:ext cx="159851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10 mm 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2529192" y="4627103"/>
            <a:ext cx="159851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10 mm 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888255" y="3036706"/>
            <a:ext cx="204735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20 mm 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latin typeface="Calibri" panose="020F0502020204030204" pitchFamily="34" charset="0"/>
              </a:rPr>
              <a:t> 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1278536" y="3964008"/>
            <a:ext cx="119135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1 cm 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2743232" y="3971191"/>
            <a:ext cx="119135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1 cm </a:t>
            </a:r>
          </a:p>
        </p:txBody>
      </p:sp>
      <p:sp>
        <p:nvSpPr>
          <p:cNvPr id="31" name="Rectangle 30"/>
          <p:cNvSpPr/>
          <p:nvPr/>
        </p:nvSpPr>
        <p:spPr>
          <a:xfrm>
            <a:off x="2913110" y="3027153"/>
            <a:ext cx="108715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solidFill>
                  <a:schemeClr val="accent1"/>
                </a:solidFill>
                <a:latin typeface="Calibri" panose="020F0502020204030204" pitchFamily="34" charset="0"/>
              </a:rPr>
              <a:t>2 cm</a:t>
            </a:r>
            <a:endParaRPr lang="en-GB" sz="3600" dirty="0">
              <a:solidFill>
                <a:schemeClr val="accent1"/>
              </a:solidFill>
            </a:endParaRPr>
          </a:p>
        </p:txBody>
      </p:sp>
      <p:graphicFrame>
        <p:nvGraphicFramePr>
          <p:cNvPr id="32" name="Table 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5342624"/>
              </p:ext>
            </p:extLst>
          </p:nvPr>
        </p:nvGraphicFramePr>
        <p:xfrm>
          <a:off x="1044498" y="1425745"/>
          <a:ext cx="1582836" cy="1280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82836">
                  <a:extLst>
                    <a:ext uri="{9D8B030D-6E8A-4147-A177-3AD203B41FA5}">
                      <a16:colId xmlns:a16="http://schemas.microsoft.com/office/drawing/2014/main" val="40871751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1 cm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838483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10 mm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49908635"/>
                  </a:ext>
                </a:extLst>
              </a:tr>
            </a:tbl>
          </a:graphicData>
        </a:graphic>
      </p:graphicFrame>
      <p:graphicFrame>
        <p:nvGraphicFramePr>
          <p:cNvPr id="18" name="Table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41395914"/>
              </p:ext>
            </p:extLst>
          </p:nvPr>
        </p:nvGraphicFramePr>
        <p:xfrm>
          <a:off x="1044498" y="1420375"/>
          <a:ext cx="6331344" cy="1280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82836">
                  <a:extLst>
                    <a:ext uri="{9D8B030D-6E8A-4147-A177-3AD203B41FA5}">
                      <a16:colId xmlns:a16="http://schemas.microsoft.com/office/drawing/2014/main" val="408717510"/>
                    </a:ext>
                  </a:extLst>
                </a:gridCol>
                <a:gridCol w="1582836">
                  <a:extLst>
                    <a:ext uri="{9D8B030D-6E8A-4147-A177-3AD203B41FA5}">
                      <a16:colId xmlns:a16="http://schemas.microsoft.com/office/drawing/2014/main" val="3189793820"/>
                    </a:ext>
                  </a:extLst>
                </a:gridCol>
                <a:gridCol w="1582836">
                  <a:extLst>
                    <a:ext uri="{9D8B030D-6E8A-4147-A177-3AD203B41FA5}">
                      <a16:colId xmlns:a16="http://schemas.microsoft.com/office/drawing/2014/main" val="989383957"/>
                    </a:ext>
                  </a:extLst>
                </a:gridCol>
                <a:gridCol w="1582836">
                  <a:extLst>
                    <a:ext uri="{9D8B030D-6E8A-4147-A177-3AD203B41FA5}">
                      <a16:colId xmlns:a16="http://schemas.microsoft.com/office/drawing/2014/main" val="206871554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1 cm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1 cm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1 cm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1 cm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838483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accent1">
                            <a:lumMod val="40000"/>
                            <a:lumOff val="60000"/>
                          </a:schemeClr>
                        </a:solidFill>
                        <a:latin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accent1">
                            <a:lumMod val="40000"/>
                            <a:lumOff val="60000"/>
                          </a:schemeClr>
                        </a:solidFill>
                        <a:latin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accent1">
                            <a:lumMod val="40000"/>
                            <a:lumOff val="60000"/>
                          </a:schemeClr>
                        </a:solidFill>
                        <a:latin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accent1">
                            <a:lumMod val="40000"/>
                            <a:lumOff val="60000"/>
                          </a:schemeClr>
                        </a:solidFill>
                        <a:latin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49908635"/>
                  </a:ext>
                </a:extLst>
              </a:tr>
            </a:tbl>
          </a:graphicData>
        </a:graphic>
      </p:graphicFrame>
      <p:sp>
        <p:nvSpPr>
          <p:cNvPr id="21" name="TextBox 20"/>
          <p:cNvSpPr txBox="1"/>
          <p:nvPr/>
        </p:nvSpPr>
        <p:spPr>
          <a:xfrm>
            <a:off x="1089733" y="2070585"/>
            <a:ext cx="159851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10 mm 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2631582" y="2087349"/>
            <a:ext cx="159851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10 mm 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4196331" y="2059574"/>
            <a:ext cx="159851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10 mm 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5855760" y="2059574"/>
            <a:ext cx="159851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10 mm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587710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9" grpId="0"/>
      <p:bldP spid="20" grpId="0"/>
      <p:bldP spid="26" grpId="0"/>
      <p:bldP spid="27" grpId="0"/>
      <p:bldP spid="28" grpId="0"/>
      <p:bldP spid="29" grpId="0"/>
      <p:bldP spid="30" grpId="0"/>
      <p:bldP spid="31" grpId="0"/>
      <p:bldP spid="21" grpId="0"/>
      <p:bldP spid="22" grpId="0"/>
      <p:bldP spid="23" grpId="0"/>
      <p:bldP spid="2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Group 31"/>
          <p:cNvGrpSpPr/>
          <p:nvPr/>
        </p:nvGrpSpPr>
        <p:grpSpPr>
          <a:xfrm rot="5400000">
            <a:off x="227048" y="2843712"/>
            <a:ext cx="4699158" cy="917599"/>
            <a:chOff x="850232" y="3272589"/>
            <a:chExt cx="7579894" cy="577516"/>
          </a:xfrm>
        </p:grpSpPr>
        <p:cxnSp>
          <p:nvCxnSpPr>
            <p:cNvPr id="33" name="Straight Connector 32"/>
            <p:cNvCxnSpPr/>
            <p:nvPr/>
          </p:nvCxnSpPr>
          <p:spPr>
            <a:xfrm>
              <a:off x="850232" y="3568859"/>
              <a:ext cx="7571872" cy="0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850232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843012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1608221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2366210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3124199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3882188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4640177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539816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6156155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6914144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7672133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45" name="TextBox 44"/>
          <p:cNvSpPr txBox="1"/>
          <p:nvPr/>
        </p:nvSpPr>
        <p:spPr>
          <a:xfrm>
            <a:off x="1659693" y="5416285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50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1658448" y="741862"/>
            <a:ext cx="9548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60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1659693" y="4946369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1659693" y="447645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52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1659693" y="4006536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53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1659693" y="3562751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54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1659693" y="3081479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55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1659693" y="2596756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56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1659693" y="213923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57</a:t>
            </a:r>
          </a:p>
        </p:txBody>
      </p:sp>
      <p:sp>
        <p:nvSpPr>
          <p:cNvPr id="54" name="TextBox 53"/>
          <p:cNvSpPr txBox="1"/>
          <p:nvPr/>
        </p:nvSpPr>
        <p:spPr>
          <a:xfrm>
            <a:off x="1659693" y="1681710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58</a:t>
            </a:r>
          </a:p>
        </p:txBody>
      </p:sp>
      <p:sp>
        <p:nvSpPr>
          <p:cNvPr id="55" name="TextBox 54"/>
          <p:cNvSpPr txBox="1"/>
          <p:nvPr/>
        </p:nvSpPr>
        <p:spPr>
          <a:xfrm>
            <a:off x="1659693" y="121179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59</a:t>
            </a:r>
          </a:p>
        </p:txBody>
      </p:sp>
      <p:sp>
        <p:nvSpPr>
          <p:cNvPr id="56" name="TextBox 55"/>
          <p:cNvSpPr txBox="1"/>
          <p:nvPr/>
        </p:nvSpPr>
        <p:spPr>
          <a:xfrm>
            <a:off x="809705" y="5435539"/>
            <a:ext cx="6847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mm</a:t>
            </a:r>
          </a:p>
        </p:txBody>
      </p:sp>
      <p:sp>
        <p:nvSpPr>
          <p:cNvPr id="2" name="Rounded Rectangle 1"/>
          <p:cNvSpPr/>
          <p:nvPr/>
        </p:nvSpPr>
        <p:spPr>
          <a:xfrm>
            <a:off x="826441" y="5435539"/>
            <a:ext cx="632437" cy="442411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TextBox 58"/>
          <p:cNvSpPr txBox="1"/>
          <p:nvPr/>
        </p:nvSpPr>
        <p:spPr>
          <a:xfrm>
            <a:off x="3035427" y="5388780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 cm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3059611" y="4951339"/>
            <a:ext cx="17572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 cm 1 mm</a:t>
            </a:r>
          </a:p>
        </p:txBody>
      </p:sp>
      <p:pic>
        <p:nvPicPr>
          <p:cNvPr id="70" name="Picture 6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5333" y="1861973"/>
            <a:ext cx="2530176" cy="2532908"/>
          </a:xfrm>
          <a:prstGeom prst="rect">
            <a:avLst/>
          </a:prstGeom>
        </p:spPr>
      </p:pic>
      <p:sp>
        <p:nvSpPr>
          <p:cNvPr id="71" name="TextBox 70"/>
          <p:cNvSpPr txBox="1"/>
          <p:nvPr/>
        </p:nvSpPr>
        <p:spPr>
          <a:xfrm>
            <a:off x="5761809" y="2185032"/>
            <a:ext cx="14333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51 mm</a:t>
            </a:r>
          </a:p>
        </p:txBody>
      </p:sp>
      <p:sp>
        <p:nvSpPr>
          <p:cNvPr id="72" name="TextBox 71"/>
          <p:cNvSpPr txBox="1"/>
          <p:nvPr/>
        </p:nvSpPr>
        <p:spPr>
          <a:xfrm>
            <a:off x="5015333" y="3617592"/>
            <a:ext cx="11763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50 mm</a:t>
            </a:r>
          </a:p>
        </p:txBody>
      </p:sp>
      <p:sp>
        <p:nvSpPr>
          <p:cNvPr id="73" name="TextBox 72"/>
          <p:cNvSpPr txBox="1"/>
          <p:nvPr/>
        </p:nvSpPr>
        <p:spPr>
          <a:xfrm>
            <a:off x="6566089" y="3617591"/>
            <a:ext cx="11763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 mm</a:t>
            </a:r>
          </a:p>
        </p:txBody>
      </p:sp>
      <p:sp>
        <p:nvSpPr>
          <p:cNvPr id="74" name="TextBox 73"/>
          <p:cNvSpPr txBox="1"/>
          <p:nvPr/>
        </p:nvSpPr>
        <p:spPr>
          <a:xfrm>
            <a:off x="5173650" y="3617590"/>
            <a:ext cx="11763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 cm</a:t>
            </a:r>
          </a:p>
        </p:txBody>
      </p:sp>
      <p:sp>
        <p:nvSpPr>
          <p:cNvPr id="76" name="TextBox 75"/>
          <p:cNvSpPr txBox="1"/>
          <p:nvPr/>
        </p:nvSpPr>
        <p:spPr>
          <a:xfrm>
            <a:off x="3059611" y="4476453"/>
            <a:ext cx="17572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 cm 2 mm</a:t>
            </a:r>
          </a:p>
        </p:txBody>
      </p:sp>
      <p:sp>
        <p:nvSpPr>
          <p:cNvPr id="77" name="TextBox 76"/>
          <p:cNvSpPr txBox="1"/>
          <p:nvPr/>
        </p:nvSpPr>
        <p:spPr>
          <a:xfrm>
            <a:off x="3061225" y="4006535"/>
            <a:ext cx="17572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 cm 3 mm</a:t>
            </a:r>
          </a:p>
        </p:txBody>
      </p:sp>
      <p:sp>
        <p:nvSpPr>
          <p:cNvPr id="78" name="TextBox 77"/>
          <p:cNvSpPr txBox="1"/>
          <p:nvPr/>
        </p:nvSpPr>
        <p:spPr>
          <a:xfrm>
            <a:off x="3061225" y="3523396"/>
            <a:ext cx="17572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 cm 4 mm</a:t>
            </a:r>
          </a:p>
        </p:txBody>
      </p:sp>
      <p:sp>
        <p:nvSpPr>
          <p:cNvPr id="79" name="TextBox 78"/>
          <p:cNvSpPr txBox="1"/>
          <p:nvPr/>
        </p:nvSpPr>
        <p:spPr>
          <a:xfrm>
            <a:off x="3059610" y="3050994"/>
            <a:ext cx="17572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 cm 5 mm</a:t>
            </a:r>
          </a:p>
        </p:txBody>
      </p:sp>
      <p:sp>
        <p:nvSpPr>
          <p:cNvPr id="80" name="TextBox 79"/>
          <p:cNvSpPr txBox="1"/>
          <p:nvPr/>
        </p:nvSpPr>
        <p:spPr>
          <a:xfrm>
            <a:off x="3069293" y="2594713"/>
            <a:ext cx="17572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 cm 6 mm</a:t>
            </a:r>
          </a:p>
        </p:txBody>
      </p:sp>
      <p:sp>
        <p:nvSpPr>
          <p:cNvPr id="81" name="TextBox 80"/>
          <p:cNvSpPr txBox="1"/>
          <p:nvPr/>
        </p:nvSpPr>
        <p:spPr>
          <a:xfrm>
            <a:off x="3092978" y="2139232"/>
            <a:ext cx="17572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 cm 7 mm</a:t>
            </a:r>
          </a:p>
        </p:txBody>
      </p:sp>
      <p:sp>
        <p:nvSpPr>
          <p:cNvPr id="82" name="TextBox 81"/>
          <p:cNvSpPr txBox="1"/>
          <p:nvPr/>
        </p:nvSpPr>
        <p:spPr>
          <a:xfrm>
            <a:off x="3092978" y="1656093"/>
            <a:ext cx="17572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 cm 8 mm</a:t>
            </a:r>
          </a:p>
        </p:txBody>
      </p:sp>
      <p:sp>
        <p:nvSpPr>
          <p:cNvPr id="83" name="TextBox 82"/>
          <p:cNvSpPr txBox="1"/>
          <p:nvPr/>
        </p:nvSpPr>
        <p:spPr>
          <a:xfrm>
            <a:off x="3092978" y="1183691"/>
            <a:ext cx="17572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 cm 9 mm</a:t>
            </a:r>
          </a:p>
        </p:txBody>
      </p:sp>
      <p:sp>
        <p:nvSpPr>
          <p:cNvPr id="84" name="TextBox 83"/>
          <p:cNvSpPr txBox="1"/>
          <p:nvPr/>
        </p:nvSpPr>
        <p:spPr>
          <a:xfrm>
            <a:off x="3092978" y="714381"/>
            <a:ext cx="17572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6 cm</a:t>
            </a:r>
          </a:p>
        </p:txBody>
      </p:sp>
      <p:sp>
        <p:nvSpPr>
          <p:cNvPr id="85" name="TextBox 84"/>
          <p:cNvSpPr txBox="1"/>
          <p:nvPr/>
        </p:nvSpPr>
        <p:spPr>
          <a:xfrm>
            <a:off x="5761809" y="2185032"/>
            <a:ext cx="14333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52 mm</a:t>
            </a:r>
          </a:p>
        </p:txBody>
      </p:sp>
      <p:sp>
        <p:nvSpPr>
          <p:cNvPr id="86" name="TextBox 85"/>
          <p:cNvSpPr txBox="1"/>
          <p:nvPr/>
        </p:nvSpPr>
        <p:spPr>
          <a:xfrm>
            <a:off x="6566089" y="3617591"/>
            <a:ext cx="11763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2 mm</a:t>
            </a:r>
          </a:p>
        </p:txBody>
      </p:sp>
      <p:sp>
        <p:nvSpPr>
          <p:cNvPr id="87" name="TextBox 86"/>
          <p:cNvSpPr txBox="1"/>
          <p:nvPr/>
        </p:nvSpPr>
        <p:spPr>
          <a:xfrm>
            <a:off x="3938215" y="5423235"/>
            <a:ext cx="18497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cm and mm</a:t>
            </a:r>
          </a:p>
        </p:txBody>
      </p:sp>
      <p:sp>
        <p:nvSpPr>
          <p:cNvPr id="88" name="Rounded Rectangle 87"/>
          <p:cNvSpPr/>
          <p:nvPr/>
        </p:nvSpPr>
        <p:spPr>
          <a:xfrm>
            <a:off x="3954240" y="5435539"/>
            <a:ext cx="1623600" cy="442411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526483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" grpId="0"/>
      <p:bldP spid="61" grpId="0"/>
      <p:bldP spid="71" grpId="0"/>
      <p:bldP spid="71" grpId="1"/>
      <p:bldP spid="72" grpId="0"/>
      <p:bldP spid="72" grpId="1"/>
      <p:bldP spid="73" grpId="0"/>
      <p:bldP spid="73" grpId="1"/>
      <p:bldP spid="74" grpId="0"/>
      <p:bldP spid="74" grpId="1"/>
      <p:bldP spid="74" grpId="2"/>
      <p:bldP spid="76" grpId="0"/>
      <p:bldP spid="77" grpId="0"/>
      <p:bldP spid="78" grpId="0"/>
      <p:bldP spid="79" grpId="0"/>
      <p:bldP spid="80" grpId="0"/>
      <p:bldP spid="81" grpId="0"/>
      <p:bldP spid="82" grpId="0"/>
      <p:bldP spid="83" grpId="0"/>
      <p:bldP spid="84" grpId="0"/>
      <p:bldP spid="85" grpId="0"/>
      <p:bldP spid="8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1 and 2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7142602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 preview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2284" b="4553"/>
          <a:stretch/>
        </p:blipFill>
        <p:spPr bwMode="auto">
          <a:xfrm>
            <a:off x="720542" y="2030875"/>
            <a:ext cx="6756583" cy="1967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" name="Straight Arrow Connector 3"/>
          <p:cNvCxnSpPr/>
          <p:nvPr/>
        </p:nvCxnSpPr>
        <p:spPr>
          <a:xfrm>
            <a:off x="2319473" y="1352696"/>
            <a:ext cx="0" cy="979714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Arrow Connector 34"/>
          <p:cNvCxnSpPr/>
          <p:nvPr/>
        </p:nvCxnSpPr>
        <p:spPr>
          <a:xfrm>
            <a:off x="3850297" y="1314028"/>
            <a:ext cx="0" cy="979714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Arrow Connector 36"/>
          <p:cNvCxnSpPr/>
          <p:nvPr/>
        </p:nvCxnSpPr>
        <p:spPr>
          <a:xfrm>
            <a:off x="6097679" y="1302176"/>
            <a:ext cx="0" cy="979714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" name="Group 9"/>
          <p:cNvGrpSpPr/>
          <p:nvPr/>
        </p:nvGrpSpPr>
        <p:grpSpPr>
          <a:xfrm>
            <a:off x="1240912" y="4454435"/>
            <a:ext cx="6061167" cy="901336"/>
            <a:chOff x="1894114" y="4839789"/>
            <a:chExt cx="4715692" cy="770708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1894114" y="5225143"/>
              <a:ext cx="4715692" cy="0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1894114" y="4839789"/>
              <a:ext cx="0" cy="770708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6609806" y="4839789"/>
              <a:ext cx="0" cy="770708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4251959" y="4955178"/>
              <a:ext cx="0" cy="539931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3780390" y="5031378"/>
              <a:ext cx="0" cy="387531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2365683" y="5031378"/>
              <a:ext cx="0" cy="387531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2837252" y="5031378"/>
              <a:ext cx="0" cy="387531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3308821" y="5031378"/>
              <a:ext cx="0" cy="387531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6138235" y="5031378"/>
              <a:ext cx="0" cy="387531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4723528" y="5031378"/>
              <a:ext cx="0" cy="387531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5195097" y="5031378"/>
              <a:ext cx="0" cy="387531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5666666" y="5031378"/>
              <a:ext cx="0" cy="387531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3" name="TextBox 12"/>
          <p:cNvSpPr txBox="1"/>
          <p:nvPr/>
        </p:nvSpPr>
        <p:spPr>
          <a:xfrm>
            <a:off x="854309" y="5344774"/>
            <a:ext cx="13219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4 cm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926795" y="5344774"/>
            <a:ext cx="13219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 cm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720542" y="4007994"/>
            <a:ext cx="13219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40 mm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6816144" y="4003767"/>
            <a:ext cx="13219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50 mm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3751124" y="4031986"/>
            <a:ext cx="13219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rgbClr val="FF0000"/>
                </a:solidFill>
              </a:rPr>
              <a:t>45 mm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3609466" y="5266341"/>
            <a:ext cx="132196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</a:rPr>
              <a:t>4 cm </a:t>
            </a:r>
          </a:p>
          <a:p>
            <a:pPr algn="ctr"/>
            <a:r>
              <a:rPr lang="en-GB" sz="2400" dirty="0">
                <a:solidFill>
                  <a:srgbClr val="FF0000"/>
                </a:solidFill>
              </a:rPr>
              <a:t>5 mm</a:t>
            </a:r>
          </a:p>
        </p:txBody>
      </p:sp>
      <p:cxnSp>
        <p:nvCxnSpPr>
          <p:cNvPr id="5" name="Straight Connector 4"/>
          <p:cNvCxnSpPr/>
          <p:nvPr/>
        </p:nvCxnSpPr>
        <p:spPr>
          <a:xfrm>
            <a:off x="4271494" y="4589381"/>
            <a:ext cx="0" cy="631444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5530135" y="4031985"/>
            <a:ext cx="13219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6"/>
                </a:solidFill>
              </a:rPr>
              <a:t>48 mm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5437984" y="5263996"/>
            <a:ext cx="132196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6"/>
                </a:solidFill>
              </a:rPr>
              <a:t>4 cm </a:t>
            </a:r>
          </a:p>
          <a:p>
            <a:pPr algn="ctr"/>
            <a:r>
              <a:rPr lang="en-GB" sz="2400" dirty="0">
                <a:solidFill>
                  <a:schemeClr val="accent6"/>
                </a:solidFill>
              </a:rPr>
              <a:t>8 mm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1946306" y="886310"/>
            <a:ext cx="13219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2 cm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3177856" y="877262"/>
            <a:ext cx="17947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4 cm 5 mm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5417156" y="892326"/>
            <a:ext cx="21846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8 cm 2 mm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1792164" y="554946"/>
            <a:ext cx="13219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20 mm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3414253" y="552419"/>
            <a:ext cx="13219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45 mm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5649209" y="576605"/>
            <a:ext cx="13219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82 mm</a:t>
            </a:r>
          </a:p>
        </p:txBody>
      </p:sp>
      <p:cxnSp>
        <p:nvCxnSpPr>
          <p:cNvPr id="39" name="Straight Connector 38"/>
          <p:cNvCxnSpPr/>
          <p:nvPr/>
        </p:nvCxnSpPr>
        <p:spPr>
          <a:xfrm>
            <a:off x="6101482" y="4634897"/>
            <a:ext cx="0" cy="496814"/>
          </a:xfrm>
          <a:prstGeom prst="line">
            <a:avLst/>
          </a:prstGeom>
          <a:ln w="5715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0" name="Picture 3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69135" y="376884"/>
            <a:ext cx="777029" cy="777029"/>
          </a:xfrm>
          <a:prstGeom prst="rect">
            <a:avLst/>
          </a:prstGeom>
        </p:spPr>
      </p:pic>
      <p:sp>
        <p:nvSpPr>
          <p:cNvPr id="41" name="TextBox 40"/>
          <p:cNvSpPr txBox="1"/>
          <p:nvPr/>
        </p:nvSpPr>
        <p:spPr>
          <a:xfrm>
            <a:off x="5912579" y="552812"/>
            <a:ext cx="151227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alibri" panose="020F0502020204030204" pitchFamily="34" charset="0"/>
              </a:rPr>
              <a:t>Have a think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1605855" y="4266189"/>
            <a:ext cx="5704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41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2201340" y="4266188"/>
            <a:ext cx="5704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42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2811699" y="4266187"/>
            <a:ext cx="5704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43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3411997" y="4262819"/>
            <a:ext cx="5704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44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4638810" y="4262817"/>
            <a:ext cx="5704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46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5242436" y="4262816"/>
            <a:ext cx="5704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47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6876172" y="3393169"/>
            <a:ext cx="6731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cm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3869686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25" grpId="0"/>
      <p:bldP spid="23" grpId="0"/>
      <p:bldP spid="24" grpId="0"/>
      <p:bldP spid="26" grpId="0"/>
      <p:bldP spid="27" grpId="0"/>
      <p:bldP spid="28" grpId="0"/>
      <p:bldP spid="29" grpId="0"/>
      <p:bldP spid="30" grpId="0"/>
      <p:bldP spid="32" grpId="0"/>
      <p:bldP spid="33" grpId="0"/>
      <p:bldP spid="34" grpId="0"/>
      <p:bldP spid="36" grpId="0"/>
      <p:bldP spid="38" grpId="0"/>
      <p:bldP spid="41" grpId="0"/>
      <p:bldP spid="41" grpId="1"/>
      <p:bldP spid="42" grpId="0"/>
      <p:bldP spid="43" grpId="0"/>
      <p:bldP spid="44" grpId="0"/>
      <p:bldP spid="45" grpId="0"/>
      <p:bldP spid="46" grpId="0"/>
      <p:bldP spid="4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" name="Group 32"/>
          <p:cNvGrpSpPr/>
          <p:nvPr/>
        </p:nvGrpSpPr>
        <p:grpSpPr>
          <a:xfrm>
            <a:off x="4301256" y="1776027"/>
            <a:ext cx="3099423" cy="3055146"/>
            <a:chOff x="268171" y="249049"/>
            <a:chExt cx="2498576" cy="2448272"/>
          </a:xfrm>
        </p:grpSpPr>
        <p:sp>
          <p:nvSpPr>
            <p:cNvPr id="34" name="Oval 33"/>
            <p:cNvSpPr/>
            <p:nvPr/>
          </p:nvSpPr>
          <p:spPr>
            <a:xfrm>
              <a:off x="1081963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/>
            </a:p>
          </p:txBody>
        </p:sp>
        <p:sp>
          <p:nvSpPr>
            <p:cNvPr id="35" name="Oval 34"/>
            <p:cNvSpPr/>
            <p:nvPr/>
          </p:nvSpPr>
          <p:spPr>
            <a:xfrm>
              <a:off x="268171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/>
            </a:p>
          </p:txBody>
        </p:sp>
        <p:sp>
          <p:nvSpPr>
            <p:cNvPr id="36" name="Oval 35"/>
            <p:cNvSpPr/>
            <p:nvPr/>
          </p:nvSpPr>
          <p:spPr>
            <a:xfrm>
              <a:off x="1852347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/>
            </a:p>
          </p:txBody>
        </p:sp>
        <p:cxnSp>
          <p:nvCxnSpPr>
            <p:cNvPr id="37" name="Straight Connector 36"/>
            <p:cNvCxnSpPr>
              <a:stCxn id="34" idx="3"/>
            </p:cNvCxnSpPr>
            <p:nvPr/>
          </p:nvCxnSpPr>
          <p:spPr>
            <a:xfrm flipH="1">
              <a:off x="844235" y="1029538"/>
              <a:ext cx="371639" cy="75338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>
              <a:stCxn id="34" idx="5"/>
            </p:cNvCxnSpPr>
            <p:nvPr/>
          </p:nvCxnSpPr>
          <p:spPr>
            <a:xfrm>
              <a:off x="1862452" y="1029537"/>
              <a:ext cx="349935" cy="756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9" name="TextBox 38"/>
          <p:cNvSpPr txBox="1"/>
          <p:nvPr/>
        </p:nvSpPr>
        <p:spPr>
          <a:xfrm>
            <a:off x="716158" y="1002950"/>
            <a:ext cx="23407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1 cm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latin typeface="Calibri" panose="020F0502020204030204" pitchFamily="34" charset="0"/>
              </a:rPr>
              <a:t> 10 mm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711898" y="1509700"/>
            <a:ext cx="424186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5 cm and 3 mm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 </a:t>
            </a:r>
            <a:r>
              <a:rPr lang="en-GB" sz="2800" dirty="0">
                <a:latin typeface="Calibri" panose="020F0502020204030204" pitchFamily="34" charset="0"/>
                <a:ea typeface="Cambria Math" panose="02040503050406030204" pitchFamily="18" charset="0"/>
              </a:rPr>
              <a:t>____</a:t>
            </a:r>
            <a:r>
              <a:rPr lang="en-GB" sz="2800" dirty="0">
                <a:latin typeface="Calibri" panose="020F0502020204030204" pitchFamily="34" charset="0"/>
              </a:rPr>
              <a:t> mm</a:t>
            </a:r>
          </a:p>
          <a:p>
            <a:endParaRPr lang="en-GB" sz="2800" dirty="0">
              <a:latin typeface="Calibri" panose="020F0502020204030204" pitchFamily="34" charset="0"/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5305759" y="2113157"/>
            <a:ext cx="128753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53 mm </a:t>
            </a:r>
            <a:endParaRPr lang="en-GB" sz="2800" dirty="0"/>
          </a:p>
        </p:txBody>
      </p:sp>
      <p:sp>
        <p:nvSpPr>
          <p:cNvPr id="42" name="Rectangle 41"/>
          <p:cNvSpPr/>
          <p:nvPr/>
        </p:nvSpPr>
        <p:spPr>
          <a:xfrm>
            <a:off x="4301256" y="4028875"/>
            <a:ext cx="120577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50 mm</a:t>
            </a:r>
            <a:endParaRPr lang="en-GB" sz="2800" dirty="0"/>
          </a:p>
        </p:txBody>
      </p:sp>
      <p:sp>
        <p:nvSpPr>
          <p:cNvPr id="43" name="Rectangle 42"/>
          <p:cNvSpPr/>
          <p:nvPr/>
        </p:nvSpPr>
        <p:spPr>
          <a:xfrm>
            <a:off x="6337876" y="4022344"/>
            <a:ext cx="102303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3 mm</a:t>
            </a:r>
            <a:endParaRPr lang="en-GB" sz="2800" dirty="0"/>
          </a:p>
        </p:txBody>
      </p:sp>
      <p:sp>
        <p:nvSpPr>
          <p:cNvPr id="44" name="Rectangle 43"/>
          <p:cNvSpPr/>
          <p:nvPr/>
        </p:nvSpPr>
        <p:spPr>
          <a:xfrm>
            <a:off x="4459952" y="4028875"/>
            <a:ext cx="88838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5 cm</a:t>
            </a:r>
            <a:endParaRPr lang="en-GB" sz="2800" dirty="0"/>
          </a:p>
        </p:txBody>
      </p:sp>
      <p:sp>
        <p:nvSpPr>
          <p:cNvPr id="45" name="Rectangle 44"/>
          <p:cNvSpPr/>
          <p:nvPr/>
        </p:nvSpPr>
        <p:spPr>
          <a:xfrm>
            <a:off x="3571235" y="1502385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</a:rPr>
              <a:t>53</a:t>
            </a:r>
            <a:endParaRPr lang="en-GB" sz="2800" dirty="0">
              <a:solidFill>
                <a:srgbClr val="0070C0"/>
              </a:solidFill>
            </a:endParaRPr>
          </a:p>
        </p:txBody>
      </p:sp>
      <p:sp>
        <p:nvSpPr>
          <p:cNvPr id="46" name="Rectangle 45"/>
          <p:cNvSpPr/>
          <p:nvPr/>
        </p:nvSpPr>
        <p:spPr>
          <a:xfrm>
            <a:off x="2257550" y="5166671"/>
            <a:ext cx="282481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50 mm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latin typeface="Calibri" panose="020F0502020204030204" pitchFamily="34" charset="0"/>
              </a:rPr>
              <a:t> 3 mm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</a:p>
        </p:txBody>
      </p:sp>
      <p:graphicFrame>
        <p:nvGraphicFramePr>
          <p:cNvPr id="47" name="Table 4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63529971"/>
              </p:ext>
            </p:extLst>
          </p:nvPr>
        </p:nvGraphicFramePr>
        <p:xfrm>
          <a:off x="932445" y="2771972"/>
          <a:ext cx="3220556" cy="1285284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2078391">
                  <a:extLst>
                    <a:ext uri="{9D8B030D-6E8A-4147-A177-3AD203B41FA5}">
                      <a16:colId xmlns:a16="http://schemas.microsoft.com/office/drawing/2014/main" val="1294895469"/>
                    </a:ext>
                  </a:extLst>
                </a:gridCol>
                <a:gridCol w="1142165">
                  <a:extLst>
                    <a:ext uri="{9D8B030D-6E8A-4147-A177-3AD203B41FA5}">
                      <a16:colId xmlns:a16="http://schemas.microsoft.com/office/drawing/2014/main" val="1566089018"/>
                    </a:ext>
                  </a:extLst>
                </a:gridCol>
              </a:tblGrid>
              <a:tr h="637434">
                <a:tc gridSpan="2">
                  <a:txBody>
                    <a:bodyPr/>
                    <a:lstStyle/>
                    <a:p>
                      <a:pPr algn="ctr"/>
                      <a:r>
                        <a:rPr lang="en-GB" sz="32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53 mm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67394167"/>
                  </a:ext>
                </a:extLst>
              </a:tr>
              <a:tr h="647850">
                <a:tc>
                  <a:txBody>
                    <a:bodyPr/>
                    <a:lstStyle/>
                    <a:p>
                      <a:pPr algn="ctr"/>
                      <a:r>
                        <a:rPr lang="en-GB" sz="32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5 cm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3 mm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48613784"/>
                  </a:ext>
                </a:extLst>
              </a:tr>
            </a:tbl>
          </a:graphicData>
        </a:graphic>
      </p:graphicFrame>
      <p:sp>
        <p:nvSpPr>
          <p:cNvPr id="48" name="Rectangle 47"/>
          <p:cNvSpPr/>
          <p:nvPr/>
        </p:nvSpPr>
        <p:spPr>
          <a:xfrm>
            <a:off x="5067219" y="5166671"/>
            <a:ext cx="120577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53 mm</a:t>
            </a:r>
            <a:endParaRPr lang="en-GB" sz="28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960108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42" grpId="0"/>
      <p:bldP spid="43" grpId="0"/>
      <p:bldP spid="44" grpId="0"/>
      <p:bldP spid="44" grpId="1"/>
      <p:bldP spid="45" grpId="0"/>
      <p:bldP spid="46" grpId="0"/>
      <p:bldP spid="4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the rest of the worksheet</a:t>
            </a:r>
          </a:p>
        </p:txBody>
      </p:sp>
    </p:spTree>
    <p:extLst>
      <p:ext uri="{BB962C8B-B14F-4D97-AF65-F5344CB8AC3E}">
        <p14:creationId xmlns:p14="http://schemas.microsoft.com/office/powerpoint/2010/main" val="716433263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3|11.8|13.2|10.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6|0.9|9.4|9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9|3.8|0.9|0.8|1|1|1|1|1.2|1|0.8|6.3|11.2|7.3|3.1|6.3|3.3|16.7|1.5|2.4|0.7|3.4|0.7|5.9|0.9|3.5|0.7|3.7|0.7|3.6|0.5|3.6|0.6|6.1|0.9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.5|5.6|6.1|3.9|0.7|0.7|4.5|8.6|14.3|5.8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0.2|13.1|10.8|14.9|0.7|6.5|5.6|18.2|5.4|5.6|8|9.6|1.2|1.2|2.3|0.9|0.9|18.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2|3.5|11.3|5.2|1.8|4.1|4.5|21|6.2|1.3|1.3|1.3|1.1|16.4|19.8|1.6|10|1.1|0.8|7.4|6.8|2.2|9.3|2.3|5.6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3|12.2|0.7|2|3.7|1.6|2.1|8.3"/>
</p:tagLst>
</file>

<file path=ppt/theme/theme1.xml><?xml version="1.0" encoding="utf-8"?>
<a:theme xmlns:a="http://schemas.openxmlformats.org/drawingml/2006/main" name="1_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1_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1_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1_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2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1.xml><?xml version="1.0" encoding="utf-8"?>
<a:theme xmlns:a="http://schemas.openxmlformats.org/drawingml/2006/main" name="3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2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13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5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B27D550A-DAA5-482C-941F-748CCCC4BFF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http://www.w3.org/XML/1998/namespace"/>
    <ds:schemaRef ds:uri="http://schemas.openxmlformats.org/package/2006/metadata/core-properties"/>
    <ds:schemaRef ds:uri="http://schemas.microsoft.com/office/2006/documentManagement/types"/>
    <ds:schemaRef ds:uri="http://purl.org/dc/dcmitype/"/>
    <ds:schemaRef ds:uri="522d4c35-b548-4432-90ae-af4376e1c4b4"/>
    <ds:schemaRef ds:uri="http://purl.org/dc/elements/1.1/"/>
    <ds:schemaRef ds:uri="http://purl.org/dc/terms/"/>
    <ds:schemaRef ds:uri="http://schemas.microsoft.com/office/infopath/2007/PartnerControls"/>
    <ds:schemaRef ds:uri="http://schemas.microsoft.com/office/2006/metadata/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381</Words>
  <Application>Microsoft Office PowerPoint</Application>
  <PresentationFormat>On-screen Show (4:3)</PresentationFormat>
  <Paragraphs>139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15</vt:i4>
      </vt:variant>
      <vt:variant>
        <vt:lpstr>Slide Titles</vt:lpstr>
      </vt:variant>
      <vt:variant>
        <vt:i4>12</vt:i4>
      </vt:variant>
    </vt:vector>
  </HeadingPairs>
  <TitlesOfParts>
    <vt:vector size="32" baseType="lpstr">
      <vt:lpstr>Arial</vt:lpstr>
      <vt:lpstr>Calibri</vt:lpstr>
      <vt:lpstr>Calibri Light</vt:lpstr>
      <vt:lpstr>Cambria Math</vt:lpstr>
      <vt:lpstr>Comic Sans MS</vt:lpstr>
      <vt:lpstr>1_Title slide</vt:lpstr>
      <vt:lpstr>1_Get ready title</vt:lpstr>
      <vt:lpstr>Get ready questions</vt:lpstr>
      <vt:lpstr>1_Let's learn title</vt:lpstr>
      <vt:lpstr>Let's learn slides</vt:lpstr>
      <vt:lpstr>1_Your turn</vt:lpstr>
      <vt:lpstr>Your turn activity lesson</vt:lpstr>
      <vt:lpstr>Custom Design</vt:lpstr>
      <vt:lpstr>1_Custom Design</vt:lpstr>
      <vt:lpstr>2_Custom Design</vt:lpstr>
      <vt:lpstr>3_Custom Design</vt:lpstr>
      <vt:lpstr>Title slide</vt:lpstr>
      <vt:lpstr>Get ready title</vt:lpstr>
      <vt:lpstr>Let's learn title</vt:lpstr>
      <vt:lpstr>Your turn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and 2 on the worksheet</vt:lpstr>
      <vt:lpstr>PowerPoint Presentation</vt:lpstr>
      <vt:lpstr>PowerPoint Presentation</vt:lpstr>
      <vt:lpstr>Have a go at the rest of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Deborah Delaney</cp:lastModifiedBy>
  <cp:revision>502</cp:revision>
  <dcterms:created xsi:type="dcterms:W3CDTF">2019-07-05T11:02:13Z</dcterms:created>
  <dcterms:modified xsi:type="dcterms:W3CDTF">2020-10-21T10:51:30Z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