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0" r:id="rId3"/>
    <p:sldId id="261" r:id="rId4"/>
    <p:sldId id="258" r:id="rId5"/>
    <p:sldId id="259" r:id="rId6"/>
    <p:sldId id="262" r:id="rId7"/>
    <p:sldId id="265" r:id="rId8"/>
    <p:sldId id="266" r:id="rId9"/>
    <p:sldId id="267" r:id="rId10"/>
    <p:sldId id="268" r:id="rId11"/>
    <p:sldId id="263" r:id="rId12"/>
    <p:sldId id="264" r:id="rId13"/>
    <p:sldId id="269" r:id="rId14"/>
    <p:sldId id="270" r:id="rId15"/>
    <p:sldId id="271" r:id="rId16"/>
    <p:sldId id="272" r:id="rId17"/>
    <p:sldId id="273" r:id="rId18"/>
    <p:sldId id="275" r:id="rId19"/>
    <p:sldId id="274"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2" autoAdjust="0"/>
  </p:normalViewPr>
  <p:slideViewPr>
    <p:cSldViewPr>
      <p:cViewPr varScale="1">
        <p:scale>
          <a:sx n="66" d="100"/>
          <a:sy n="66" d="100"/>
        </p:scale>
        <p:origin x="-1422"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5D958F4-C8AC-4BD5-8E14-9E610BD1B6A8}" type="datetimeFigureOut">
              <a:rPr lang="en-US" smtClean="0"/>
              <a:t>9/13/2020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7151190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5D958F4-C8AC-4BD5-8E14-9E610BD1B6A8}" type="datetimeFigureOut">
              <a:rPr lang="en-US" smtClean="0"/>
              <a:t>9/13/2020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888367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5D958F4-C8AC-4BD5-8E14-9E610BD1B6A8}" type="datetimeFigureOut">
              <a:rPr lang="en-US" smtClean="0"/>
              <a:t>9/13/2020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529662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5D958F4-C8AC-4BD5-8E14-9E610BD1B6A8}" type="datetimeFigureOut">
              <a:rPr lang="en-US" smtClean="0"/>
              <a:t>9/13/2020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12036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5D958F4-C8AC-4BD5-8E14-9E610BD1B6A8}" type="datetimeFigureOut">
              <a:rPr lang="en-US" smtClean="0"/>
              <a:t>9/13/2020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43028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5D958F4-C8AC-4BD5-8E14-9E610BD1B6A8}" type="datetimeFigureOut">
              <a:rPr lang="en-US" smtClean="0"/>
              <a:t>9/13/2020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14829473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D958F4-C8AC-4BD5-8E14-9E610BD1B6A8}" type="datetimeFigureOut">
              <a:rPr lang="en-US" smtClean="0"/>
              <a:t>9/13/2020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797163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9/13/2020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2361151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5D958F4-C8AC-4BD5-8E14-9E610BD1B6A8}" type="datetimeFigureOut">
              <a:rPr lang="en-US" smtClean="0"/>
              <a:t>9/13/2020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6103957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5D958F4-C8AC-4BD5-8E14-9E610BD1B6A8}" type="datetimeFigureOut">
              <a:rPr lang="en-US" smtClean="0"/>
              <a:t>9/13/2020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34908562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5D958F4-C8AC-4BD5-8E14-9E610BD1B6A8}" type="datetimeFigureOut">
              <a:rPr lang="en-US" smtClean="0"/>
              <a:t>9/13/2020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74B802F-673E-4D9B-A1E7-D7E69902129F}" type="slidenum">
              <a:rPr lang="en-US" smtClean="0"/>
              <a:t>‹#›</a:t>
            </a:fld>
            <a:endParaRPr lang="en-US"/>
          </a:p>
        </p:txBody>
      </p:sp>
    </p:spTree>
    <p:extLst>
      <p:ext uri="{BB962C8B-B14F-4D97-AF65-F5344CB8AC3E}">
        <p14:creationId xmlns:p14="http://schemas.microsoft.com/office/powerpoint/2010/main" val="273575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D958F4-C8AC-4BD5-8E14-9E610BD1B6A8}" type="datetimeFigureOut">
              <a:rPr lang="en-US" smtClean="0"/>
              <a:t>9/13/2020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74B802F-673E-4D9B-A1E7-D7E69902129F}" type="slidenum">
              <a:rPr lang="en-US" smtClean="0"/>
              <a:t>‹#›</a:t>
            </a:fld>
            <a:endParaRPr lang="en-US"/>
          </a:p>
        </p:txBody>
      </p:sp>
    </p:spTree>
    <p:extLst>
      <p:ext uri="{BB962C8B-B14F-4D97-AF65-F5344CB8AC3E}">
        <p14:creationId xmlns:p14="http://schemas.microsoft.com/office/powerpoint/2010/main" val="33524373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Comic Sans MS" panose="030F0702030302020204" pitchFamily="66" charset="0"/>
              </a:rPr>
              <a:t>Week 2</a:t>
            </a:r>
            <a:endParaRPr lang="en-US" dirty="0">
              <a:latin typeface="Comic Sans MS" panose="030F0702030302020204" pitchFamily="66" charset="0"/>
            </a:endParaRPr>
          </a:p>
        </p:txBody>
      </p:sp>
      <p:sp>
        <p:nvSpPr>
          <p:cNvPr id="3" name="Subtitle 2"/>
          <p:cNvSpPr>
            <a:spLocks noGrp="1"/>
          </p:cNvSpPr>
          <p:nvPr>
            <p:ph type="subTitle" idx="1"/>
          </p:nvPr>
        </p:nvSpPr>
        <p:spPr/>
        <p:txBody>
          <a:bodyPr/>
          <a:lstStyle/>
          <a:p>
            <a:r>
              <a:rPr lang="en-US" u="sng" dirty="0" smtClean="0">
                <a:solidFill>
                  <a:schemeClr val="tx1"/>
                </a:solidFill>
                <a:latin typeface="Comic Sans MS" panose="030F0702030302020204" pitchFamily="66" charset="0"/>
              </a:rPr>
              <a:t>Outcome</a:t>
            </a:r>
          </a:p>
          <a:p>
            <a:r>
              <a:rPr lang="en-US" u="sng" dirty="0" smtClean="0">
                <a:solidFill>
                  <a:schemeClr val="tx1"/>
                </a:solidFill>
                <a:latin typeface="Comic Sans MS" panose="030F0702030302020204" pitchFamily="66" charset="0"/>
              </a:rPr>
              <a:t>To write a character description</a:t>
            </a:r>
            <a:endParaRPr lang="en-US" u="sng"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362451419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839200" cy="5786199"/>
          </a:xfrm>
          <a:prstGeom prst="rect">
            <a:avLst/>
          </a:prstGeom>
        </p:spPr>
        <p:txBody>
          <a:bodyPr wrap="square">
            <a:spAutoFit/>
          </a:bodyPr>
          <a:lstStyle/>
          <a:p>
            <a:r>
              <a:rPr lang="en-US" sz="3200" dirty="0" smtClean="0">
                <a:solidFill>
                  <a:srgbClr val="9966FF"/>
                </a:solidFill>
                <a:latin typeface="Comic Sans MS" panose="030F0702030302020204" pitchFamily="66" charset="0"/>
              </a:rPr>
              <a:t>Word of the day: </a:t>
            </a:r>
            <a:r>
              <a:rPr lang="en-US" sz="3200" dirty="0" err="1" smtClean="0">
                <a:solidFill>
                  <a:srgbClr val="9966FF"/>
                </a:solidFill>
                <a:latin typeface="Comic Sans MS" panose="030F0702030302020204" pitchFamily="66" charset="0"/>
              </a:rPr>
              <a:t>scrutinised</a:t>
            </a:r>
            <a:endParaRPr lang="en-US" sz="3200" dirty="0" smtClean="0">
              <a:solidFill>
                <a:srgbClr val="9966FF"/>
              </a:solidFill>
              <a:latin typeface="Comic Sans MS" panose="030F0702030302020204" pitchFamily="66" charset="0"/>
            </a:endParaRPr>
          </a:p>
          <a:p>
            <a:r>
              <a:rPr lang="en-US" sz="3200" u="sng" dirty="0" smtClean="0">
                <a:solidFill>
                  <a:srgbClr val="FF0000"/>
                </a:solidFill>
                <a:latin typeface="Comic Sans MS" panose="030F0702030302020204" pitchFamily="66" charset="0"/>
              </a:rPr>
              <a:t>VOCABULARY </a:t>
            </a:r>
          </a:p>
          <a:p>
            <a:r>
              <a:rPr lang="en-US" sz="3200" dirty="0" smtClean="0">
                <a:latin typeface="Comic Sans MS" panose="030F0702030302020204" pitchFamily="66" charset="0"/>
              </a:rPr>
              <a:t>Parts of speech</a:t>
            </a:r>
          </a:p>
          <a:p>
            <a:r>
              <a:rPr lang="en-US" sz="3200" dirty="0" smtClean="0">
                <a:latin typeface="Comic Sans MS" panose="030F0702030302020204" pitchFamily="66" charset="0"/>
              </a:rPr>
              <a:t>introduce </a:t>
            </a:r>
            <a:r>
              <a:rPr lang="en-US" sz="3200" dirty="0" err="1" smtClean="0">
                <a:latin typeface="Comic Sans MS" panose="030F0702030302020204" pitchFamily="66" charset="0"/>
              </a:rPr>
              <a:t>colour</a:t>
            </a:r>
            <a:r>
              <a:rPr lang="en-US" sz="3200" dirty="0" smtClean="0">
                <a:latin typeface="Comic Sans MS" panose="030F0702030302020204" pitchFamily="66" charset="0"/>
              </a:rPr>
              <a:t> coding for parts of speech.</a:t>
            </a:r>
          </a:p>
          <a:p>
            <a:r>
              <a:rPr lang="en-US" sz="3200" dirty="0" smtClean="0">
                <a:latin typeface="Comic Sans MS" panose="030F0702030302020204" pitchFamily="66" charset="0"/>
              </a:rPr>
              <a:t>What is the function of each of these word types?</a:t>
            </a:r>
          </a:p>
          <a:p>
            <a:pPr marL="457200" indent="-457200">
              <a:buFont typeface="Arial" panose="020B0604020202020204" pitchFamily="34" charset="0"/>
              <a:buChar char="•"/>
            </a:pPr>
            <a:r>
              <a:rPr lang="en-US" sz="3200" dirty="0" smtClean="0">
                <a:solidFill>
                  <a:srgbClr val="FF0000"/>
                </a:solidFill>
                <a:latin typeface="Comic Sans MS" panose="030F0702030302020204" pitchFamily="66" charset="0"/>
              </a:rPr>
              <a:t>nouns</a:t>
            </a:r>
          </a:p>
          <a:p>
            <a:pPr marL="457200" indent="-457200">
              <a:buFont typeface="Arial" panose="020B0604020202020204" pitchFamily="34" charset="0"/>
              <a:buChar char="•"/>
            </a:pPr>
            <a:r>
              <a:rPr lang="en-US" sz="3200" dirty="0" smtClean="0">
                <a:solidFill>
                  <a:srgbClr val="9966FF"/>
                </a:solidFill>
                <a:latin typeface="Comic Sans MS" panose="030F0702030302020204" pitchFamily="66" charset="0"/>
              </a:rPr>
              <a:t>verbs</a:t>
            </a:r>
          </a:p>
          <a:p>
            <a:pPr marL="457200" indent="-457200">
              <a:buFont typeface="Arial" panose="020B0604020202020204" pitchFamily="34" charset="0"/>
              <a:buChar char="•"/>
            </a:pPr>
            <a:r>
              <a:rPr lang="en-US" sz="3200" dirty="0" smtClean="0">
                <a:solidFill>
                  <a:srgbClr val="00B050"/>
                </a:solidFill>
                <a:latin typeface="Comic Sans MS" panose="030F0702030302020204" pitchFamily="66" charset="0"/>
              </a:rPr>
              <a:t>adverbs</a:t>
            </a:r>
          </a:p>
          <a:p>
            <a:pPr marL="457200" indent="-457200">
              <a:buFont typeface="Arial" panose="020B0604020202020204" pitchFamily="34" charset="0"/>
              <a:buChar char="•"/>
            </a:pPr>
            <a:r>
              <a:rPr lang="en-US" sz="3200" dirty="0" smtClean="0">
                <a:solidFill>
                  <a:srgbClr val="00B0F0"/>
                </a:solidFill>
                <a:latin typeface="Comic Sans MS" panose="030F0702030302020204" pitchFamily="66" charset="0"/>
              </a:rPr>
              <a:t>adjectives</a:t>
            </a:r>
            <a:r>
              <a:rPr lang="en-US" sz="3200" dirty="0" smtClean="0">
                <a:solidFill>
                  <a:srgbClr val="FF0000"/>
                </a:solidFill>
                <a:latin typeface="Comic Sans MS" panose="030F0702030302020204" pitchFamily="66" charset="0"/>
              </a:rPr>
              <a:t> </a:t>
            </a:r>
          </a:p>
          <a:p>
            <a:endParaRPr lang="en-US" sz="3200" u="sng" dirty="0" smtClean="0">
              <a:latin typeface="Comic Sans MS" panose="030F0702030302020204" pitchFamily="66" charset="0"/>
            </a:endParaRPr>
          </a:p>
          <a:p>
            <a:endParaRPr lang="en-US" dirty="0"/>
          </a:p>
        </p:txBody>
      </p:sp>
      <p:sp>
        <p:nvSpPr>
          <p:cNvPr id="7" name="TextBox 6"/>
          <p:cNvSpPr txBox="1"/>
          <p:nvPr/>
        </p:nvSpPr>
        <p:spPr>
          <a:xfrm>
            <a:off x="364834" y="257786"/>
            <a:ext cx="6112166" cy="461665"/>
          </a:xfrm>
          <a:prstGeom prst="rect">
            <a:avLst/>
          </a:prstGeom>
          <a:noFill/>
        </p:spPr>
        <p:txBody>
          <a:bodyPr wrap="square" rtlCol="0">
            <a:spAutoFit/>
          </a:bodyPr>
          <a:lstStyle/>
          <a:p>
            <a:r>
              <a:rPr lang="en-US" sz="2400" dirty="0" smtClean="0">
                <a:latin typeface="Comic Sans MS" panose="030F0702030302020204" pitchFamily="66" charset="0"/>
              </a:rPr>
              <a:t>Day 1</a:t>
            </a:r>
            <a:endParaRPr lang="en-US" sz="2400" dirty="0">
              <a:latin typeface="Comic Sans MS" panose="030F0702030302020204" pitchFamily="66" charset="0"/>
            </a:endParaRPr>
          </a:p>
        </p:txBody>
      </p:sp>
    </p:spTree>
    <p:extLst>
      <p:ext uri="{BB962C8B-B14F-4D97-AF65-F5344CB8AC3E}">
        <p14:creationId xmlns:p14="http://schemas.microsoft.com/office/powerpoint/2010/main" val="166468135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52400" y="762000"/>
            <a:ext cx="8534400" cy="2062103"/>
          </a:xfrm>
          <a:prstGeom prst="rect">
            <a:avLst/>
          </a:prstGeom>
        </p:spPr>
        <p:txBody>
          <a:bodyPr wrap="square">
            <a:spAutoFit/>
          </a:bodyPr>
          <a:lstStyle/>
          <a:p>
            <a:r>
              <a:rPr lang="en-US" sz="3200" u="sng" dirty="0" err="1" smtClean="0">
                <a:latin typeface="Comic Sans MS" panose="030F0702030302020204" pitchFamily="66" charset="0"/>
              </a:rPr>
              <a:t>LO:to</a:t>
            </a:r>
            <a:r>
              <a:rPr lang="en-US" sz="3200" u="sng" dirty="0" smtClean="0">
                <a:latin typeface="Comic Sans MS" panose="030F0702030302020204" pitchFamily="66" charset="0"/>
              </a:rPr>
              <a:t> explore </a:t>
            </a:r>
            <a:r>
              <a:rPr lang="en-US" sz="3200" u="sng" dirty="0" err="1" smtClean="0">
                <a:latin typeface="Comic Sans MS" panose="030F0702030302020204" pitchFamily="66" charset="0"/>
              </a:rPr>
              <a:t>characterisation</a:t>
            </a:r>
            <a:r>
              <a:rPr lang="en-US" sz="3200" dirty="0" smtClean="0">
                <a:latin typeface="Comic Sans MS" panose="030F0702030302020204" pitchFamily="66" charset="0"/>
              </a:rPr>
              <a:t>.</a:t>
            </a:r>
          </a:p>
          <a:p>
            <a:r>
              <a:rPr lang="en-US" sz="3200" dirty="0" smtClean="0">
                <a:latin typeface="Comic Sans MS" panose="030F0702030302020204" pitchFamily="66" charset="0"/>
              </a:rPr>
              <a:t>TASK: to collect verbs and adverbs and create a mind map</a:t>
            </a:r>
          </a:p>
          <a:p>
            <a:endParaRPr lang="en-US" sz="3200" dirty="0">
              <a:latin typeface="Comic Sans MS" panose="030F0702030302020204" pitchFamily="66" charset="0"/>
            </a:endParaRPr>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3426" t="29583" r="47995" b="27016"/>
          <a:stretch/>
        </p:blipFill>
        <p:spPr bwMode="auto">
          <a:xfrm>
            <a:off x="2259453" y="2824103"/>
            <a:ext cx="3718560" cy="31748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784340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52400" y="1066800"/>
            <a:ext cx="8534400" cy="4893647"/>
          </a:xfrm>
          <a:prstGeom prst="rect">
            <a:avLst/>
          </a:prstGeom>
        </p:spPr>
        <p:txBody>
          <a:bodyPr wrap="square">
            <a:spAutoFit/>
          </a:bodyPr>
          <a:lstStyle/>
          <a:p>
            <a:r>
              <a:rPr lang="en-US" sz="2400" dirty="0" smtClean="0">
                <a:latin typeface="Comic Sans MS" panose="030F0702030302020204" pitchFamily="66" charset="0"/>
              </a:rPr>
              <a:t>I was still </a:t>
            </a:r>
            <a:r>
              <a:rPr lang="en-US" sz="2400" b="1" dirty="0" smtClean="0">
                <a:solidFill>
                  <a:srgbClr val="9966FF"/>
                </a:solidFill>
                <a:latin typeface="Comic Sans MS" panose="030F0702030302020204" pitchFamily="66" charset="0"/>
              </a:rPr>
              <a:t>deciding</a:t>
            </a:r>
            <a:r>
              <a:rPr lang="en-US" sz="2400" dirty="0" smtClean="0">
                <a:latin typeface="Comic Sans MS" panose="030F0702030302020204" pitchFamily="66" charset="0"/>
              </a:rPr>
              <a:t> which direction to take when I heard a voice from behind me.</a:t>
            </a:r>
          </a:p>
          <a:p>
            <a:r>
              <a:rPr lang="en-US" sz="2400" dirty="0" smtClean="0">
                <a:latin typeface="Comic Sans MS" panose="030F0702030302020204" pitchFamily="66" charset="0"/>
              </a:rPr>
              <a:t> “Who are you? What do you want?” </a:t>
            </a:r>
          </a:p>
          <a:p>
            <a:r>
              <a:rPr lang="en-US" sz="2400" dirty="0" smtClean="0">
                <a:latin typeface="Comic Sans MS" panose="030F0702030302020204" pitchFamily="66" charset="0"/>
              </a:rPr>
              <a:t>I turned.</a:t>
            </a:r>
          </a:p>
          <a:p>
            <a:r>
              <a:rPr lang="en-US" sz="2400" dirty="0" smtClean="0">
                <a:latin typeface="Comic Sans MS" panose="030F0702030302020204" pitchFamily="66" charset="0"/>
              </a:rPr>
              <a:t> “Who are you?” she </a:t>
            </a:r>
            <a:r>
              <a:rPr lang="en-US" sz="2400" b="1" dirty="0" smtClean="0">
                <a:solidFill>
                  <a:srgbClr val="9966FF"/>
                </a:solidFill>
                <a:latin typeface="Comic Sans MS" panose="030F0702030302020204" pitchFamily="66" charset="0"/>
              </a:rPr>
              <a:t>asked</a:t>
            </a:r>
            <a:r>
              <a:rPr lang="en-US" sz="2400" dirty="0" smtClean="0">
                <a:latin typeface="Comic Sans MS" panose="030F0702030302020204" pitchFamily="66" charset="0"/>
              </a:rPr>
              <a:t> again. The old lady who stood before me was no bigger than I was. She </a:t>
            </a:r>
            <a:r>
              <a:rPr lang="en-US" sz="2400" b="1" dirty="0" err="1" smtClean="0">
                <a:solidFill>
                  <a:srgbClr val="9966FF"/>
                </a:solidFill>
                <a:latin typeface="Comic Sans MS" panose="030F0702030302020204" pitchFamily="66" charset="0"/>
              </a:rPr>
              <a:t>scrutinised</a:t>
            </a:r>
            <a:r>
              <a:rPr lang="en-US" sz="2400" b="1" dirty="0" smtClean="0">
                <a:solidFill>
                  <a:srgbClr val="9966FF"/>
                </a:solidFill>
                <a:latin typeface="Comic Sans MS" panose="030F0702030302020204" pitchFamily="66" charset="0"/>
              </a:rPr>
              <a:t> </a:t>
            </a:r>
            <a:r>
              <a:rPr lang="en-US" sz="2400" dirty="0" smtClean="0">
                <a:latin typeface="Comic Sans MS" panose="030F0702030302020204" pitchFamily="66" charset="0"/>
              </a:rPr>
              <a:t>me from under the shadow of her dripping straw hat. She had piercing dark eyes that I did not want to look into. </a:t>
            </a:r>
          </a:p>
          <a:p>
            <a:r>
              <a:rPr lang="en-US" sz="2400" dirty="0" smtClean="0">
                <a:latin typeface="Comic Sans MS" panose="030F0702030302020204" pitchFamily="66" charset="0"/>
              </a:rPr>
              <a:t>“I didn’t think it would rain,” she said, her voice gentler. “Lost, are you?” </a:t>
            </a:r>
          </a:p>
          <a:p>
            <a:r>
              <a:rPr lang="en-US" sz="2400" dirty="0" smtClean="0">
                <a:latin typeface="Comic Sans MS" panose="030F0702030302020204" pitchFamily="66" charset="0"/>
              </a:rPr>
              <a:t>I said nothing. She had a dog on a leash at her side, a big dog. There was an ominous growl in his throat, and his hackles were up all along his back. </a:t>
            </a:r>
            <a:endParaRPr lang="en-US" sz="2400" dirty="0">
              <a:latin typeface="Comic Sans MS" panose="030F0702030302020204" pitchFamily="66" charset="0"/>
            </a:endParaRPr>
          </a:p>
        </p:txBody>
      </p:sp>
    </p:spTree>
    <p:extLst>
      <p:ext uri="{BB962C8B-B14F-4D97-AF65-F5344CB8AC3E}">
        <p14:creationId xmlns:p14="http://schemas.microsoft.com/office/powerpoint/2010/main" val="215023740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533400"/>
            <a:ext cx="8305800" cy="3416320"/>
          </a:xfrm>
          <a:prstGeom prst="rect">
            <a:avLst/>
          </a:prstGeom>
        </p:spPr>
        <p:txBody>
          <a:bodyPr wrap="square">
            <a:spAutoFit/>
          </a:bodyPr>
          <a:lstStyle/>
          <a:p>
            <a:r>
              <a:rPr lang="en-US" sz="2400" dirty="0" smtClean="0">
                <a:latin typeface="Comic Sans MS" panose="030F0702030302020204" pitchFamily="66" charset="0"/>
              </a:rPr>
              <a:t>She </a:t>
            </a:r>
            <a:r>
              <a:rPr lang="en-US" sz="2400" dirty="0">
                <a:latin typeface="Comic Sans MS" panose="030F0702030302020204" pitchFamily="66" charset="0"/>
              </a:rPr>
              <a:t>smiled. “The dog says you’re on private property,” she went on, pointing her stick at me </a:t>
            </a:r>
            <a:r>
              <a:rPr lang="en-US" sz="2400" b="1" dirty="0">
                <a:solidFill>
                  <a:schemeClr val="accent3"/>
                </a:solidFill>
                <a:latin typeface="Comic Sans MS" panose="030F0702030302020204" pitchFamily="66" charset="0"/>
              </a:rPr>
              <a:t>accusingly</a:t>
            </a:r>
            <a:r>
              <a:rPr lang="en-US" sz="2400" dirty="0">
                <a:latin typeface="Comic Sans MS" panose="030F0702030302020204" pitchFamily="66" charset="0"/>
              </a:rPr>
              <a:t>. She edged aside my raincoat with the end of her stick. “Run away from that school, did you? Well, if it’s anything like it used to be, I can’t say I blame you. But we can’t just stand here in the rain, can we? You’d better come inside. We’ll give him some tea, shall we, Jack? Don’t you worry about Jack. He’s all bark and no bite.” Looking at Jack, I found that hard to believe.</a:t>
            </a:r>
          </a:p>
        </p:txBody>
      </p:sp>
      <p:sp>
        <p:nvSpPr>
          <p:cNvPr id="3" name="TextBox 2"/>
          <p:cNvSpPr txBox="1"/>
          <p:nvPr/>
        </p:nvSpPr>
        <p:spPr>
          <a:xfrm>
            <a:off x="457200" y="4343400"/>
            <a:ext cx="8153400" cy="1077218"/>
          </a:xfrm>
          <a:prstGeom prst="rect">
            <a:avLst/>
          </a:prstGeom>
          <a:noFill/>
        </p:spPr>
        <p:txBody>
          <a:bodyPr wrap="square" rtlCol="0">
            <a:spAutoFit/>
          </a:bodyPr>
          <a:lstStyle/>
          <a:p>
            <a:r>
              <a:rPr lang="en-US" sz="3200" dirty="0" smtClean="0">
                <a:solidFill>
                  <a:schemeClr val="accent4">
                    <a:lumMod val="75000"/>
                  </a:schemeClr>
                </a:solidFill>
                <a:latin typeface="Comic Sans MS" panose="030F0702030302020204" pitchFamily="66" charset="0"/>
              </a:rPr>
              <a:t>Complete underlining the words in the passage and write on your mind map.</a:t>
            </a:r>
            <a:endParaRPr lang="en-US" sz="3200" dirty="0">
              <a:solidFill>
                <a:schemeClr val="accent4">
                  <a:lumMod val="75000"/>
                </a:schemeClr>
              </a:solidFill>
              <a:latin typeface="Comic Sans MS" panose="030F0702030302020204" pitchFamily="66" charset="0"/>
            </a:endParaRPr>
          </a:p>
        </p:txBody>
      </p:sp>
    </p:spTree>
    <p:extLst>
      <p:ext uri="{BB962C8B-B14F-4D97-AF65-F5344CB8AC3E}">
        <p14:creationId xmlns:p14="http://schemas.microsoft.com/office/powerpoint/2010/main" val="411282883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838200"/>
            <a:ext cx="8153400" cy="3046988"/>
          </a:xfrm>
          <a:prstGeom prst="rect">
            <a:avLst/>
          </a:prstGeom>
        </p:spPr>
        <p:txBody>
          <a:bodyPr wrap="square">
            <a:spAutoFit/>
          </a:bodyPr>
          <a:lstStyle/>
          <a:p>
            <a:r>
              <a:rPr lang="en-US" sz="3200" u="sng" dirty="0" smtClean="0">
                <a:latin typeface="Comic Sans MS" panose="030F0702030302020204" pitchFamily="66" charset="0"/>
              </a:rPr>
              <a:t>Day 2</a:t>
            </a:r>
          </a:p>
          <a:p>
            <a:r>
              <a:rPr lang="en-US" sz="3200" dirty="0" smtClean="0">
                <a:latin typeface="Comic Sans MS" panose="030F0702030302020204" pitchFamily="66" charset="0"/>
              </a:rPr>
              <a:t>Word </a:t>
            </a:r>
            <a:r>
              <a:rPr lang="en-US" sz="3200" dirty="0">
                <a:latin typeface="Comic Sans MS" panose="030F0702030302020204" pitchFamily="66" charset="0"/>
              </a:rPr>
              <a:t>of the day- </a:t>
            </a:r>
            <a:r>
              <a:rPr lang="en-US" sz="3200" dirty="0">
                <a:solidFill>
                  <a:srgbClr val="00B0F0"/>
                </a:solidFill>
                <a:latin typeface="Comic Sans MS" panose="030F0702030302020204" pitchFamily="66" charset="0"/>
              </a:rPr>
              <a:t>miraculous </a:t>
            </a:r>
          </a:p>
          <a:p>
            <a:r>
              <a:rPr lang="en-US" sz="3200" dirty="0">
                <a:solidFill>
                  <a:srgbClr val="FF0000"/>
                </a:solidFill>
                <a:latin typeface="Comic Sans MS" panose="030F0702030302020204" pitchFamily="66" charset="0"/>
              </a:rPr>
              <a:t>INFERENCE</a:t>
            </a:r>
          </a:p>
          <a:p>
            <a:r>
              <a:rPr lang="en-US" sz="3200" dirty="0">
                <a:latin typeface="Comic Sans MS" panose="030F0702030302020204" pitchFamily="66" charset="0"/>
              </a:rPr>
              <a:t>What is the lady like? Do you trust her? Explain why. Why do you think Michael followed her</a:t>
            </a:r>
            <a:r>
              <a:rPr lang="en-US" sz="3200" dirty="0" smtClean="0">
                <a:latin typeface="Comic Sans MS" panose="030F0702030302020204" pitchFamily="66" charset="0"/>
              </a:rPr>
              <a:t>?</a:t>
            </a:r>
            <a:endParaRPr lang="en-US" sz="3200" dirty="0">
              <a:latin typeface="Comic Sans MS" panose="030F0702030302020204" pitchFamily="66" charset="0"/>
            </a:endParaRPr>
          </a:p>
        </p:txBody>
      </p:sp>
    </p:spTree>
    <p:extLst>
      <p:ext uri="{BB962C8B-B14F-4D97-AF65-F5344CB8AC3E}">
        <p14:creationId xmlns:p14="http://schemas.microsoft.com/office/powerpoint/2010/main" val="38836705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8600" y="228599"/>
            <a:ext cx="8458200" cy="5262979"/>
          </a:xfrm>
          <a:prstGeom prst="rect">
            <a:avLst/>
          </a:prstGeom>
        </p:spPr>
        <p:txBody>
          <a:bodyPr wrap="square">
            <a:spAutoFit/>
          </a:bodyPr>
          <a:lstStyle/>
          <a:p>
            <a:r>
              <a:rPr lang="en-US" sz="2800" dirty="0">
                <a:latin typeface="Comic Sans MS" panose="030F0702030302020204" pitchFamily="66" charset="0"/>
              </a:rPr>
              <a:t>I don’t know why, but I never for one moment thought of </a:t>
            </a:r>
            <a:r>
              <a:rPr lang="en-US" sz="2800" dirty="0">
                <a:solidFill>
                  <a:srgbClr val="9966FF"/>
                </a:solidFill>
                <a:latin typeface="Comic Sans MS" panose="030F0702030302020204" pitchFamily="66" charset="0"/>
              </a:rPr>
              <a:t>running</a:t>
            </a:r>
            <a:r>
              <a:rPr lang="en-US" sz="2800" dirty="0">
                <a:latin typeface="Comic Sans MS" panose="030F0702030302020204" pitchFamily="66" charset="0"/>
              </a:rPr>
              <a:t> off. </a:t>
            </a:r>
            <a:r>
              <a:rPr lang="en-US" sz="2800" dirty="0" smtClean="0">
                <a:latin typeface="Comic Sans MS" panose="030F0702030302020204" pitchFamily="66" charset="0"/>
              </a:rPr>
              <a:t>I often </a:t>
            </a:r>
            <a:r>
              <a:rPr lang="en-US" sz="2800" dirty="0">
                <a:latin typeface="Comic Sans MS" panose="030F0702030302020204" pitchFamily="66" charset="0"/>
              </a:rPr>
              <a:t>wondered later why I went with her so </a:t>
            </a:r>
            <a:r>
              <a:rPr lang="en-US" sz="2800" dirty="0">
                <a:solidFill>
                  <a:srgbClr val="00B050"/>
                </a:solidFill>
                <a:latin typeface="Comic Sans MS" panose="030F0702030302020204" pitchFamily="66" charset="0"/>
              </a:rPr>
              <a:t>readily</a:t>
            </a:r>
            <a:r>
              <a:rPr lang="en-US" sz="2800" dirty="0">
                <a:latin typeface="Comic Sans MS" panose="030F0702030302020204" pitchFamily="66" charset="0"/>
              </a:rPr>
              <a:t>. I think it was </a:t>
            </a:r>
            <a:r>
              <a:rPr lang="en-US" sz="2800" dirty="0" smtClean="0">
                <a:latin typeface="Comic Sans MS" panose="030F0702030302020204" pitchFamily="66" charset="0"/>
              </a:rPr>
              <a:t>because she </a:t>
            </a:r>
            <a:r>
              <a:rPr lang="en-US" sz="2800" dirty="0">
                <a:latin typeface="Comic Sans MS" panose="030F0702030302020204" pitchFamily="66" charset="0"/>
              </a:rPr>
              <a:t>expected me to, willed me to somehow. I followed the old lady and her</a:t>
            </a:r>
          </a:p>
          <a:p>
            <a:r>
              <a:rPr lang="en-US" sz="2800" dirty="0">
                <a:latin typeface="Comic Sans MS" panose="030F0702030302020204" pitchFamily="66" charset="0"/>
              </a:rPr>
              <a:t>dog up to the house, which was </a:t>
            </a:r>
            <a:r>
              <a:rPr lang="en-US" sz="2800" dirty="0">
                <a:solidFill>
                  <a:srgbClr val="0070C0"/>
                </a:solidFill>
                <a:latin typeface="Comic Sans MS" panose="030F0702030302020204" pitchFamily="66" charset="0"/>
              </a:rPr>
              <a:t>huge</a:t>
            </a:r>
            <a:r>
              <a:rPr lang="en-US" sz="2800" dirty="0">
                <a:latin typeface="Comic Sans MS" panose="030F0702030302020204" pitchFamily="66" charset="0"/>
              </a:rPr>
              <a:t>, as huge as my school. It looked as if </a:t>
            </a:r>
            <a:r>
              <a:rPr lang="en-US" sz="2800" dirty="0" smtClean="0">
                <a:latin typeface="Comic Sans MS" panose="030F0702030302020204" pitchFamily="66" charset="0"/>
              </a:rPr>
              <a:t>it had </a:t>
            </a:r>
            <a:r>
              <a:rPr lang="en-US" sz="2800" dirty="0">
                <a:latin typeface="Comic Sans MS" panose="030F0702030302020204" pitchFamily="66" charset="0"/>
              </a:rPr>
              <a:t>grown out of the ground. There was hardly a brick or a stone or a tile </a:t>
            </a:r>
            <a:r>
              <a:rPr lang="en-US" sz="2800" dirty="0" smtClean="0">
                <a:latin typeface="Comic Sans MS" panose="030F0702030302020204" pitchFamily="66" charset="0"/>
              </a:rPr>
              <a:t>to be </a:t>
            </a:r>
            <a:r>
              <a:rPr lang="en-US" sz="2800" dirty="0">
                <a:latin typeface="Comic Sans MS" panose="030F0702030302020204" pitchFamily="66" charset="0"/>
              </a:rPr>
              <a:t>seen. The entire building was </a:t>
            </a:r>
            <a:r>
              <a:rPr lang="en-US" sz="2800" dirty="0">
                <a:solidFill>
                  <a:srgbClr val="9966FF"/>
                </a:solidFill>
                <a:latin typeface="Comic Sans MS" panose="030F0702030302020204" pitchFamily="66" charset="0"/>
              </a:rPr>
              <a:t>smothered</a:t>
            </a:r>
            <a:r>
              <a:rPr lang="en-US" sz="2800" dirty="0">
                <a:latin typeface="Comic Sans MS" panose="030F0702030302020204" pitchFamily="66" charset="0"/>
              </a:rPr>
              <a:t> in </a:t>
            </a:r>
            <a:r>
              <a:rPr lang="en-US" sz="2800" dirty="0">
                <a:solidFill>
                  <a:srgbClr val="FF0000"/>
                </a:solidFill>
                <a:latin typeface="Comic Sans MS" panose="030F0702030302020204" pitchFamily="66" charset="0"/>
              </a:rPr>
              <a:t>red creeper</a:t>
            </a:r>
            <a:r>
              <a:rPr lang="en-US" sz="2800" dirty="0">
                <a:latin typeface="Comic Sans MS" panose="030F0702030302020204" pitchFamily="66" charset="0"/>
              </a:rPr>
              <a:t>, and there were a</a:t>
            </a:r>
          </a:p>
          <a:p>
            <a:r>
              <a:rPr lang="en-US" sz="2800" dirty="0">
                <a:latin typeface="Comic Sans MS" panose="030F0702030302020204" pitchFamily="66" charset="0"/>
              </a:rPr>
              <a:t>dozen </a:t>
            </a:r>
            <a:r>
              <a:rPr lang="en-US" sz="2800" dirty="0">
                <a:solidFill>
                  <a:srgbClr val="0070C0"/>
                </a:solidFill>
                <a:latin typeface="Comic Sans MS" panose="030F0702030302020204" pitchFamily="66" charset="0"/>
              </a:rPr>
              <a:t>ivy-clad</a:t>
            </a:r>
            <a:r>
              <a:rPr lang="en-US" sz="2800" dirty="0">
                <a:latin typeface="Comic Sans MS" panose="030F0702030302020204" pitchFamily="66" charset="0"/>
              </a:rPr>
              <a:t> chimneys sprouting skywards from the roof</a:t>
            </a:r>
            <a:r>
              <a:rPr lang="en-US" sz="2800" dirty="0" smtClean="0">
                <a:latin typeface="Comic Sans MS" panose="030F0702030302020204" pitchFamily="66" charset="0"/>
              </a:rPr>
              <a:t>.</a:t>
            </a:r>
            <a:endParaRPr lang="en-US" sz="2800" dirty="0">
              <a:latin typeface="Comic Sans MS" panose="030F0702030302020204" pitchFamily="66" charset="0"/>
            </a:endParaRPr>
          </a:p>
        </p:txBody>
      </p:sp>
    </p:spTree>
    <p:extLst>
      <p:ext uri="{BB962C8B-B14F-4D97-AF65-F5344CB8AC3E}">
        <p14:creationId xmlns:p14="http://schemas.microsoft.com/office/powerpoint/2010/main" val="31255934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304800"/>
            <a:ext cx="8153400" cy="5693866"/>
          </a:xfrm>
          <a:prstGeom prst="rect">
            <a:avLst/>
          </a:prstGeom>
        </p:spPr>
        <p:txBody>
          <a:bodyPr wrap="square">
            <a:spAutoFit/>
          </a:bodyPr>
          <a:lstStyle/>
          <a:p>
            <a:r>
              <a:rPr lang="en-US" sz="2800" dirty="0" smtClean="0">
                <a:latin typeface="Comic Sans MS" panose="030F0702030302020204" pitchFamily="66" charset="0"/>
              </a:rPr>
              <a:t>We </a:t>
            </a:r>
            <a:r>
              <a:rPr lang="en-US" sz="2800" dirty="0">
                <a:latin typeface="Comic Sans MS" panose="030F0702030302020204" pitchFamily="66" charset="0"/>
              </a:rPr>
              <a:t>sat down close to the stove in a vast vaulted kitchen. “The </a:t>
            </a:r>
            <a:r>
              <a:rPr lang="en-US" sz="2800" dirty="0" smtClean="0">
                <a:latin typeface="Comic Sans MS" panose="030F0702030302020204" pitchFamily="66" charset="0"/>
              </a:rPr>
              <a:t>kitchen’s always </a:t>
            </a:r>
            <a:r>
              <a:rPr lang="en-US" sz="2800" dirty="0">
                <a:latin typeface="Comic Sans MS" panose="030F0702030302020204" pitchFamily="66" charset="0"/>
              </a:rPr>
              <a:t>the warmest place,” she said, opening the oven door. “We’ll have </a:t>
            </a:r>
            <a:r>
              <a:rPr lang="en-US" sz="2800" dirty="0" smtClean="0">
                <a:latin typeface="Comic Sans MS" panose="030F0702030302020204" pitchFamily="66" charset="0"/>
              </a:rPr>
              <a:t>you dry </a:t>
            </a:r>
            <a:r>
              <a:rPr lang="en-US" sz="2800" dirty="0">
                <a:latin typeface="Comic Sans MS" panose="030F0702030302020204" pitchFamily="66" charset="0"/>
              </a:rPr>
              <a:t>in no time. Scones?” she went on, bending down with some difficulty </a:t>
            </a:r>
            <a:r>
              <a:rPr lang="en-US" sz="2800" dirty="0" smtClean="0">
                <a:latin typeface="Comic Sans MS" panose="030F0702030302020204" pitchFamily="66" charset="0"/>
              </a:rPr>
              <a:t>and reaching </a:t>
            </a:r>
            <a:r>
              <a:rPr lang="en-US" sz="2800" dirty="0">
                <a:latin typeface="Comic Sans MS" panose="030F0702030302020204" pitchFamily="66" charset="0"/>
              </a:rPr>
              <a:t>inside. “I always have scones on a Sunday. And tea to wash it </a:t>
            </a:r>
            <a:r>
              <a:rPr lang="en-US" sz="2800" dirty="0" smtClean="0">
                <a:latin typeface="Comic Sans MS" panose="030F0702030302020204" pitchFamily="66" charset="0"/>
              </a:rPr>
              <a:t>down. All </a:t>
            </a:r>
            <a:r>
              <a:rPr lang="en-US" sz="2800" dirty="0">
                <a:latin typeface="Comic Sans MS" panose="030F0702030302020204" pitchFamily="66" charset="0"/>
              </a:rPr>
              <a:t>right for you?” She went on chatting away as she busied herself with </a:t>
            </a:r>
            <a:r>
              <a:rPr lang="en-US" sz="2800" dirty="0" smtClean="0">
                <a:latin typeface="Comic Sans MS" panose="030F0702030302020204" pitchFamily="66" charset="0"/>
              </a:rPr>
              <a:t>the kettle </a:t>
            </a:r>
            <a:r>
              <a:rPr lang="en-US" sz="2800" dirty="0">
                <a:latin typeface="Comic Sans MS" panose="030F0702030302020204" pitchFamily="66" charset="0"/>
              </a:rPr>
              <a:t>and the teapot. The dog eyed me all the while from his </a:t>
            </a:r>
            <a:r>
              <a:rPr lang="en-US" sz="2800" dirty="0" smtClean="0">
                <a:latin typeface="Comic Sans MS" panose="030F0702030302020204" pitchFamily="66" charset="0"/>
              </a:rPr>
              <a:t>basket, unblinking</a:t>
            </a:r>
            <a:r>
              <a:rPr lang="en-US" sz="2800" dirty="0">
                <a:latin typeface="Comic Sans MS" panose="030F0702030302020204" pitchFamily="66" charset="0"/>
              </a:rPr>
              <a:t>. “I was just thinking,” she said. “You’ll be the first young </a:t>
            </a:r>
            <a:r>
              <a:rPr lang="en-US" sz="2800" dirty="0" smtClean="0">
                <a:latin typeface="Comic Sans MS" panose="030F0702030302020204" pitchFamily="66" charset="0"/>
              </a:rPr>
              <a:t>man I’ve </a:t>
            </a:r>
            <a:r>
              <a:rPr lang="en-US" sz="2800" dirty="0">
                <a:latin typeface="Comic Sans MS" panose="030F0702030302020204" pitchFamily="66" charset="0"/>
              </a:rPr>
              <a:t>had inside this house since Bertie.” She was silent for a while</a:t>
            </a:r>
            <a:r>
              <a:rPr lang="en-US" sz="2800" dirty="0" smtClean="0">
                <a:latin typeface="Comic Sans MS" panose="030F0702030302020204" pitchFamily="66" charset="0"/>
              </a:rPr>
              <a:t>.</a:t>
            </a:r>
            <a:endParaRPr lang="en-US" sz="2800" dirty="0">
              <a:latin typeface="Comic Sans MS" panose="030F0702030302020204" pitchFamily="66" charset="0"/>
            </a:endParaRPr>
          </a:p>
        </p:txBody>
      </p:sp>
    </p:spTree>
    <p:extLst>
      <p:ext uri="{BB962C8B-B14F-4D97-AF65-F5344CB8AC3E}">
        <p14:creationId xmlns:p14="http://schemas.microsoft.com/office/powerpoint/2010/main" val="3310319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228600"/>
            <a:ext cx="8534400" cy="5693866"/>
          </a:xfrm>
          <a:prstGeom prst="rect">
            <a:avLst/>
          </a:prstGeom>
        </p:spPr>
        <p:txBody>
          <a:bodyPr wrap="square">
            <a:spAutoFit/>
          </a:bodyPr>
          <a:lstStyle/>
          <a:p>
            <a:r>
              <a:rPr lang="en-US" sz="2800" dirty="0">
                <a:latin typeface="Comic Sans MS" panose="030F0702030302020204" pitchFamily="66" charset="0"/>
              </a:rPr>
              <a:t>The smell of the scones wafted through the kitchen. </a:t>
            </a:r>
            <a:r>
              <a:rPr lang="en-US" sz="2800" dirty="0" smtClean="0">
                <a:latin typeface="Comic Sans MS" panose="030F0702030302020204" pitchFamily="66" charset="0"/>
              </a:rPr>
              <a:t>I </a:t>
            </a:r>
            <a:r>
              <a:rPr lang="en-US" sz="2800" dirty="0">
                <a:latin typeface="Comic Sans MS" panose="030F0702030302020204" pitchFamily="66" charset="0"/>
              </a:rPr>
              <a:t>ate three before I even touched my tea. They were sweet and crumbly, and succulent with melting butter. She talked on merrily again, to me, to the dog – I wasn’t sure which. I wasn’t really listening. I was looking out of the window behind her. The sun was bursting through the clouds and lighting the hillside. A perfect rainbow arched through the sky. But miraculous though it was, it wasn’t the rainbow that fascinated me. Somehow, the clouds were casting a strange shadow over the hillside, a shadow the shape of a lion, roaring like the one over the </a:t>
            </a:r>
            <a:r>
              <a:rPr lang="en-US" sz="2800" dirty="0" smtClean="0">
                <a:latin typeface="Comic Sans MS" panose="030F0702030302020204" pitchFamily="66" charset="0"/>
              </a:rPr>
              <a:t>archway</a:t>
            </a:r>
            <a:endParaRPr lang="en-US" sz="2800" dirty="0">
              <a:latin typeface="Comic Sans MS" panose="030F0702030302020204" pitchFamily="66" charset="0"/>
            </a:endParaRPr>
          </a:p>
        </p:txBody>
      </p:sp>
    </p:spTree>
    <p:extLst>
      <p:ext uri="{BB962C8B-B14F-4D97-AF65-F5344CB8AC3E}">
        <p14:creationId xmlns:p14="http://schemas.microsoft.com/office/powerpoint/2010/main" val="13721592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0114" y="457200"/>
            <a:ext cx="8458200" cy="3108543"/>
          </a:xfrm>
          <a:prstGeom prst="rect">
            <a:avLst/>
          </a:prstGeom>
        </p:spPr>
        <p:txBody>
          <a:bodyPr wrap="square">
            <a:spAutoFit/>
          </a:bodyPr>
          <a:lstStyle/>
          <a:p>
            <a:pPr lvl="0"/>
            <a:r>
              <a:rPr lang="en-US" sz="2800" dirty="0">
                <a:solidFill>
                  <a:prstClr val="black"/>
                </a:solidFill>
                <a:latin typeface="Comic Sans MS" panose="030F0702030302020204" pitchFamily="66" charset="0"/>
              </a:rPr>
              <a:t>“Sun’s come out,” said the old lady, offering me another scone. I took it eagerly. “Always does, you know. It may be difficult to remember sometimes, but there’s always sun behind the clouds, and the clouds do go in the end. Honestly</a:t>
            </a:r>
            <a:r>
              <a:rPr lang="en-US" sz="2800" dirty="0" smtClean="0">
                <a:solidFill>
                  <a:prstClr val="black"/>
                </a:solidFill>
                <a:latin typeface="Comic Sans MS" panose="030F0702030302020204" pitchFamily="66" charset="0"/>
              </a:rPr>
              <a:t>.”</a:t>
            </a:r>
          </a:p>
          <a:p>
            <a:pPr lvl="0"/>
            <a:r>
              <a:rPr lang="en-US" sz="2800" dirty="0">
                <a:solidFill>
                  <a:prstClr val="black"/>
                </a:solidFill>
                <a:latin typeface="Comic Sans MS" panose="030F0702030302020204" pitchFamily="66" charset="0"/>
              </a:rPr>
              <a:t>She watched me eat, a smile on her face that warmed me to the bone.</a:t>
            </a:r>
            <a:endParaRPr lang="en-US" sz="2800" dirty="0" smtClean="0">
              <a:solidFill>
                <a:prstClr val="black"/>
              </a:solidFill>
              <a:latin typeface="Comic Sans MS" panose="030F0702030302020204" pitchFamily="66" charset="0"/>
            </a:endParaRPr>
          </a:p>
        </p:txBody>
      </p:sp>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264" t="37916" r="41435" b="19048"/>
          <a:stretch/>
        </p:blipFill>
        <p:spPr bwMode="auto">
          <a:xfrm>
            <a:off x="3048000" y="3786032"/>
            <a:ext cx="4297680" cy="271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30300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4800" y="674400"/>
            <a:ext cx="6553200" cy="3539430"/>
          </a:xfrm>
          <a:prstGeom prst="rect">
            <a:avLst/>
          </a:prstGeom>
        </p:spPr>
        <p:txBody>
          <a:bodyPr wrap="square">
            <a:spAutoFit/>
          </a:bodyPr>
          <a:lstStyle/>
          <a:p>
            <a:pPr lvl="0"/>
            <a:r>
              <a:rPr lang="en-US" sz="3200" dirty="0">
                <a:solidFill>
                  <a:prstClr val="black"/>
                </a:solidFill>
                <a:latin typeface="Comic Sans MS" panose="030F0702030302020204" pitchFamily="66" charset="0"/>
              </a:rPr>
              <a:t>Parts of speech</a:t>
            </a:r>
          </a:p>
          <a:p>
            <a:pPr lvl="0"/>
            <a:r>
              <a:rPr lang="en-US" sz="3200" dirty="0" smtClean="0">
                <a:solidFill>
                  <a:prstClr val="black"/>
                </a:solidFill>
                <a:latin typeface="Comic Sans MS" panose="030F0702030302020204" pitchFamily="66" charset="0"/>
              </a:rPr>
              <a:t>What </a:t>
            </a:r>
            <a:r>
              <a:rPr lang="en-US" sz="3200" dirty="0">
                <a:solidFill>
                  <a:prstClr val="black"/>
                </a:solidFill>
                <a:latin typeface="Comic Sans MS" panose="030F0702030302020204" pitchFamily="66" charset="0"/>
              </a:rPr>
              <a:t>is the function of each of these word types?</a:t>
            </a:r>
          </a:p>
          <a:p>
            <a:pPr marL="457200" lvl="0" indent="-457200">
              <a:buFont typeface="Arial" panose="020B0604020202020204" pitchFamily="34" charset="0"/>
              <a:buChar char="•"/>
            </a:pPr>
            <a:r>
              <a:rPr lang="en-US" sz="3200" dirty="0">
                <a:solidFill>
                  <a:srgbClr val="FF0000"/>
                </a:solidFill>
                <a:latin typeface="Comic Sans MS" panose="030F0702030302020204" pitchFamily="66" charset="0"/>
              </a:rPr>
              <a:t>nouns</a:t>
            </a:r>
          </a:p>
          <a:p>
            <a:pPr marL="457200" lvl="0" indent="-457200">
              <a:buFont typeface="Arial" panose="020B0604020202020204" pitchFamily="34" charset="0"/>
              <a:buChar char="•"/>
            </a:pPr>
            <a:r>
              <a:rPr lang="en-US" sz="3200" dirty="0">
                <a:solidFill>
                  <a:srgbClr val="9966FF"/>
                </a:solidFill>
                <a:latin typeface="Comic Sans MS" panose="030F0702030302020204" pitchFamily="66" charset="0"/>
              </a:rPr>
              <a:t>verbs</a:t>
            </a:r>
          </a:p>
          <a:p>
            <a:pPr marL="457200" lvl="0" indent="-457200">
              <a:buFont typeface="Arial" panose="020B0604020202020204" pitchFamily="34" charset="0"/>
              <a:buChar char="•"/>
            </a:pPr>
            <a:r>
              <a:rPr lang="en-US" sz="3200" dirty="0">
                <a:solidFill>
                  <a:srgbClr val="00B050"/>
                </a:solidFill>
                <a:latin typeface="Comic Sans MS" panose="030F0702030302020204" pitchFamily="66" charset="0"/>
              </a:rPr>
              <a:t>adverbs</a:t>
            </a:r>
          </a:p>
          <a:p>
            <a:pPr marL="457200" lvl="0" indent="-457200">
              <a:buFont typeface="Arial" panose="020B0604020202020204" pitchFamily="34" charset="0"/>
              <a:buChar char="•"/>
            </a:pPr>
            <a:r>
              <a:rPr lang="en-US" sz="3200" dirty="0">
                <a:solidFill>
                  <a:srgbClr val="00B0F0"/>
                </a:solidFill>
                <a:latin typeface="Comic Sans MS" panose="030F0702030302020204" pitchFamily="66" charset="0"/>
              </a:rPr>
              <a:t>adjectives</a:t>
            </a:r>
            <a:r>
              <a:rPr lang="en-US" sz="3200" dirty="0">
                <a:solidFill>
                  <a:srgbClr val="FF0000"/>
                </a:solidFill>
                <a:latin typeface="Comic Sans MS" panose="030F0702030302020204" pitchFamily="66" charset="0"/>
              </a:rPr>
              <a:t> </a:t>
            </a:r>
          </a:p>
        </p:txBody>
      </p:sp>
    </p:spTree>
    <p:extLst>
      <p:ext uri="{BB962C8B-B14F-4D97-AF65-F5344CB8AC3E}">
        <p14:creationId xmlns:p14="http://schemas.microsoft.com/office/powerpoint/2010/main" val="689206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990600"/>
            <a:ext cx="8458200" cy="3539430"/>
          </a:xfrm>
          <a:prstGeom prst="rect">
            <a:avLst/>
          </a:prstGeom>
        </p:spPr>
        <p:txBody>
          <a:bodyPr wrap="square">
            <a:spAutoFit/>
          </a:bodyPr>
          <a:lstStyle/>
          <a:p>
            <a:r>
              <a:rPr lang="en-US" sz="2800" u="sng" dirty="0">
                <a:latin typeface="Comic Sans MS" panose="030F0702030302020204" pitchFamily="66" charset="0"/>
              </a:rPr>
              <a:t>LO: to understand how sensory images create atmosphere.</a:t>
            </a:r>
          </a:p>
          <a:p>
            <a:r>
              <a:rPr lang="en-US" sz="2800" dirty="0">
                <a:latin typeface="Comic Sans MS" panose="030F0702030302020204" pitchFamily="66" charset="0"/>
              </a:rPr>
              <a:t>Revise senses:- explain that the atmosphere is created by all we see, hear, smell, taste and feel.</a:t>
            </a:r>
          </a:p>
          <a:p>
            <a:r>
              <a:rPr lang="en-US" sz="2800" dirty="0">
                <a:latin typeface="Comic Sans MS" panose="030F0702030302020204" pitchFamily="66" charset="0"/>
              </a:rPr>
              <a:t> What was Michael’s school diet? How does that contrast with this scene?</a:t>
            </a:r>
          </a:p>
          <a:p>
            <a:r>
              <a:rPr lang="en-US" sz="2800" dirty="0">
                <a:latin typeface="Comic Sans MS" panose="030F0702030302020204" pitchFamily="66" charset="0"/>
              </a:rPr>
              <a:t>Complete the sensory mind map of the scene. – Use word </a:t>
            </a:r>
            <a:r>
              <a:rPr lang="en-US" sz="2800" dirty="0" err="1">
                <a:latin typeface="Comic Sans MS" panose="030F0702030302020204" pitchFamily="66" charset="0"/>
              </a:rPr>
              <a:t>colour</a:t>
            </a:r>
            <a:r>
              <a:rPr lang="en-US" sz="2800" dirty="0">
                <a:latin typeface="Comic Sans MS" panose="030F0702030302020204" pitchFamily="66" charset="0"/>
              </a:rPr>
              <a:t> coding</a:t>
            </a:r>
          </a:p>
        </p:txBody>
      </p:sp>
    </p:spTree>
    <p:extLst>
      <p:ext uri="{BB962C8B-B14F-4D97-AF65-F5344CB8AC3E}">
        <p14:creationId xmlns:p14="http://schemas.microsoft.com/office/powerpoint/2010/main" val="4000038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20264" t="37916" r="41435" b="19048"/>
          <a:stretch/>
        </p:blipFill>
        <p:spPr bwMode="auto">
          <a:xfrm>
            <a:off x="2971800" y="3837214"/>
            <a:ext cx="4069080" cy="25705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493486" y="1524000"/>
            <a:ext cx="2362200" cy="2057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p:cNvSpPr/>
          <p:nvPr/>
        </p:nvSpPr>
        <p:spPr>
          <a:xfrm>
            <a:off x="6400800" y="304800"/>
            <a:ext cx="2362200" cy="2057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a:off x="486229" y="4267200"/>
            <a:ext cx="2362200" cy="2057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a:off x="6629400" y="2808514"/>
            <a:ext cx="2362200" cy="20574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3657600" y="152400"/>
            <a:ext cx="2362200" cy="34290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493486" y="1535277"/>
            <a:ext cx="1752600" cy="369332"/>
          </a:xfrm>
          <a:prstGeom prst="rect">
            <a:avLst/>
          </a:prstGeom>
          <a:noFill/>
        </p:spPr>
        <p:txBody>
          <a:bodyPr wrap="square" rtlCol="0">
            <a:spAutoFit/>
          </a:bodyPr>
          <a:lstStyle/>
          <a:p>
            <a:r>
              <a:rPr lang="en-US" dirty="0" smtClean="0">
                <a:latin typeface="Comic Sans MS" panose="030F0702030302020204" pitchFamily="66" charset="0"/>
              </a:rPr>
              <a:t>sme</a:t>
            </a:r>
            <a:r>
              <a:rPr lang="en-US" dirty="0" smtClean="0"/>
              <a:t>ll</a:t>
            </a:r>
            <a:endParaRPr lang="en-US" dirty="0"/>
          </a:p>
        </p:txBody>
      </p:sp>
      <p:sp>
        <p:nvSpPr>
          <p:cNvPr id="11" name="TextBox 10"/>
          <p:cNvSpPr txBox="1"/>
          <p:nvPr/>
        </p:nvSpPr>
        <p:spPr>
          <a:xfrm>
            <a:off x="493486" y="4270437"/>
            <a:ext cx="1752600" cy="369332"/>
          </a:xfrm>
          <a:prstGeom prst="rect">
            <a:avLst/>
          </a:prstGeom>
          <a:noFill/>
        </p:spPr>
        <p:txBody>
          <a:bodyPr wrap="square" rtlCol="0">
            <a:spAutoFit/>
          </a:bodyPr>
          <a:lstStyle/>
          <a:p>
            <a:r>
              <a:rPr lang="en-US" dirty="0" smtClean="0">
                <a:latin typeface="Comic Sans MS" panose="030F0702030302020204" pitchFamily="66" charset="0"/>
              </a:rPr>
              <a:t>taste</a:t>
            </a:r>
            <a:endParaRPr lang="en-US" dirty="0"/>
          </a:p>
        </p:txBody>
      </p:sp>
      <p:sp>
        <p:nvSpPr>
          <p:cNvPr id="12" name="TextBox 11"/>
          <p:cNvSpPr txBox="1"/>
          <p:nvPr/>
        </p:nvSpPr>
        <p:spPr>
          <a:xfrm>
            <a:off x="3713843" y="250763"/>
            <a:ext cx="1752600" cy="369332"/>
          </a:xfrm>
          <a:prstGeom prst="rect">
            <a:avLst/>
          </a:prstGeom>
          <a:noFill/>
        </p:spPr>
        <p:txBody>
          <a:bodyPr wrap="square" rtlCol="0">
            <a:spAutoFit/>
          </a:bodyPr>
          <a:lstStyle/>
          <a:p>
            <a:r>
              <a:rPr lang="en-US" dirty="0" smtClean="0">
                <a:latin typeface="Comic Sans MS" panose="030F0702030302020204" pitchFamily="66" charset="0"/>
              </a:rPr>
              <a:t>see</a:t>
            </a:r>
            <a:endParaRPr lang="en-US" dirty="0"/>
          </a:p>
        </p:txBody>
      </p:sp>
      <p:sp>
        <p:nvSpPr>
          <p:cNvPr id="13" name="TextBox 12"/>
          <p:cNvSpPr txBox="1"/>
          <p:nvPr/>
        </p:nvSpPr>
        <p:spPr>
          <a:xfrm>
            <a:off x="6477000" y="435429"/>
            <a:ext cx="1752600" cy="369332"/>
          </a:xfrm>
          <a:prstGeom prst="rect">
            <a:avLst/>
          </a:prstGeom>
          <a:noFill/>
        </p:spPr>
        <p:txBody>
          <a:bodyPr wrap="square" rtlCol="0">
            <a:spAutoFit/>
          </a:bodyPr>
          <a:lstStyle/>
          <a:p>
            <a:r>
              <a:rPr lang="en-US" dirty="0" smtClean="0">
                <a:latin typeface="Comic Sans MS" panose="030F0702030302020204" pitchFamily="66" charset="0"/>
              </a:rPr>
              <a:t>hear</a:t>
            </a:r>
            <a:endParaRPr lang="en-US" dirty="0"/>
          </a:p>
        </p:txBody>
      </p:sp>
      <p:sp>
        <p:nvSpPr>
          <p:cNvPr id="14" name="TextBox 13"/>
          <p:cNvSpPr txBox="1"/>
          <p:nvPr/>
        </p:nvSpPr>
        <p:spPr>
          <a:xfrm>
            <a:off x="6705600" y="2881086"/>
            <a:ext cx="1752600" cy="369332"/>
          </a:xfrm>
          <a:prstGeom prst="rect">
            <a:avLst/>
          </a:prstGeom>
          <a:noFill/>
        </p:spPr>
        <p:txBody>
          <a:bodyPr wrap="square" rtlCol="0">
            <a:spAutoFit/>
          </a:bodyPr>
          <a:lstStyle/>
          <a:p>
            <a:r>
              <a:rPr lang="en-US" dirty="0" smtClean="0">
                <a:latin typeface="Comic Sans MS" panose="030F0702030302020204" pitchFamily="66" charset="0"/>
              </a:rPr>
              <a:t>feel</a:t>
            </a:r>
            <a:endParaRPr lang="en-US" dirty="0"/>
          </a:p>
        </p:txBody>
      </p:sp>
      <p:sp>
        <p:nvSpPr>
          <p:cNvPr id="15" name="Rectangle 14"/>
          <p:cNvSpPr/>
          <p:nvPr/>
        </p:nvSpPr>
        <p:spPr>
          <a:xfrm>
            <a:off x="304800" y="250763"/>
            <a:ext cx="3048000" cy="923330"/>
          </a:xfrm>
          <a:prstGeom prst="rect">
            <a:avLst/>
          </a:prstGeom>
        </p:spPr>
        <p:txBody>
          <a:bodyPr wrap="square">
            <a:spAutoFit/>
          </a:bodyPr>
          <a:lstStyle/>
          <a:p>
            <a:r>
              <a:rPr lang="en-US" u="sng" dirty="0">
                <a:latin typeface="Comic Sans MS" panose="030F0702030302020204" pitchFamily="66" charset="0"/>
              </a:rPr>
              <a:t>LO: to understand how sensory images create atmosphere.</a:t>
            </a:r>
          </a:p>
        </p:txBody>
      </p:sp>
    </p:spTree>
    <p:extLst>
      <p:ext uri="{BB962C8B-B14F-4D97-AF65-F5344CB8AC3E}">
        <p14:creationId xmlns:p14="http://schemas.microsoft.com/office/powerpoint/2010/main" val="21340168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609600"/>
            <a:ext cx="7543800" cy="3416320"/>
          </a:xfrm>
          <a:prstGeom prst="rect">
            <a:avLst/>
          </a:prstGeom>
        </p:spPr>
        <p:txBody>
          <a:bodyPr wrap="square">
            <a:spAutoFit/>
          </a:bodyPr>
          <a:lstStyle/>
          <a:p>
            <a:r>
              <a:rPr lang="en-US" sz="3600" dirty="0" smtClean="0">
                <a:latin typeface="Comic Sans MS" panose="030F0702030302020204" pitchFamily="66" charset="0"/>
              </a:rPr>
              <a:t>Day 3</a:t>
            </a:r>
          </a:p>
          <a:p>
            <a:r>
              <a:rPr lang="en-US" sz="3600" dirty="0" smtClean="0">
                <a:latin typeface="Comic Sans MS" panose="030F0702030302020204" pitchFamily="66" charset="0"/>
              </a:rPr>
              <a:t>Word </a:t>
            </a:r>
            <a:r>
              <a:rPr lang="en-US" sz="3600" dirty="0">
                <a:latin typeface="Comic Sans MS" panose="030F0702030302020204" pitchFamily="66" charset="0"/>
              </a:rPr>
              <a:t>of the day - </a:t>
            </a:r>
            <a:r>
              <a:rPr lang="en-US" sz="3600" b="1" dirty="0">
                <a:solidFill>
                  <a:srgbClr val="0070C0"/>
                </a:solidFill>
                <a:latin typeface="Comic Sans MS" panose="030F0702030302020204" pitchFamily="66" charset="0"/>
              </a:rPr>
              <a:t>succulent</a:t>
            </a:r>
          </a:p>
          <a:p>
            <a:r>
              <a:rPr lang="en-US" sz="3600" u="sng" dirty="0">
                <a:solidFill>
                  <a:srgbClr val="FF0000"/>
                </a:solidFill>
                <a:latin typeface="Comic Sans MS" panose="030F0702030302020204" pitchFamily="66" charset="0"/>
              </a:rPr>
              <a:t>PREDICTION-</a:t>
            </a:r>
            <a:r>
              <a:rPr lang="en-US" sz="3600" dirty="0">
                <a:latin typeface="Comic Sans MS" panose="030F0702030302020204" pitchFamily="66" charset="0"/>
              </a:rPr>
              <a:t> </a:t>
            </a:r>
          </a:p>
          <a:p>
            <a:r>
              <a:rPr lang="en-US" sz="3600" dirty="0">
                <a:latin typeface="Comic Sans MS" panose="030F0702030302020204" pitchFamily="66" charset="0"/>
              </a:rPr>
              <a:t>How did we finish yesterday? What do the children think will happen? </a:t>
            </a:r>
          </a:p>
        </p:txBody>
      </p:sp>
    </p:spTree>
    <p:extLst>
      <p:ext uri="{BB962C8B-B14F-4D97-AF65-F5344CB8AC3E}">
        <p14:creationId xmlns:p14="http://schemas.microsoft.com/office/powerpoint/2010/main" val="42715662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609600"/>
            <a:ext cx="7848600" cy="3539430"/>
          </a:xfrm>
          <a:prstGeom prst="rect">
            <a:avLst/>
          </a:prstGeom>
        </p:spPr>
        <p:txBody>
          <a:bodyPr wrap="square">
            <a:spAutoFit/>
          </a:bodyPr>
          <a:lstStyle/>
          <a:p>
            <a:r>
              <a:rPr lang="en-US" sz="2800" u="sng" dirty="0">
                <a:latin typeface="Comic Sans MS" panose="030F0702030302020204" pitchFamily="66" charset="0"/>
              </a:rPr>
              <a:t>LO: To use small details to create </a:t>
            </a:r>
            <a:r>
              <a:rPr lang="en-US" sz="2800" u="sng" dirty="0" smtClean="0">
                <a:latin typeface="Comic Sans MS" panose="030F0702030302020204" pitchFamily="66" charset="0"/>
              </a:rPr>
              <a:t>atmosphere and develop </a:t>
            </a:r>
            <a:r>
              <a:rPr lang="en-US" sz="2800" u="sng" dirty="0" err="1" smtClean="0">
                <a:latin typeface="Comic Sans MS" panose="030F0702030302020204" pitchFamily="66" charset="0"/>
              </a:rPr>
              <a:t>characterisation</a:t>
            </a:r>
            <a:endParaRPr lang="en-US" sz="2800" u="sng" dirty="0" smtClean="0">
              <a:latin typeface="Comic Sans MS" panose="030F0702030302020204" pitchFamily="66" charset="0"/>
            </a:endParaRPr>
          </a:p>
          <a:p>
            <a:endParaRPr lang="en-US" sz="2800" u="sng" dirty="0">
              <a:latin typeface="Comic Sans MS" panose="030F0702030302020204" pitchFamily="66" charset="0"/>
            </a:endParaRPr>
          </a:p>
          <a:p>
            <a:r>
              <a:rPr lang="en-US" sz="2800" dirty="0">
                <a:latin typeface="Comic Sans MS" panose="030F0702030302020204" pitchFamily="66" charset="0"/>
              </a:rPr>
              <a:t>Explore </a:t>
            </a:r>
            <a:r>
              <a:rPr lang="en-US" sz="2800" dirty="0" smtClean="0">
                <a:latin typeface="Comic Sans MS" panose="030F0702030302020204" pitchFamily="66" charset="0"/>
              </a:rPr>
              <a:t>the vocabulary  </a:t>
            </a:r>
            <a:r>
              <a:rPr lang="en-US" sz="2800" dirty="0">
                <a:latin typeface="Comic Sans MS" panose="030F0702030302020204" pitchFamily="66" charset="0"/>
              </a:rPr>
              <a:t>gathered yesterday “succulent and melting,”  “merrily again,” </a:t>
            </a:r>
            <a:r>
              <a:rPr lang="en-US" sz="2800" dirty="0" smtClean="0">
                <a:latin typeface="Comic Sans MS" panose="030F0702030302020204" pitchFamily="66" charset="0"/>
              </a:rPr>
              <a:t>etc.</a:t>
            </a:r>
            <a:endParaRPr lang="en-US" sz="2800" dirty="0">
              <a:latin typeface="Comic Sans MS" panose="030F0702030302020204" pitchFamily="66" charset="0"/>
            </a:endParaRPr>
          </a:p>
          <a:p>
            <a:endParaRPr lang="en-US" sz="2800" dirty="0" smtClean="0">
              <a:latin typeface="Comic Sans MS" panose="030F0702030302020204" pitchFamily="66" charset="0"/>
            </a:endParaRPr>
          </a:p>
          <a:p>
            <a:r>
              <a:rPr lang="en-US" sz="2800" dirty="0" smtClean="0">
                <a:latin typeface="Comic Sans MS" panose="030F0702030302020204" pitchFamily="66" charset="0"/>
              </a:rPr>
              <a:t>Use the words to create a warm and comforting scene with a kindly character.</a:t>
            </a:r>
          </a:p>
        </p:txBody>
      </p:sp>
    </p:spTree>
    <p:extLst>
      <p:ext uri="{BB962C8B-B14F-4D97-AF65-F5344CB8AC3E}">
        <p14:creationId xmlns:p14="http://schemas.microsoft.com/office/powerpoint/2010/main" val="8651276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0" y="609600"/>
            <a:ext cx="7848600" cy="3970318"/>
          </a:xfrm>
          <a:prstGeom prst="rect">
            <a:avLst/>
          </a:prstGeom>
        </p:spPr>
        <p:txBody>
          <a:bodyPr wrap="square">
            <a:spAutoFit/>
          </a:bodyPr>
          <a:lstStyle/>
          <a:p>
            <a:r>
              <a:rPr lang="en-US" sz="2800" u="sng" dirty="0">
                <a:latin typeface="Comic Sans MS" panose="030F0702030302020204" pitchFamily="66" charset="0"/>
              </a:rPr>
              <a:t>LO: To use small details to create </a:t>
            </a:r>
            <a:r>
              <a:rPr lang="en-US" sz="2800" u="sng" dirty="0" smtClean="0">
                <a:latin typeface="Comic Sans MS" panose="030F0702030302020204" pitchFamily="66" charset="0"/>
              </a:rPr>
              <a:t>atmosphere and develop </a:t>
            </a:r>
            <a:r>
              <a:rPr lang="en-US" sz="2800" u="sng" dirty="0" err="1" smtClean="0">
                <a:latin typeface="Comic Sans MS" panose="030F0702030302020204" pitchFamily="66" charset="0"/>
              </a:rPr>
              <a:t>characterisation</a:t>
            </a:r>
            <a:endParaRPr lang="en-US" sz="2800" u="sng" dirty="0" smtClean="0">
              <a:latin typeface="Comic Sans MS" panose="030F0702030302020204" pitchFamily="66" charset="0"/>
            </a:endParaRPr>
          </a:p>
          <a:p>
            <a:endParaRPr lang="en-US" sz="2800" u="sng" dirty="0">
              <a:latin typeface="Comic Sans MS" panose="030F0702030302020204" pitchFamily="66" charset="0"/>
            </a:endParaRPr>
          </a:p>
          <a:p>
            <a:r>
              <a:rPr lang="en-US" sz="2800" u="sng" dirty="0" smtClean="0">
                <a:latin typeface="Comic Sans MS" panose="030F0702030302020204" pitchFamily="66" charset="0"/>
              </a:rPr>
              <a:t>Please try to include: (SC:)</a:t>
            </a:r>
          </a:p>
          <a:p>
            <a:r>
              <a:rPr lang="en-US" sz="2800" dirty="0" smtClean="0">
                <a:latin typeface="Comic Sans MS" panose="030F0702030302020204" pitchFamily="66" charset="0"/>
              </a:rPr>
              <a:t>Use adventurous verbs and adverbs.</a:t>
            </a:r>
          </a:p>
          <a:p>
            <a:r>
              <a:rPr lang="en-US" sz="2800" dirty="0" smtClean="0">
                <a:latin typeface="Comic Sans MS" panose="030F0702030302020204" pitchFamily="66" charset="0"/>
              </a:rPr>
              <a:t>Use all your senses.</a:t>
            </a:r>
          </a:p>
          <a:p>
            <a:r>
              <a:rPr lang="en-US" sz="2800" dirty="0" smtClean="0">
                <a:latin typeface="Comic Sans MS" panose="030F0702030302020204" pitchFamily="66" charset="0"/>
              </a:rPr>
              <a:t>Suggest and show, rather than say, e.g. ‘her eyes twinkled,’ ‘a kindly face,’</a:t>
            </a:r>
          </a:p>
          <a:p>
            <a:endParaRPr lang="en-US" sz="2800" dirty="0" smtClean="0">
              <a:latin typeface="Comic Sans MS" panose="030F0702030302020204" pitchFamily="66" charset="0"/>
            </a:endParaRPr>
          </a:p>
        </p:txBody>
      </p:sp>
    </p:spTree>
    <p:extLst>
      <p:ext uri="{BB962C8B-B14F-4D97-AF65-F5344CB8AC3E}">
        <p14:creationId xmlns:p14="http://schemas.microsoft.com/office/powerpoint/2010/main" val="20728641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09600"/>
            <a:ext cx="7543800" cy="5078313"/>
          </a:xfrm>
          <a:prstGeom prst="rect">
            <a:avLst/>
          </a:prstGeom>
        </p:spPr>
        <p:txBody>
          <a:bodyPr wrap="square">
            <a:spAutoFit/>
          </a:bodyPr>
          <a:lstStyle/>
          <a:p>
            <a:r>
              <a:rPr lang="en-US" sz="3600" dirty="0" smtClean="0">
                <a:latin typeface="Comic Sans MS" panose="030F0702030302020204" pitchFamily="66" charset="0"/>
              </a:rPr>
              <a:t>Day 4 </a:t>
            </a:r>
          </a:p>
          <a:p>
            <a:r>
              <a:rPr lang="en-US" sz="3600" dirty="0" smtClean="0">
                <a:latin typeface="Comic Sans MS" panose="030F0702030302020204" pitchFamily="66" charset="0"/>
              </a:rPr>
              <a:t>Word </a:t>
            </a:r>
            <a:r>
              <a:rPr lang="en-US" sz="3600" dirty="0">
                <a:latin typeface="Comic Sans MS" panose="030F0702030302020204" pitchFamily="66" charset="0"/>
              </a:rPr>
              <a:t>of the day </a:t>
            </a:r>
            <a:r>
              <a:rPr lang="en-US" sz="3600" dirty="0" smtClean="0">
                <a:latin typeface="Comic Sans MS" panose="030F0702030302020204" pitchFamily="66" charset="0"/>
              </a:rPr>
              <a:t>– </a:t>
            </a:r>
            <a:r>
              <a:rPr lang="en-US" sz="3600" b="1" dirty="0" smtClean="0">
                <a:solidFill>
                  <a:srgbClr val="9966FF"/>
                </a:solidFill>
                <a:latin typeface="Comic Sans MS" panose="030F0702030302020204" pitchFamily="66" charset="0"/>
              </a:rPr>
              <a:t>gazing</a:t>
            </a:r>
          </a:p>
          <a:p>
            <a:r>
              <a:rPr lang="en-US" sz="3600" b="1" dirty="0">
                <a:latin typeface="Comic Sans MS" panose="030F0702030302020204" pitchFamily="66" charset="0"/>
              </a:rPr>
              <a:t>Read to the end of the chapter- </a:t>
            </a:r>
            <a:r>
              <a:rPr lang="en-US" sz="3600" b="1" dirty="0">
                <a:solidFill>
                  <a:srgbClr val="FF0000"/>
                </a:solidFill>
                <a:latin typeface="Comic Sans MS" panose="030F0702030302020204" pitchFamily="66" charset="0"/>
              </a:rPr>
              <a:t>AUTHORIAL INTENT-</a:t>
            </a:r>
            <a:r>
              <a:rPr lang="en-US" sz="3600" b="1" dirty="0">
                <a:latin typeface="Comic Sans MS" panose="030F0702030302020204" pitchFamily="66" charset="0"/>
              </a:rPr>
              <a:t> </a:t>
            </a:r>
            <a:r>
              <a:rPr lang="en-US" sz="3600" dirty="0">
                <a:latin typeface="Comic Sans MS" panose="030F0702030302020204" pitchFamily="66" charset="0"/>
              </a:rPr>
              <a:t>Are you intrigued?  Discuss the use of questions as a device to interest the reader. How will Michael be taken on a journey? </a:t>
            </a:r>
          </a:p>
        </p:txBody>
      </p:sp>
    </p:spTree>
    <p:extLst>
      <p:ext uri="{BB962C8B-B14F-4D97-AF65-F5344CB8AC3E}">
        <p14:creationId xmlns:p14="http://schemas.microsoft.com/office/powerpoint/2010/main" val="303140688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 xmlns:a16="http://schemas.microsoft.com/office/drawing/2014/main" xmlns:lc="http://schemas.openxmlformats.org/drawingml/2006/lockedCanvas" id="{428624E0-CD6C-4836-8ED6-389DFB9D9494}"/>
              </a:ext>
            </a:extLst>
          </p:cNvPr>
          <p:cNvPicPr>
            <a:picLocks noChangeAspect="1"/>
          </p:cNvPicPr>
          <p:nvPr/>
        </p:nvPicPr>
        <p:blipFill rotWithShape="1">
          <a:blip r:embed="rId2"/>
          <a:srcRect l="35000" t="24254" r="36484" b="18194"/>
          <a:stretch/>
        </p:blipFill>
        <p:spPr>
          <a:xfrm>
            <a:off x="1681163" y="226435"/>
            <a:ext cx="5781674" cy="6405130"/>
          </a:xfrm>
          <a:prstGeom prst="rect">
            <a:avLst/>
          </a:prstGeom>
        </p:spPr>
      </p:pic>
    </p:spTree>
    <p:extLst>
      <p:ext uri="{BB962C8B-B14F-4D97-AF65-F5344CB8AC3E}">
        <p14:creationId xmlns:p14="http://schemas.microsoft.com/office/powerpoint/2010/main" val="3823961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09600" y="609600"/>
            <a:ext cx="7543800" cy="3416320"/>
          </a:xfrm>
          <a:prstGeom prst="rect">
            <a:avLst/>
          </a:prstGeom>
        </p:spPr>
        <p:txBody>
          <a:bodyPr wrap="square">
            <a:spAutoFit/>
          </a:bodyPr>
          <a:lstStyle/>
          <a:p>
            <a:r>
              <a:rPr lang="en-US" sz="3600" dirty="0" smtClean="0">
                <a:latin typeface="Comic Sans MS" panose="030F0702030302020204" pitchFamily="66" charset="0"/>
              </a:rPr>
              <a:t>Day 5 </a:t>
            </a:r>
          </a:p>
          <a:p>
            <a:r>
              <a:rPr lang="en-US" sz="3600" dirty="0" smtClean="0">
                <a:latin typeface="Comic Sans MS" panose="030F0702030302020204" pitchFamily="66" charset="0"/>
              </a:rPr>
              <a:t>Word </a:t>
            </a:r>
            <a:r>
              <a:rPr lang="en-US" sz="3600" dirty="0">
                <a:latin typeface="Comic Sans MS" panose="030F0702030302020204" pitchFamily="66" charset="0"/>
              </a:rPr>
              <a:t>of the day </a:t>
            </a:r>
            <a:r>
              <a:rPr lang="en-US" sz="3600" dirty="0" smtClean="0">
                <a:latin typeface="Comic Sans MS" panose="030F0702030302020204" pitchFamily="66" charset="0"/>
              </a:rPr>
              <a:t>– </a:t>
            </a:r>
            <a:r>
              <a:rPr lang="en-US" sz="3600" b="1" dirty="0" smtClean="0">
                <a:solidFill>
                  <a:srgbClr val="0070C0"/>
                </a:solidFill>
                <a:latin typeface="Comic Sans MS" panose="030F0702030302020204" pitchFamily="66" charset="0"/>
              </a:rPr>
              <a:t>vaulted</a:t>
            </a:r>
            <a:endParaRPr lang="en-US" sz="3600" b="1" dirty="0" smtClean="0">
              <a:solidFill>
                <a:srgbClr val="9966FF"/>
              </a:solidFill>
              <a:latin typeface="Comic Sans MS" panose="030F0702030302020204" pitchFamily="66" charset="0"/>
            </a:endParaRPr>
          </a:p>
          <a:p>
            <a:r>
              <a:rPr lang="en-US" sz="3600" b="1" dirty="0" smtClean="0">
                <a:latin typeface="Comic Sans MS" panose="030F0702030302020204" pitchFamily="66" charset="0"/>
              </a:rPr>
              <a:t>Reread the chapter</a:t>
            </a:r>
          </a:p>
          <a:p>
            <a:r>
              <a:rPr lang="en-US" sz="3600" u="sng" dirty="0" smtClean="0">
                <a:latin typeface="Comic Sans MS" panose="030F0702030302020204" pitchFamily="66" charset="0"/>
              </a:rPr>
              <a:t>LO: to read for meaning</a:t>
            </a:r>
          </a:p>
          <a:p>
            <a:endParaRPr lang="en-US" sz="3600" u="sng" dirty="0">
              <a:latin typeface="Comic Sans MS" panose="030F0702030302020204" pitchFamily="66" charset="0"/>
            </a:endParaRPr>
          </a:p>
          <a:p>
            <a:r>
              <a:rPr lang="en-US" sz="3600" dirty="0" smtClean="0">
                <a:latin typeface="Comic Sans MS" panose="030F0702030302020204" pitchFamily="66" charset="0"/>
              </a:rPr>
              <a:t>Complete </a:t>
            </a:r>
            <a:r>
              <a:rPr lang="en-US" sz="3600" smtClean="0">
                <a:latin typeface="Comic Sans MS" panose="030F0702030302020204" pitchFamily="66" charset="0"/>
              </a:rPr>
              <a:t>comprehension sheet</a:t>
            </a:r>
            <a:endParaRPr lang="en-US" sz="3600" dirty="0">
              <a:latin typeface="Comic Sans MS" panose="030F0702030302020204" pitchFamily="66" charset="0"/>
            </a:endParaRPr>
          </a:p>
        </p:txBody>
      </p:sp>
    </p:spTree>
    <p:extLst>
      <p:ext uri="{BB962C8B-B14F-4D97-AF65-F5344CB8AC3E}">
        <p14:creationId xmlns:p14="http://schemas.microsoft.com/office/powerpoint/2010/main" val="313580554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352</TotalTime>
  <Words>1081</Words>
  <Application>Microsoft Office PowerPoint</Application>
  <PresentationFormat>On-screen Show (4:3)</PresentationFormat>
  <Paragraphs>74</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Week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2</dc:title>
  <dc:creator>delaney</dc:creator>
  <cp:lastModifiedBy>delaney</cp:lastModifiedBy>
  <cp:revision>15</cp:revision>
  <dcterms:created xsi:type="dcterms:W3CDTF">2020-09-13T09:29:58Z</dcterms:created>
  <dcterms:modified xsi:type="dcterms:W3CDTF">2020-09-13T16:46:16Z</dcterms:modified>
</cp:coreProperties>
</file>