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58" r:id="rId3"/>
    <p:sldId id="286" r:id="rId4"/>
    <p:sldId id="267" r:id="rId5"/>
    <p:sldId id="260" r:id="rId6"/>
    <p:sldId id="274" r:id="rId7"/>
    <p:sldId id="275" r:id="rId8"/>
    <p:sldId id="276" r:id="rId9"/>
    <p:sldId id="278" r:id="rId10"/>
    <p:sldId id="279" r:id="rId11"/>
    <p:sldId id="280" r:id="rId12"/>
    <p:sldId id="281" r:id="rId13"/>
    <p:sldId id="285" r:id="rId14"/>
    <p:sldId id="282" r:id="rId15"/>
    <p:sldId id="283" r:id="rId16"/>
    <p:sldId id="284" r:id="rId17"/>
    <p:sldId id="263" r:id="rId18"/>
    <p:sldId id="266"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CB1717"/>
    <a:srgbClr val="FF33CC"/>
    <a:srgbClr val="CC00CC"/>
    <a:srgbClr val="00FF9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C9CA4D-CC28-3A18-51F1-7510439F49E9}" v="2" dt="2019-12-09T15:13:29.8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73" d="100"/>
          <a:sy n="73" d="100"/>
        </p:scale>
        <p:origin x="-1320"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B99549-AB6A-4C79-B2E1-FCF9065B0A08}" type="datetimeFigureOut">
              <a:rPr lang="en-US" smtClean="0"/>
              <a:t>11/18/2020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9F8541-AA58-475D-B33E-E1B996206CD0}" type="slidenum">
              <a:rPr lang="en-US" smtClean="0"/>
              <a:t>‹#›</a:t>
            </a:fld>
            <a:endParaRPr lang="en-US"/>
          </a:p>
        </p:txBody>
      </p:sp>
    </p:spTree>
    <p:extLst>
      <p:ext uri="{BB962C8B-B14F-4D97-AF65-F5344CB8AC3E}">
        <p14:creationId xmlns:p14="http://schemas.microsoft.com/office/powerpoint/2010/main" val="3358694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9F8541-AA58-475D-B33E-E1B996206CD0}" type="slidenum">
              <a:rPr lang="en-US" smtClean="0"/>
              <a:t>4</a:t>
            </a:fld>
            <a:endParaRPr lang="en-US"/>
          </a:p>
        </p:txBody>
      </p:sp>
    </p:spTree>
    <p:extLst>
      <p:ext uri="{BB962C8B-B14F-4D97-AF65-F5344CB8AC3E}">
        <p14:creationId xmlns:p14="http://schemas.microsoft.com/office/powerpoint/2010/main" val="3622516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93678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715882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93A0107-9595-4622-BB79-2E4901C08915}"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77303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93A0107-9595-4622-BB79-2E4901C08915}" type="datetimeFigureOut">
              <a:rPr lang="en-GB" smtClean="0"/>
              <a:t>18/11/2020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26310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93A0107-9595-4622-BB79-2E4901C08915}" type="datetimeFigureOut">
              <a:rPr lang="en-GB" smtClean="0"/>
              <a:t>18/11/2020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757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93A0107-9595-4622-BB79-2E4901C08915}" type="datetimeFigureOut">
              <a:rPr lang="en-GB" smtClean="0"/>
              <a:t>18/11/2020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04326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3A0107-9595-4622-BB79-2E4901C08915}" type="datetimeFigureOut">
              <a:rPr lang="en-GB" smtClean="0"/>
              <a:t>18/11/2020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17324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18/11/2020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05574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18/11/2020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403121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2611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4023660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3A0107-9595-4622-BB79-2E4901C08915}" type="datetimeFigureOut">
              <a:rPr lang="en-GB" smtClean="0"/>
              <a:t>18/11/2020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767A8B-1A28-4FC7-83E3-949E4835EDDC}" type="slidenum">
              <a:rPr lang="en-GB" smtClean="0"/>
              <a:t>‹#›</a:t>
            </a:fld>
            <a:endParaRPr lang="en-GB"/>
          </a:p>
        </p:txBody>
      </p:sp>
    </p:spTree>
    <p:extLst>
      <p:ext uri="{BB962C8B-B14F-4D97-AF65-F5344CB8AC3E}">
        <p14:creationId xmlns:p14="http://schemas.microsoft.com/office/powerpoint/2010/main" val="11860017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fi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fif"/><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s://cafod.org.uk/About-us/Where-we-work/Afric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783080" cy="6858000"/>
          </a:xfrm>
          <a:prstGeom prst="rect">
            <a:avLst/>
          </a:prstGeom>
          <a:solidFill>
            <a:srgbClr val="00CC00"/>
          </a:solidFill>
          <a:ln>
            <a:solidFill>
              <a:srgbClr val="00CC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7" name="TextBox 6"/>
          <p:cNvSpPr txBox="1"/>
          <p:nvPr/>
        </p:nvSpPr>
        <p:spPr>
          <a:xfrm>
            <a:off x="2625951" y="461133"/>
            <a:ext cx="5328730" cy="1015663"/>
          </a:xfrm>
          <a:prstGeom prst="rect">
            <a:avLst/>
          </a:prstGeom>
          <a:noFill/>
        </p:spPr>
        <p:txBody>
          <a:bodyPr wrap="square" rtlCol="0">
            <a:spAutoFit/>
          </a:bodyPr>
          <a:lstStyle/>
          <a:p>
            <a:pPr algn="ctr"/>
            <a:r>
              <a:rPr lang="en-US" sz="6000" dirty="0" smtClean="0">
                <a:solidFill>
                  <a:srgbClr val="00CC00"/>
                </a:solidFill>
                <a:latin typeface="Comic Sans MS" panose="030F0702030302020204" pitchFamily="66" charset="0"/>
              </a:rPr>
              <a:t>Africa</a:t>
            </a:r>
            <a:endParaRPr lang="en-US" sz="6000" dirty="0">
              <a:solidFill>
                <a:srgbClr val="00CC00"/>
              </a:solidFill>
              <a:latin typeface="Comic Sans MS" panose="030F0702030302020204" pitchFamily="66" charset="0"/>
            </a:endParaRPr>
          </a:p>
        </p:txBody>
      </p:sp>
      <p:sp>
        <p:nvSpPr>
          <p:cNvPr id="8" name="TextBox 7">
            <a:extLst>
              <a:ext uri="{FF2B5EF4-FFF2-40B4-BE49-F238E27FC236}">
                <a16:creationId xmlns="" xmlns:a16="http://schemas.microsoft.com/office/drawing/2014/main" id="{4255565C-64F4-4722-8C45-3BB755DC7513}"/>
              </a:ext>
            </a:extLst>
          </p:cNvPr>
          <p:cNvSpPr txBox="1"/>
          <p:nvPr/>
        </p:nvSpPr>
        <p:spPr>
          <a:xfrm>
            <a:off x="4389454" y="3904881"/>
            <a:ext cx="8299269" cy="369332"/>
          </a:xfrm>
          <a:prstGeom prst="rect">
            <a:avLst/>
          </a:prstGeom>
          <a:noFill/>
        </p:spPr>
        <p:txBody>
          <a:bodyPr wrap="square" rtlCol="0">
            <a:spAutoFit/>
          </a:bodyPr>
          <a:lstStyle/>
          <a:p>
            <a:r>
              <a:rPr lang="en-US" dirty="0">
                <a:latin typeface="Comic Sans MS" panose="030F0702030302020204" pitchFamily="66" charset="0"/>
              </a:rPr>
              <a:t>Insert Picture</a:t>
            </a:r>
            <a:endParaRPr lang="en-US" sz="2800" dirty="0">
              <a:solidFill>
                <a:srgbClr val="FF0000"/>
              </a:solidFill>
              <a:latin typeface="Comic Sans MS" panose="030F0702030302020204" pitchFamily="66"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3625" y="2000249"/>
            <a:ext cx="6076084" cy="3878351"/>
          </a:xfrm>
          <a:prstGeom prst="rect">
            <a:avLst/>
          </a:prstGeom>
        </p:spPr>
      </p:pic>
    </p:spTree>
    <p:extLst>
      <p:ext uri="{BB962C8B-B14F-4D97-AF65-F5344CB8AC3E}">
        <p14:creationId xmlns:p14="http://schemas.microsoft.com/office/powerpoint/2010/main" val="4160365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Prior Learning</a:t>
            </a:r>
          </a:p>
        </p:txBody>
      </p:sp>
      <p:sp>
        <p:nvSpPr>
          <p:cNvPr id="6" name="TextBox 5"/>
          <p:cNvSpPr txBox="1"/>
          <p:nvPr/>
        </p:nvSpPr>
        <p:spPr>
          <a:xfrm>
            <a:off x="422365" y="781853"/>
            <a:ext cx="8527671" cy="1815882"/>
          </a:xfrm>
          <a:prstGeom prst="rect">
            <a:avLst/>
          </a:prstGeom>
          <a:noFill/>
        </p:spPr>
        <p:txBody>
          <a:bodyPr wrap="square" rtlCol="0">
            <a:spAutoFit/>
          </a:bodyPr>
          <a:lstStyle/>
          <a:p>
            <a:r>
              <a:rPr lang="en-US" sz="2800" dirty="0" smtClean="0">
                <a:solidFill>
                  <a:srgbClr val="00CC00"/>
                </a:solidFill>
                <a:latin typeface="Comic Sans MS" panose="030F0702030302020204" pitchFamily="66" charset="0"/>
              </a:rPr>
              <a:t>What do you know about the climate of Africa?</a:t>
            </a:r>
          </a:p>
          <a:p>
            <a:endParaRPr lang="en-US" sz="2800" dirty="0">
              <a:solidFill>
                <a:srgbClr val="00CC00"/>
              </a:solidFill>
              <a:latin typeface="Comic Sans MS" panose="030F0702030302020204" pitchFamily="66" charset="0"/>
            </a:endParaRPr>
          </a:p>
          <a:p>
            <a:r>
              <a:rPr lang="en-US" sz="2800" dirty="0" smtClean="0">
                <a:solidFill>
                  <a:srgbClr val="00CC00"/>
                </a:solidFill>
                <a:latin typeface="Comic Sans MS" panose="030F0702030302020204" pitchFamily="66" charset="0"/>
              </a:rPr>
              <a:t>Describe the location and climate of South Africa.</a:t>
            </a:r>
            <a:endParaRPr lang="en-US" dirty="0">
              <a:latin typeface="Comic Sans MS" panose="030F0702030302020204" pitchFamily="66"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750" y="2702480"/>
            <a:ext cx="3171305" cy="377536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6200" y="3467942"/>
            <a:ext cx="4007924" cy="2244437"/>
          </a:xfrm>
          <a:prstGeom prst="rect">
            <a:avLst/>
          </a:prstGeom>
        </p:spPr>
      </p:pic>
    </p:spTree>
    <p:extLst>
      <p:ext uri="{BB962C8B-B14F-4D97-AF65-F5344CB8AC3E}">
        <p14:creationId xmlns:p14="http://schemas.microsoft.com/office/powerpoint/2010/main" val="678788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Our Knowledge Organiser</a:t>
            </a:r>
          </a:p>
        </p:txBody>
      </p:sp>
      <p:pic>
        <p:nvPicPr>
          <p:cNvPr id="15" name="Picture 14"/>
          <p:cNvPicPr>
            <a:picLocks noChangeAspect="1"/>
          </p:cNvPicPr>
          <p:nvPr/>
        </p:nvPicPr>
        <p:blipFill rotWithShape="1">
          <a:blip r:embed="rId2"/>
          <a:srcRect l="25616" t="26042" r="24551" b="12027"/>
          <a:stretch/>
        </p:blipFill>
        <p:spPr>
          <a:xfrm>
            <a:off x="221672" y="677108"/>
            <a:ext cx="8700655" cy="6079304"/>
          </a:xfrm>
          <a:prstGeom prst="rect">
            <a:avLst/>
          </a:prstGeom>
        </p:spPr>
      </p:pic>
    </p:spTree>
    <p:extLst>
      <p:ext uri="{BB962C8B-B14F-4D97-AF65-F5344CB8AC3E}">
        <p14:creationId xmlns:p14="http://schemas.microsoft.com/office/powerpoint/2010/main" val="13389128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50"/>
          <p:cNvGraphicFramePr>
            <a:graphicFrameLocks noGrp="1"/>
          </p:cNvGraphicFramePr>
          <p:nvPr>
            <p:extLst>
              <p:ext uri="{D42A27DB-BD31-4B8C-83A1-F6EECF244321}">
                <p14:modId xmlns:p14="http://schemas.microsoft.com/office/powerpoint/2010/main" val="423287405"/>
              </p:ext>
            </p:extLst>
          </p:nvPr>
        </p:nvGraphicFramePr>
        <p:xfrm>
          <a:off x="0" y="4930"/>
          <a:ext cx="9139237" cy="6712180"/>
        </p:xfrm>
        <a:graphic>
          <a:graphicData uri="http://schemas.openxmlformats.org/drawingml/2006/table">
            <a:tbl>
              <a:tblPr/>
              <a:tblGrid>
                <a:gridCol w="9139237">
                  <a:extLst>
                    <a:ext uri="{9D8B030D-6E8A-4147-A177-3AD203B41FA5}">
                      <a16:colId xmlns="" xmlns:a16="http://schemas.microsoft.com/office/drawing/2014/main" val="20000"/>
                    </a:ext>
                  </a:extLst>
                </a:gridCol>
              </a:tblGrid>
              <a:tr h="736608">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sz="2000" b="1" i="0" kern="1200" baseline="0" dirty="0">
                          <a:solidFill>
                            <a:schemeClr val="bg1"/>
                          </a:solidFill>
                          <a:latin typeface="Comic Sans MS" panose="030F0702030302020204" pitchFamily="66" charset="0"/>
                          <a:ea typeface="+mn-ea"/>
                          <a:cs typeface="+mn-cs"/>
                        </a:rPr>
                        <a:t>L.O</a:t>
                      </a:r>
                      <a:r>
                        <a:rPr lang="en-GB" sz="2000" b="1" i="0" kern="1200" baseline="0" dirty="0" smtClean="0">
                          <a:solidFill>
                            <a:schemeClr val="bg1"/>
                          </a:solidFill>
                          <a:latin typeface="Comic Sans MS" panose="030F0702030302020204" pitchFamily="66" charset="0"/>
                          <a:ea typeface="+mn-ea"/>
                          <a:cs typeface="+mn-cs"/>
                        </a:rPr>
                        <a:t>: to be able to describe the economy of the African country Ghana</a:t>
                      </a:r>
                      <a:endParaRPr lang="en-GB" sz="2800" b="1" i="0" kern="1200" dirty="0">
                        <a:solidFill>
                          <a:schemeClr val="bg1"/>
                        </a:solidFill>
                        <a:latin typeface="Comic Sans MS" panose="030F0702030302020204" pitchFamily="66" charset="0"/>
                        <a:ea typeface="+mn-ea"/>
                        <a:cs typeface="+mn-cs"/>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CC00"/>
                    </a:solidFill>
                  </a:tcPr>
                </a:tc>
                <a:extLst>
                  <a:ext uri="{0D108BD9-81ED-4DB2-BD59-A6C34878D82A}">
                    <a16:rowId xmlns="" xmlns:a16="http://schemas.microsoft.com/office/drawing/2014/main" val="10000"/>
                  </a:ext>
                </a:extLst>
              </a:tr>
              <a:tr h="1009902">
                <a:tc>
                  <a:txBody>
                    <a:bodyPr/>
                    <a:lstStyle/>
                    <a:p>
                      <a:pPr marL="174625" indent="-174625">
                        <a:buFont typeface="Arial" pitchFamily="34" charset="0"/>
                        <a:buNone/>
                      </a:pPr>
                      <a:r>
                        <a:rPr kumimoji="0" lang="en-GB" sz="1100" b="1" i="0" u="none" strike="noStrike" cap="none" normalizeH="0" baseline="0" dirty="0">
                          <a:ln>
                            <a:noFill/>
                          </a:ln>
                          <a:solidFill>
                            <a:schemeClr val="tx1"/>
                          </a:solidFill>
                          <a:effectLst/>
                          <a:latin typeface="Comic Sans MS" panose="030F0702030302020204" pitchFamily="66" charset="0"/>
                          <a:cs typeface="Times New Roman" pitchFamily="18" charset="0"/>
                        </a:rPr>
                        <a:t>Success Criteria:</a:t>
                      </a:r>
                    </a:p>
                    <a:p>
                      <a:pPr marL="174625" indent="-174625">
                        <a:buFont typeface="Arial" panose="020B0604020202020204" pitchFamily="34" charset="0"/>
                        <a:buChar char="•"/>
                      </a:pPr>
                      <a:r>
                        <a:rPr kumimoji="0" lang="en-GB" sz="1100" b="1" i="0" u="none" strike="noStrike" cap="none" normalizeH="0" baseline="0" dirty="0" smtClean="0">
                          <a:ln>
                            <a:noFill/>
                          </a:ln>
                          <a:solidFill>
                            <a:schemeClr val="tx1"/>
                          </a:solidFill>
                          <a:effectLst/>
                          <a:latin typeface="Comic Sans MS" panose="030F0702030302020204" pitchFamily="66" charset="0"/>
                          <a:cs typeface="Times New Roman" pitchFamily="18" charset="0"/>
                        </a:rPr>
                        <a:t>I can locate and describe the climate of South Africa</a:t>
                      </a:r>
                      <a:endParaRPr kumimoji="0" lang="en-GB" sz="1100" b="1" i="0" u="none" strike="noStrike" cap="none" normalizeH="0" baseline="0" dirty="0">
                        <a:ln>
                          <a:noFill/>
                        </a:ln>
                        <a:solidFill>
                          <a:schemeClr val="tx1"/>
                        </a:solidFill>
                        <a:effectLst/>
                        <a:latin typeface="Comic Sans MS" panose="030F0702030302020204" pitchFamily="66" charset="0"/>
                        <a:cs typeface="Times New Roman" pitchFamily="18" charset="0"/>
                      </a:endParaRPr>
                    </a:p>
                    <a:p>
                      <a:pPr marL="174625" indent="-174625">
                        <a:buFont typeface="Arial" panose="020B0604020202020204" pitchFamily="34" charset="0"/>
                        <a:buChar char="•"/>
                      </a:pPr>
                      <a:r>
                        <a:rPr kumimoji="0" lang="en-GB" sz="1100" b="1" i="0" u="none" strike="noStrike" cap="none" normalizeH="0" baseline="0" dirty="0" smtClean="0">
                          <a:ln>
                            <a:noFill/>
                          </a:ln>
                          <a:solidFill>
                            <a:schemeClr val="tx1"/>
                          </a:solidFill>
                          <a:effectLst/>
                          <a:latin typeface="Comic Sans MS" panose="030F0702030302020204" pitchFamily="66" charset="0"/>
                          <a:cs typeface="Times New Roman" pitchFamily="18" charset="0"/>
                        </a:rPr>
                        <a:t>I can describe some of the economic activities in South Africa</a:t>
                      </a:r>
                      <a:endParaRPr kumimoji="0" lang="en-GB" sz="1100" b="1" i="0" u="none" strike="noStrike" cap="none" normalizeH="0" baseline="0" dirty="0">
                        <a:ln>
                          <a:noFill/>
                        </a:ln>
                        <a:solidFill>
                          <a:schemeClr val="tx1"/>
                        </a:solidFill>
                        <a:effectLst/>
                        <a:latin typeface="Comic Sans MS" panose="030F0702030302020204" pitchFamily="66" charset="0"/>
                        <a:cs typeface="Times New Roman" pitchFamily="18" charset="0"/>
                      </a:endParaRPr>
                    </a:p>
                    <a:p>
                      <a:pPr marL="174625" indent="-174625">
                        <a:buFont typeface="Arial" panose="020B0604020202020204" pitchFamily="34" charset="0"/>
                        <a:buChar char="•"/>
                      </a:pPr>
                      <a:r>
                        <a:rPr kumimoji="0" lang="en-GB" sz="1100" b="1" i="0" u="none" strike="noStrike" cap="none" normalizeH="0" baseline="0" dirty="0" smtClean="0">
                          <a:ln>
                            <a:noFill/>
                          </a:ln>
                          <a:solidFill>
                            <a:schemeClr val="tx1"/>
                          </a:solidFill>
                          <a:effectLst/>
                          <a:latin typeface="Comic Sans MS" panose="030F0702030302020204" pitchFamily="66" charset="0"/>
                          <a:cs typeface="Times New Roman" pitchFamily="18" charset="0"/>
                        </a:rPr>
                        <a:t>I can describe some natural and manmade landmarks in South Africa</a:t>
                      </a:r>
                      <a:endParaRPr kumimoji="0" lang="en-GB" sz="1100" b="1" i="0" u="none" strike="noStrike" cap="none" normalizeH="0" baseline="0" dirty="0">
                        <a:ln>
                          <a:noFill/>
                        </a:ln>
                        <a:solidFill>
                          <a:schemeClr val="tx1"/>
                        </a:solidFill>
                        <a:effectLst/>
                        <a:latin typeface="Comic Sans MS" panose="030F0702030302020204" pitchFamily="66" charset="0"/>
                        <a:cs typeface="Times New Roman" pitchFamily="18" charset="0"/>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EB"/>
                    </a:solidFill>
                  </a:tcPr>
                </a:tc>
                <a:extLst>
                  <a:ext uri="{0D108BD9-81ED-4DB2-BD59-A6C34878D82A}">
                    <a16:rowId xmlns="" xmlns:a16="http://schemas.microsoft.com/office/drawing/2014/main" val="10001"/>
                  </a:ext>
                </a:extLst>
              </a:tr>
              <a:tr h="4965670">
                <a:tc>
                  <a: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GB" sz="2400" b="1" i="0" u="none" strike="noStrike" cap="none" normalizeH="0" baseline="0" dirty="0">
                        <a:ln>
                          <a:noFill/>
                        </a:ln>
                        <a:solidFill>
                          <a:srgbClr val="00B050"/>
                        </a:solidFill>
                        <a:effectLst/>
                        <a:latin typeface="Comic Sans MS" panose="030F0702030302020204" pitchFamily="66" charset="0"/>
                        <a:cs typeface="Times New Roman" pitchFamily="18" charset="0"/>
                      </a:endParaRPr>
                    </a:p>
                    <a:p>
                      <a:pPr lvl="3" algn="l"/>
                      <a:endParaRPr lang="en-US" sz="2400" b="1" dirty="0" smtClean="0">
                        <a:solidFill>
                          <a:srgbClr val="00CC00"/>
                        </a:solidFill>
                        <a:effectLst>
                          <a:outerShdw blurRad="38100" dist="38100" dir="2700000" algn="tl">
                            <a:srgbClr val="000000">
                              <a:alpha val="43137"/>
                            </a:srgbClr>
                          </a:outerShdw>
                        </a:effectLst>
                        <a:latin typeface="Comic Sans MS" panose="030F0702030302020204" pitchFamily="66" charset="0"/>
                      </a:endParaRPr>
                    </a:p>
                    <a:p>
                      <a:pPr lvl="3" algn="l"/>
                      <a:r>
                        <a:rPr lang="en-US" sz="2400" b="1" dirty="0" smtClean="0">
                          <a:solidFill>
                            <a:srgbClr val="00CC00"/>
                          </a:solidFill>
                          <a:effectLst>
                            <a:outerShdw blurRad="38100" dist="38100" dir="2700000" algn="tl">
                              <a:srgbClr val="000000">
                                <a:alpha val="43137"/>
                              </a:srgbClr>
                            </a:outerShdw>
                          </a:effectLst>
                          <a:latin typeface="Comic Sans MS" panose="030F0702030302020204" pitchFamily="66" charset="0"/>
                        </a:rPr>
                        <a:t>South Africa</a:t>
                      </a:r>
                    </a:p>
                    <a:p>
                      <a:pPr lvl="3" algn="l"/>
                      <a:r>
                        <a:rPr lang="en-US" sz="2400" b="1" dirty="0" smtClean="0">
                          <a:solidFill>
                            <a:srgbClr val="00CC00"/>
                          </a:solidFill>
                          <a:effectLst>
                            <a:outerShdw blurRad="38100" dist="38100" dir="2700000" algn="tl">
                              <a:srgbClr val="000000">
                                <a:alpha val="43137"/>
                              </a:srgbClr>
                            </a:outerShdw>
                          </a:effectLst>
                          <a:latin typeface="Comic Sans MS" panose="030F0702030302020204" pitchFamily="66" charset="0"/>
                        </a:rPr>
                        <a:t>Safari </a:t>
                      </a:r>
                    </a:p>
                    <a:p>
                      <a:pPr lvl="3" algn="l"/>
                      <a:r>
                        <a:rPr lang="en-US" sz="2400" b="1" dirty="0" smtClean="0">
                          <a:solidFill>
                            <a:srgbClr val="00CC00"/>
                          </a:solidFill>
                          <a:effectLst>
                            <a:outerShdw blurRad="38100" dist="38100" dir="2700000" algn="tl">
                              <a:srgbClr val="000000">
                                <a:alpha val="43137"/>
                              </a:srgbClr>
                            </a:outerShdw>
                          </a:effectLst>
                          <a:latin typeface="Comic Sans MS" panose="030F0702030302020204" pitchFamily="66" charset="0"/>
                        </a:rPr>
                        <a:t>Nelson Mandela</a:t>
                      </a:r>
                    </a:p>
                    <a:p>
                      <a:pPr lvl="3" algn="l"/>
                      <a:r>
                        <a:rPr lang="en-US" sz="2400" b="1" dirty="0" smtClean="0">
                          <a:solidFill>
                            <a:srgbClr val="00CC00"/>
                          </a:solidFill>
                          <a:effectLst>
                            <a:outerShdw blurRad="38100" dist="38100" dir="2700000" algn="tl">
                              <a:srgbClr val="000000">
                                <a:alpha val="43137"/>
                              </a:srgbClr>
                            </a:outerShdw>
                          </a:effectLst>
                          <a:latin typeface="Comic Sans MS" panose="030F0702030302020204" pitchFamily="66" charset="0"/>
                        </a:rPr>
                        <a:t>Cape Town</a:t>
                      </a:r>
                    </a:p>
                    <a:p>
                      <a:pPr lvl="3" algn="l"/>
                      <a:r>
                        <a:rPr lang="en-US" sz="2400" b="1" dirty="0" smtClean="0">
                          <a:solidFill>
                            <a:srgbClr val="00CC00"/>
                          </a:solidFill>
                          <a:effectLst>
                            <a:outerShdw blurRad="38100" dist="38100" dir="2700000" algn="tl">
                              <a:srgbClr val="000000">
                                <a:alpha val="43137"/>
                              </a:srgbClr>
                            </a:outerShdw>
                          </a:effectLst>
                          <a:latin typeface="Comic Sans MS" panose="030F0702030302020204" pitchFamily="66" charset="0"/>
                        </a:rPr>
                        <a:t>Pretoria</a:t>
                      </a:r>
                    </a:p>
                    <a:p>
                      <a:pPr lvl="3" algn="l"/>
                      <a:r>
                        <a:rPr lang="en-US" sz="2400" b="1" dirty="0" smtClean="0">
                          <a:solidFill>
                            <a:srgbClr val="00CC00"/>
                          </a:solidFill>
                          <a:effectLst>
                            <a:outerShdw blurRad="38100" dist="38100" dir="2700000" algn="tl">
                              <a:srgbClr val="000000">
                                <a:alpha val="43137"/>
                              </a:srgbClr>
                            </a:outerShdw>
                          </a:effectLst>
                          <a:latin typeface="Comic Sans MS" panose="030F0702030302020204" pitchFamily="66" charset="0"/>
                        </a:rPr>
                        <a:t>Bloemfontein</a:t>
                      </a:r>
                    </a:p>
                    <a:p>
                      <a:pPr lvl="3" algn="l"/>
                      <a:r>
                        <a:rPr lang="en-US" sz="2400" b="1" dirty="0" smtClean="0">
                          <a:solidFill>
                            <a:srgbClr val="00CC00"/>
                          </a:solidFill>
                          <a:effectLst>
                            <a:outerShdw blurRad="38100" dist="38100" dir="2700000" algn="tl">
                              <a:srgbClr val="000000">
                                <a:alpha val="43137"/>
                              </a:srgbClr>
                            </a:outerShdw>
                          </a:effectLst>
                          <a:latin typeface="Comic Sans MS" panose="030F0702030302020204" pitchFamily="66" charset="0"/>
                        </a:rPr>
                        <a:t>Drakensberg</a:t>
                      </a:r>
                    </a:p>
                    <a:p>
                      <a:pPr lvl="3" algn="l"/>
                      <a:r>
                        <a:rPr lang="en-US" sz="2400" b="1" dirty="0" smtClean="0">
                          <a:solidFill>
                            <a:srgbClr val="00CC00"/>
                          </a:solidFill>
                          <a:effectLst>
                            <a:outerShdw blurRad="38100" dist="38100" dir="2700000" algn="tl">
                              <a:srgbClr val="000000">
                                <a:alpha val="43137"/>
                              </a:srgbClr>
                            </a:outerShdw>
                          </a:effectLst>
                          <a:latin typeface="Comic Sans MS" panose="030F0702030302020204" pitchFamily="66" charset="0"/>
                        </a:rPr>
                        <a:t>Table Mountain</a:t>
                      </a:r>
                    </a:p>
                    <a:p>
                      <a:pPr lvl="3" algn="l"/>
                      <a:r>
                        <a:rPr lang="en-US" sz="2400" b="1" dirty="0" smtClean="0">
                          <a:solidFill>
                            <a:srgbClr val="00CC00"/>
                          </a:solidFill>
                          <a:effectLst>
                            <a:outerShdw blurRad="38100" dist="38100" dir="2700000" algn="tl">
                              <a:srgbClr val="000000">
                                <a:alpha val="43137"/>
                              </a:srgbClr>
                            </a:outerShdw>
                          </a:effectLst>
                          <a:latin typeface="Comic Sans MS" panose="030F0702030302020204" pitchFamily="66" charset="0"/>
                        </a:rPr>
                        <a:t>Plateau</a:t>
                      </a:r>
                    </a:p>
                    <a:p>
                      <a:pPr lvl="3" algn="l"/>
                      <a:r>
                        <a:rPr lang="en-US" sz="2400" b="1" dirty="0" smtClean="0">
                          <a:solidFill>
                            <a:srgbClr val="00CC00"/>
                          </a:solidFill>
                          <a:effectLst>
                            <a:outerShdw blurRad="38100" dist="38100" dir="2700000" algn="tl">
                              <a:srgbClr val="000000">
                                <a:alpha val="43137"/>
                              </a:srgbClr>
                            </a:outerShdw>
                          </a:effectLst>
                          <a:latin typeface="Comic Sans MS" panose="030F0702030302020204" pitchFamily="66" charset="0"/>
                        </a:rPr>
                        <a:t>National Park</a:t>
                      </a:r>
                    </a:p>
                    <a:p>
                      <a:pPr algn="l"/>
                      <a:endParaRPr lang="en-US" sz="2400" b="1" dirty="0">
                        <a:solidFill>
                          <a:srgbClr val="CC00CC"/>
                        </a:solidFill>
                        <a:effectLst>
                          <a:outerShdw blurRad="38100" dist="38100" dir="2700000" algn="tl">
                            <a:srgbClr val="000000">
                              <a:alpha val="43137"/>
                            </a:srgbClr>
                          </a:outerShdw>
                        </a:effectLst>
                        <a:latin typeface="Comic Sans MS" panose="030F0702030302020204" pitchFamily="66" charset="0"/>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2"/>
                  </a:ext>
                </a:extLst>
              </a:tr>
            </a:tbl>
          </a:graphicData>
        </a:graphic>
      </p:graphicFrame>
      <p:sp>
        <p:nvSpPr>
          <p:cNvPr id="10" name="TextBox 9"/>
          <p:cNvSpPr txBox="1"/>
          <p:nvPr/>
        </p:nvSpPr>
        <p:spPr>
          <a:xfrm>
            <a:off x="160141" y="1872772"/>
            <a:ext cx="7829550" cy="461665"/>
          </a:xfrm>
          <a:prstGeom prst="rect">
            <a:avLst/>
          </a:prstGeom>
          <a:noFill/>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400" b="1" i="0" u="none" strike="noStrike" kern="1200" cap="none" spc="0" normalizeH="0" baseline="0" noProof="0" dirty="0">
                <a:ln>
                  <a:noFill/>
                </a:ln>
                <a:solidFill>
                  <a:prstClr val="black"/>
                </a:solidFill>
                <a:effectLst>
                  <a:glow rad="228600">
                    <a:srgbClr val="4472C4">
                      <a:satMod val="175000"/>
                      <a:alpha val="40000"/>
                    </a:srgbClr>
                  </a:glow>
                </a:effectLst>
                <a:uLnTx/>
                <a:uFillTx/>
                <a:latin typeface="Comic Sans MS" panose="030F0702030302020204" pitchFamily="66" charset="0"/>
                <a:ea typeface="+mn-ea"/>
                <a:cs typeface="Arial" panose="020B0604020202020204" pitchFamily="34" charset="0"/>
              </a:rPr>
              <a:t>Here are today’s key words:</a:t>
            </a:r>
          </a:p>
        </p:txBody>
      </p:sp>
    </p:spTree>
    <p:extLst>
      <p:ext uri="{BB962C8B-B14F-4D97-AF65-F5344CB8AC3E}">
        <p14:creationId xmlns:p14="http://schemas.microsoft.com/office/powerpoint/2010/main" val="30753963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Talk Task</a:t>
            </a:r>
          </a:p>
        </p:txBody>
      </p:sp>
      <p:sp>
        <p:nvSpPr>
          <p:cNvPr id="5" name="TextBox 4">
            <a:extLst>
              <a:ext uri="{FF2B5EF4-FFF2-40B4-BE49-F238E27FC236}">
                <a16:creationId xmlns="" xmlns:a16="http://schemas.microsoft.com/office/drawing/2014/main" id="{A52E19FD-F423-4020-A08E-8FB43C7B86A5}"/>
              </a:ext>
            </a:extLst>
          </p:cNvPr>
          <p:cNvSpPr txBox="1"/>
          <p:nvPr/>
        </p:nvSpPr>
        <p:spPr>
          <a:xfrm>
            <a:off x="422365" y="795920"/>
            <a:ext cx="8299269" cy="369332"/>
          </a:xfrm>
          <a:prstGeom prst="rect">
            <a:avLst/>
          </a:prstGeom>
          <a:noFill/>
        </p:spPr>
        <p:txBody>
          <a:bodyPr wrap="square" rtlCol="0">
            <a:spAutoFit/>
          </a:bodyPr>
          <a:lstStyle/>
          <a:p>
            <a:endParaRPr lang="en-US" dirty="0">
              <a:latin typeface="Comic Sans MS" panose="030F0702030302020204" pitchFamily="66"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5630" y="980586"/>
            <a:ext cx="6048375" cy="3829050"/>
          </a:xfrm>
          <a:prstGeom prst="rect">
            <a:avLst/>
          </a:prstGeom>
        </p:spPr>
      </p:pic>
      <p:sp>
        <p:nvSpPr>
          <p:cNvPr id="4" name="TextBox 3"/>
          <p:cNvSpPr txBox="1"/>
          <p:nvPr/>
        </p:nvSpPr>
        <p:spPr>
          <a:xfrm>
            <a:off x="1755630" y="4994302"/>
            <a:ext cx="5769528" cy="1569660"/>
          </a:xfrm>
          <a:prstGeom prst="rect">
            <a:avLst/>
          </a:prstGeom>
          <a:noFill/>
        </p:spPr>
        <p:txBody>
          <a:bodyPr wrap="none" rtlCol="0">
            <a:spAutoFit/>
          </a:bodyPr>
          <a:lstStyle/>
          <a:p>
            <a:r>
              <a:rPr lang="en-GB" sz="3200" dirty="0" smtClean="0">
                <a:latin typeface="Comic Sans MS" panose="030F0702030302020204" pitchFamily="66" charset="0"/>
              </a:rPr>
              <a:t>Do you know who this man is?</a:t>
            </a:r>
          </a:p>
          <a:p>
            <a:r>
              <a:rPr lang="en-GB" sz="3200" dirty="0" smtClean="0">
                <a:latin typeface="Comic Sans MS" panose="030F0702030302020204" pitchFamily="66" charset="0"/>
              </a:rPr>
              <a:t>Why is he famous?</a:t>
            </a:r>
          </a:p>
          <a:p>
            <a:r>
              <a:rPr lang="en-GB" sz="3200" dirty="0" smtClean="0">
                <a:latin typeface="Comic Sans MS" panose="030F0702030302020204" pitchFamily="66" charset="0"/>
              </a:rPr>
              <a:t>Where is he from?</a:t>
            </a:r>
            <a:endParaRPr lang="en-GB" sz="3200" dirty="0">
              <a:latin typeface="Comic Sans MS" panose="030F0702030302020204" pitchFamily="66" charset="0"/>
            </a:endParaRPr>
          </a:p>
        </p:txBody>
      </p:sp>
    </p:spTree>
    <p:extLst>
      <p:ext uri="{BB962C8B-B14F-4D97-AF65-F5344CB8AC3E}">
        <p14:creationId xmlns:p14="http://schemas.microsoft.com/office/powerpoint/2010/main" val="3117229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11" name="TextBox 10">
            <a:extLst>
              <a:ext uri="{FF2B5EF4-FFF2-40B4-BE49-F238E27FC236}">
                <a16:creationId xmlns="" xmlns:a16="http://schemas.microsoft.com/office/drawing/2014/main" id="{C2B25A2B-C858-48CD-9CC8-58BD7570B675}"/>
              </a:ext>
            </a:extLst>
          </p:cNvPr>
          <p:cNvSpPr txBox="1"/>
          <p:nvPr/>
        </p:nvSpPr>
        <p:spPr>
          <a:xfrm>
            <a:off x="422365" y="781853"/>
            <a:ext cx="8299269" cy="5755422"/>
          </a:xfrm>
          <a:prstGeom prst="rect">
            <a:avLst/>
          </a:prstGeom>
          <a:noFill/>
        </p:spPr>
        <p:txBody>
          <a:bodyPr wrap="square" rtlCol="0">
            <a:spAutoFit/>
          </a:bodyPr>
          <a:lstStyle/>
          <a:p>
            <a:r>
              <a:rPr lang="en-US" sz="2800" dirty="0" smtClean="0">
                <a:solidFill>
                  <a:srgbClr val="00CC00"/>
                </a:solidFill>
                <a:latin typeface="Comic Sans MS" panose="030F0702030302020204" pitchFamily="66" charset="0"/>
              </a:rPr>
              <a:t>Today we are going to learn about South Africa</a:t>
            </a:r>
          </a:p>
          <a:p>
            <a:r>
              <a:rPr lang="en-GB" sz="2400" b="1" u="sng" dirty="0">
                <a:latin typeface="Comic Sans MS" panose="030F0702030302020204" pitchFamily="66" charset="0"/>
              </a:rPr>
              <a:t>Facts about South Africa</a:t>
            </a:r>
            <a:endParaRPr lang="en-GB" sz="2400" b="1" dirty="0">
              <a:latin typeface="Comic Sans MS" panose="030F0702030302020204" pitchFamily="66" charset="0"/>
            </a:endParaRPr>
          </a:p>
          <a:p>
            <a:r>
              <a:rPr lang="en-GB" sz="2400" b="1" dirty="0">
                <a:latin typeface="Comic Sans MS" panose="030F0702030302020204" pitchFamily="66" charset="0"/>
              </a:rPr>
              <a:t>OFFICIAL NAME</a:t>
            </a:r>
            <a:r>
              <a:rPr lang="en-GB" sz="2400" dirty="0">
                <a:latin typeface="Comic Sans MS" panose="030F0702030302020204" pitchFamily="66" charset="0"/>
              </a:rPr>
              <a:t>: Republic of South Africa</a:t>
            </a:r>
            <a:br>
              <a:rPr lang="en-GB" sz="2400" dirty="0">
                <a:latin typeface="Comic Sans MS" panose="030F0702030302020204" pitchFamily="66" charset="0"/>
              </a:rPr>
            </a:br>
            <a:r>
              <a:rPr lang="en-GB" sz="2400" b="1" dirty="0">
                <a:latin typeface="Comic Sans MS" panose="030F0702030302020204" pitchFamily="66" charset="0"/>
              </a:rPr>
              <a:t>FORM OF GOVERNMENT</a:t>
            </a:r>
            <a:r>
              <a:rPr lang="en-GB" sz="2400" dirty="0">
                <a:latin typeface="Comic Sans MS" panose="030F0702030302020204" pitchFamily="66" charset="0"/>
              </a:rPr>
              <a:t>: Republic</a:t>
            </a:r>
            <a:br>
              <a:rPr lang="en-GB" sz="2400" dirty="0">
                <a:latin typeface="Comic Sans MS" panose="030F0702030302020204" pitchFamily="66" charset="0"/>
              </a:rPr>
            </a:br>
            <a:r>
              <a:rPr lang="en-GB" sz="2400" b="1" dirty="0">
                <a:latin typeface="Comic Sans MS" panose="030F0702030302020204" pitchFamily="66" charset="0"/>
              </a:rPr>
              <a:t>CAPITALS</a:t>
            </a:r>
            <a:r>
              <a:rPr lang="en-GB" sz="2400" dirty="0">
                <a:latin typeface="Comic Sans MS" panose="030F0702030302020204" pitchFamily="66" charset="0"/>
              </a:rPr>
              <a:t>: Pretoria (administrative), Cape Town (legislative), Bloemfontein (judicial)</a:t>
            </a:r>
            <a:br>
              <a:rPr lang="en-GB" sz="2400" dirty="0">
                <a:latin typeface="Comic Sans MS" panose="030F0702030302020204" pitchFamily="66" charset="0"/>
              </a:rPr>
            </a:br>
            <a:r>
              <a:rPr lang="en-GB" sz="2400" b="1" dirty="0">
                <a:latin typeface="Comic Sans MS" panose="030F0702030302020204" pitchFamily="66" charset="0"/>
              </a:rPr>
              <a:t>POPULATION</a:t>
            </a:r>
            <a:r>
              <a:rPr lang="en-GB" sz="2400" dirty="0">
                <a:latin typeface="Comic Sans MS" panose="030F0702030302020204" pitchFamily="66" charset="0"/>
              </a:rPr>
              <a:t>: 55, 489, 975</a:t>
            </a:r>
            <a:br>
              <a:rPr lang="en-GB" sz="2400" dirty="0">
                <a:latin typeface="Comic Sans MS" panose="030F0702030302020204" pitchFamily="66" charset="0"/>
              </a:rPr>
            </a:br>
            <a:r>
              <a:rPr lang="en-GB" sz="2400" b="1" dirty="0">
                <a:latin typeface="Comic Sans MS" panose="030F0702030302020204" pitchFamily="66" charset="0"/>
              </a:rPr>
              <a:t>OFFICIAL LANGUAGES</a:t>
            </a:r>
            <a:r>
              <a:rPr lang="en-GB" sz="2400" dirty="0">
                <a:latin typeface="Comic Sans MS" panose="030F0702030302020204" pitchFamily="66" charset="0"/>
              </a:rPr>
              <a:t>: </a:t>
            </a:r>
            <a:r>
              <a:rPr lang="en-GB" sz="2400" dirty="0" err="1">
                <a:latin typeface="Comic Sans MS" panose="030F0702030302020204" pitchFamily="66" charset="0"/>
              </a:rPr>
              <a:t>Afrikans</a:t>
            </a:r>
            <a:r>
              <a:rPr lang="en-GB" sz="2400" dirty="0">
                <a:latin typeface="Comic Sans MS" panose="030F0702030302020204" pitchFamily="66" charset="0"/>
              </a:rPr>
              <a:t>, English, IsiNdebele, IsiXhosa, IsiZulu, Northern Sotho, Sesotho, Setswana, SiSwati, Tshivenda, Xitsonga</a:t>
            </a:r>
            <a:br>
              <a:rPr lang="en-GB" sz="2400" dirty="0">
                <a:latin typeface="Comic Sans MS" panose="030F0702030302020204" pitchFamily="66" charset="0"/>
              </a:rPr>
            </a:br>
            <a:r>
              <a:rPr lang="en-GB" sz="2400" b="1" dirty="0">
                <a:latin typeface="Comic Sans MS" panose="030F0702030302020204" pitchFamily="66" charset="0"/>
              </a:rPr>
              <a:t>MONEY</a:t>
            </a:r>
            <a:r>
              <a:rPr lang="en-GB" sz="2400" dirty="0">
                <a:latin typeface="Comic Sans MS" panose="030F0702030302020204" pitchFamily="66" charset="0"/>
              </a:rPr>
              <a:t>: Rand</a:t>
            </a:r>
            <a:br>
              <a:rPr lang="en-GB" sz="2400" dirty="0">
                <a:latin typeface="Comic Sans MS" panose="030F0702030302020204" pitchFamily="66" charset="0"/>
              </a:rPr>
            </a:br>
            <a:r>
              <a:rPr lang="en-GB" sz="2400" b="1" dirty="0">
                <a:latin typeface="Comic Sans MS" panose="030F0702030302020204" pitchFamily="66" charset="0"/>
              </a:rPr>
              <a:t>AREA</a:t>
            </a:r>
            <a:r>
              <a:rPr lang="en-GB" sz="2400" dirty="0">
                <a:latin typeface="Comic Sans MS" panose="030F0702030302020204" pitchFamily="66" charset="0"/>
              </a:rPr>
              <a:t>: 1,219,089 square kilometres</a:t>
            </a:r>
            <a:br>
              <a:rPr lang="en-GB" sz="2400" dirty="0">
                <a:latin typeface="Comic Sans MS" panose="030F0702030302020204" pitchFamily="66" charset="0"/>
              </a:rPr>
            </a:br>
            <a:r>
              <a:rPr lang="en-GB" sz="2400" b="1" dirty="0">
                <a:latin typeface="Comic Sans MS" panose="030F0702030302020204" pitchFamily="66" charset="0"/>
              </a:rPr>
              <a:t>MAJOR MOUNTAIN RANGES</a:t>
            </a:r>
            <a:r>
              <a:rPr lang="en-GB" sz="2400" dirty="0">
                <a:latin typeface="Comic Sans MS" panose="030F0702030302020204" pitchFamily="66" charset="0"/>
              </a:rPr>
              <a:t>: Drakensberg</a:t>
            </a:r>
            <a:br>
              <a:rPr lang="en-GB" sz="2400" dirty="0">
                <a:latin typeface="Comic Sans MS" panose="030F0702030302020204" pitchFamily="66" charset="0"/>
              </a:rPr>
            </a:br>
            <a:r>
              <a:rPr lang="en-GB" sz="2400" b="1" dirty="0">
                <a:latin typeface="Comic Sans MS" panose="030F0702030302020204" pitchFamily="66" charset="0"/>
              </a:rPr>
              <a:t>MAJOR RIVERS</a:t>
            </a:r>
            <a:r>
              <a:rPr lang="en-GB" sz="2400" dirty="0">
                <a:latin typeface="Comic Sans MS" panose="030F0702030302020204" pitchFamily="66" charset="0"/>
              </a:rPr>
              <a:t>: Limpopo, Orange</a:t>
            </a:r>
          </a:p>
          <a:p>
            <a:endParaRPr lang="en-US" sz="2800" dirty="0">
              <a:solidFill>
                <a:srgbClr val="00CC00"/>
              </a:solidFill>
              <a:latin typeface="Comic Sans MS" panose="030F0702030302020204" pitchFamily="66" charset="0"/>
            </a:endParaRPr>
          </a:p>
        </p:txBody>
      </p:sp>
    </p:spTree>
    <p:extLst>
      <p:ext uri="{BB962C8B-B14F-4D97-AF65-F5344CB8AC3E}">
        <p14:creationId xmlns:p14="http://schemas.microsoft.com/office/powerpoint/2010/main" val="2622870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11" name="TextBox 10">
            <a:extLst>
              <a:ext uri="{FF2B5EF4-FFF2-40B4-BE49-F238E27FC236}">
                <a16:creationId xmlns="" xmlns:a16="http://schemas.microsoft.com/office/drawing/2014/main" id="{C2B25A2B-C858-48CD-9CC8-58BD7570B675}"/>
              </a:ext>
            </a:extLst>
          </p:cNvPr>
          <p:cNvSpPr txBox="1"/>
          <p:nvPr/>
        </p:nvSpPr>
        <p:spPr>
          <a:xfrm>
            <a:off x="422365" y="781853"/>
            <a:ext cx="8299269" cy="800219"/>
          </a:xfrm>
          <a:prstGeom prst="rect">
            <a:avLst/>
          </a:prstGeom>
          <a:noFill/>
        </p:spPr>
        <p:txBody>
          <a:bodyPr wrap="square" rtlCol="0">
            <a:spAutoFit/>
          </a:bodyPr>
          <a:lstStyle/>
          <a:p>
            <a:endParaRPr lang="en-US" dirty="0">
              <a:latin typeface="Comic Sans MS" panose="030F0702030302020204" pitchFamily="66" charset="0"/>
            </a:endParaRPr>
          </a:p>
          <a:p>
            <a:endParaRPr lang="en-US" sz="2800" dirty="0">
              <a:solidFill>
                <a:srgbClr val="00CC00"/>
              </a:solidFill>
              <a:latin typeface="Comic Sans MS" panose="030F0702030302020204" pitchFamily="66" charset="0"/>
            </a:endParaRPr>
          </a:p>
        </p:txBody>
      </p:sp>
      <p:sp>
        <p:nvSpPr>
          <p:cNvPr id="4" name="TextBox 3"/>
          <p:cNvSpPr txBox="1"/>
          <p:nvPr/>
        </p:nvSpPr>
        <p:spPr>
          <a:xfrm>
            <a:off x="706582" y="4031673"/>
            <a:ext cx="7800109" cy="1569660"/>
          </a:xfrm>
          <a:prstGeom prst="rect">
            <a:avLst/>
          </a:prstGeom>
          <a:noFill/>
        </p:spPr>
        <p:txBody>
          <a:bodyPr wrap="square" rtlCol="0">
            <a:spAutoFit/>
          </a:bodyPr>
          <a:lstStyle/>
          <a:p>
            <a:r>
              <a:rPr lang="en-GB" sz="3200" dirty="0" smtClean="0">
                <a:latin typeface="Comic Sans MS" panose="030F0702030302020204" pitchFamily="66" charset="0"/>
              </a:rPr>
              <a:t>Look at your atlases</a:t>
            </a:r>
          </a:p>
          <a:p>
            <a:r>
              <a:rPr lang="en-GB" sz="3200" dirty="0" smtClean="0">
                <a:latin typeface="Comic Sans MS" panose="030F0702030302020204" pitchFamily="66" charset="0"/>
              </a:rPr>
              <a:t>Locate: the capitals, major mountain range and major rivers.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0636" y="781853"/>
            <a:ext cx="4572000" cy="3048000"/>
          </a:xfrm>
          <a:prstGeom prst="rect">
            <a:avLst/>
          </a:prstGeom>
        </p:spPr>
      </p:pic>
    </p:spTree>
    <p:extLst>
      <p:ext uri="{BB962C8B-B14F-4D97-AF65-F5344CB8AC3E}">
        <p14:creationId xmlns:p14="http://schemas.microsoft.com/office/powerpoint/2010/main" val="300473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11" name="TextBox 10">
            <a:extLst>
              <a:ext uri="{FF2B5EF4-FFF2-40B4-BE49-F238E27FC236}">
                <a16:creationId xmlns="" xmlns:a16="http://schemas.microsoft.com/office/drawing/2014/main" id="{C2B25A2B-C858-48CD-9CC8-58BD7570B675}"/>
              </a:ext>
            </a:extLst>
          </p:cNvPr>
          <p:cNvSpPr txBox="1"/>
          <p:nvPr/>
        </p:nvSpPr>
        <p:spPr>
          <a:xfrm>
            <a:off x="422365" y="781853"/>
            <a:ext cx="8299269" cy="5262979"/>
          </a:xfrm>
          <a:prstGeom prst="rect">
            <a:avLst/>
          </a:prstGeom>
          <a:noFill/>
        </p:spPr>
        <p:txBody>
          <a:bodyPr wrap="square" rtlCol="0">
            <a:spAutoFit/>
          </a:bodyPr>
          <a:lstStyle/>
          <a:p>
            <a:r>
              <a:rPr lang="en-GB" sz="2400" u="sng" dirty="0">
                <a:latin typeface="Comic Sans MS" panose="030F0702030302020204" pitchFamily="66" charset="0"/>
              </a:rPr>
              <a:t>South Africa’s geography and landscape</a:t>
            </a:r>
          </a:p>
          <a:p>
            <a:r>
              <a:rPr lang="en-GB" sz="2400" dirty="0">
                <a:latin typeface="Comic Sans MS" panose="030F0702030302020204" pitchFamily="66" charset="0"/>
              </a:rPr>
              <a:t>Most of South Africa’s landscape is made up of high, flat areas called </a:t>
            </a:r>
            <a:r>
              <a:rPr lang="en-GB" sz="2400" dirty="0">
                <a:solidFill>
                  <a:schemeClr val="accent5"/>
                </a:solidFill>
                <a:latin typeface="Comic Sans MS" panose="030F0702030302020204" pitchFamily="66" charset="0"/>
              </a:rPr>
              <a:t>plateaus. </a:t>
            </a:r>
            <a:r>
              <a:rPr lang="en-GB" sz="2400" dirty="0">
                <a:latin typeface="Comic Sans MS" panose="030F0702030302020204" pitchFamily="66" charset="0"/>
              </a:rPr>
              <a:t>These lands are covered with rolling grasslands, called </a:t>
            </a:r>
            <a:r>
              <a:rPr lang="en-GB" sz="2400" dirty="0" err="1">
                <a:solidFill>
                  <a:schemeClr val="accent5"/>
                </a:solidFill>
                <a:latin typeface="Comic Sans MS" panose="030F0702030302020204" pitchFamily="66" charset="0"/>
              </a:rPr>
              <a:t>highveld</a:t>
            </a:r>
            <a:r>
              <a:rPr lang="en-GB" sz="2400" dirty="0">
                <a:latin typeface="Comic Sans MS" panose="030F0702030302020204" pitchFamily="66" charset="0"/>
              </a:rPr>
              <a:t>, and tree-dotted plains, called </a:t>
            </a:r>
            <a:r>
              <a:rPr lang="en-GB" sz="2400" dirty="0" err="1">
                <a:solidFill>
                  <a:schemeClr val="accent5"/>
                </a:solidFill>
                <a:latin typeface="Comic Sans MS" panose="030F0702030302020204" pitchFamily="66" charset="0"/>
              </a:rPr>
              <a:t>bushveld</a:t>
            </a:r>
            <a:r>
              <a:rPr lang="en-GB" sz="2400" dirty="0">
                <a:latin typeface="Comic Sans MS" panose="030F0702030302020204" pitchFamily="66" charset="0"/>
              </a:rPr>
              <a:t>.</a:t>
            </a:r>
          </a:p>
          <a:p>
            <a:endParaRPr lang="en-GB" sz="2400" dirty="0">
              <a:latin typeface="Comic Sans MS" panose="030F0702030302020204" pitchFamily="66" charset="0"/>
            </a:endParaRPr>
          </a:p>
          <a:p>
            <a:r>
              <a:rPr lang="en-GB" sz="2400" dirty="0">
                <a:latin typeface="Comic Sans MS" panose="030F0702030302020204" pitchFamily="66" charset="0"/>
              </a:rPr>
              <a:t>To the east, south and west of the plateau lands is a mountainous region called the Great Escarpment. The eastern range, called the Drakensberg or Dragon’s Mountain, is filled with jagged peaks, some reaching more than 3,475 meters high!</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a:t>
            </a:r>
            <a:endParaRPr lang="en-US" sz="2400" dirty="0">
              <a:solidFill>
                <a:srgbClr val="00CC00"/>
              </a:solidFill>
              <a:latin typeface="Comic Sans MS" panose="030F0702030302020204" pitchFamily="66" charset="0"/>
            </a:endParaRPr>
          </a:p>
        </p:txBody>
      </p:sp>
    </p:spTree>
    <p:extLst>
      <p:ext uri="{BB962C8B-B14F-4D97-AF65-F5344CB8AC3E}">
        <p14:creationId xmlns:p14="http://schemas.microsoft.com/office/powerpoint/2010/main" val="3061647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11" name="TextBox 10">
            <a:extLst>
              <a:ext uri="{FF2B5EF4-FFF2-40B4-BE49-F238E27FC236}">
                <a16:creationId xmlns="" xmlns:a16="http://schemas.microsoft.com/office/drawing/2014/main" id="{C2B25A2B-C858-48CD-9CC8-58BD7570B675}"/>
              </a:ext>
            </a:extLst>
          </p:cNvPr>
          <p:cNvSpPr txBox="1"/>
          <p:nvPr/>
        </p:nvSpPr>
        <p:spPr>
          <a:xfrm>
            <a:off x="422365" y="781853"/>
            <a:ext cx="8299269" cy="3046988"/>
          </a:xfrm>
          <a:prstGeom prst="rect">
            <a:avLst/>
          </a:prstGeom>
          <a:noFill/>
        </p:spPr>
        <p:txBody>
          <a:bodyPr wrap="square" rtlCol="0">
            <a:spAutoFit/>
          </a:bodyPr>
          <a:lstStyle/>
          <a:p>
            <a:r>
              <a:rPr lang="en-GB" sz="2400" dirty="0">
                <a:latin typeface="Comic Sans MS" panose="030F0702030302020204" pitchFamily="66" charset="0"/>
              </a:rPr>
              <a:t>It might sound strange, but did you know South Africa has another country within its borders</a:t>
            </a:r>
            <a:r>
              <a:rPr lang="en-GB" sz="2400" dirty="0" smtClean="0">
                <a:latin typeface="Comic Sans MS" panose="030F0702030302020204" pitchFamily="66" charset="0"/>
              </a:rPr>
              <a:t>?</a:t>
            </a:r>
          </a:p>
          <a:p>
            <a:r>
              <a:rPr lang="en-GB" sz="2400" dirty="0" smtClean="0">
                <a:latin typeface="Comic Sans MS" panose="030F0702030302020204" pitchFamily="66" charset="0"/>
              </a:rPr>
              <a:t> </a:t>
            </a:r>
            <a:r>
              <a:rPr lang="en-GB" sz="2400" dirty="0">
                <a:latin typeface="Comic Sans MS" panose="030F0702030302020204" pitchFamily="66" charset="0"/>
              </a:rPr>
              <a:t>Nestled in the Drakensberg is the mountainous kingdom of Lesotho. Much of South Africa’s water comes from the snow-capped peaks of this tiny, landlocked nation. Also known as the “Kingdom of the Sky“, Lesotho is the only country in the world to lie entirely over 1,000m above sea level.</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9782" y="3692236"/>
            <a:ext cx="4979842" cy="2766579"/>
          </a:xfrm>
          <a:prstGeom prst="rect">
            <a:avLst/>
          </a:prstGeom>
        </p:spPr>
      </p:pic>
    </p:spTree>
    <p:extLst>
      <p:ext uri="{BB962C8B-B14F-4D97-AF65-F5344CB8AC3E}">
        <p14:creationId xmlns:p14="http://schemas.microsoft.com/office/powerpoint/2010/main" val="2757100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11" name="TextBox 10">
            <a:extLst>
              <a:ext uri="{FF2B5EF4-FFF2-40B4-BE49-F238E27FC236}">
                <a16:creationId xmlns="" xmlns:a16="http://schemas.microsoft.com/office/drawing/2014/main" id="{C2B25A2B-C858-48CD-9CC8-58BD7570B675}"/>
              </a:ext>
            </a:extLst>
          </p:cNvPr>
          <p:cNvSpPr txBox="1"/>
          <p:nvPr/>
        </p:nvSpPr>
        <p:spPr>
          <a:xfrm>
            <a:off x="422365" y="781853"/>
            <a:ext cx="8299269" cy="5755422"/>
          </a:xfrm>
          <a:prstGeom prst="rect">
            <a:avLst/>
          </a:prstGeom>
          <a:noFill/>
        </p:spPr>
        <p:txBody>
          <a:bodyPr wrap="square" rtlCol="0">
            <a:spAutoFit/>
          </a:bodyPr>
          <a:lstStyle/>
          <a:p>
            <a:r>
              <a:rPr lang="en-GB" sz="2400" u="sng" dirty="0">
                <a:latin typeface="Comic Sans MS" panose="030F0702030302020204" pitchFamily="66" charset="0"/>
              </a:rPr>
              <a:t>South Africa’s wildlife and nature</a:t>
            </a:r>
          </a:p>
          <a:p>
            <a:r>
              <a:rPr lang="en-GB" sz="2400" dirty="0">
                <a:latin typeface="Comic Sans MS" panose="030F0702030302020204" pitchFamily="66" charset="0"/>
              </a:rPr>
              <a:t>From aardvarks to zebras, South Africa is bursting with wonderful wildlife! Although the country only makes up about one percent of the Earth’s land surface, it’s home to almost ten percent of the world’s known bird, fish and plant species, and about six percent of its mammal and reptile species. </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000" dirty="0">
              <a:solidFill>
                <a:schemeClr val="accent5"/>
              </a:solidFill>
              <a:latin typeface="Comic Sans MS" panose="030F0702030302020204" pitchFamily="66" charset="0"/>
            </a:endParaRPr>
          </a:p>
          <a:p>
            <a:endParaRPr lang="en-GB" sz="2000" dirty="0" smtClean="0">
              <a:solidFill>
                <a:schemeClr val="accent5"/>
              </a:solidFill>
              <a:latin typeface="Comic Sans MS" panose="030F0702030302020204" pitchFamily="66" charset="0"/>
            </a:endParaRPr>
          </a:p>
          <a:p>
            <a:r>
              <a:rPr lang="en-GB" sz="2000" dirty="0" smtClean="0">
                <a:solidFill>
                  <a:schemeClr val="accent5"/>
                </a:solidFill>
                <a:latin typeface="Comic Sans MS" panose="030F0702030302020204" pitchFamily="66" charset="0"/>
              </a:rPr>
              <a:t>This </a:t>
            </a:r>
            <a:r>
              <a:rPr lang="en-GB" sz="2000" dirty="0">
                <a:solidFill>
                  <a:schemeClr val="accent5"/>
                </a:solidFill>
                <a:latin typeface="Comic Sans MS" panose="030F0702030302020204" pitchFamily="66" charset="0"/>
              </a:rPr>
              <a:t>beautiful Red-billed </a:t>
            </a:r>
            <a:r>
              <a:rPr lang="en-GB" sz="2000" dirty="0" err="1">
                <a:solidFill>
                  <a:schemeClr val="accent5"/>
                </a:solidFill>
                <a:latin typeface="Comic Sans MS" panose="030F0702030302020204" pitchFamily="66" charset="0"/>
              </a:rPr>
              <a:t>oxpecker</a:t>
            </a:r>
            <a:r>
              <a:rPr lang="en-GB" sz="2000" dirty="0">
                <a:solidFill>
                  <a:schemeClr val="accent5"/>
                </a:solidFill>
                <a:latin typeface="Comic Sans MS" panose="030F0702030302020204" pitchFamily="66" charset="0"/>
              </a:rPr>
              <a:t> is one of many amazing animals that lives in the Kruger National Park in South Africa</a:t>
            </a:r>
          </a:p>
          <a:p>
            <a:endParaRPr lang="en-GB" sz="2400" dirty="0">
              <a:latin typeface="Comic Sans MS" panose="030F0702030302020204" pitchFamily="66"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5636" y="3172692"/>
            <a:ext cx="3204296" cy="2028546"/>
          </a:xfrm>
          <a:prstGeom prst="rect">
            <a:avLst/>
          </a:prstGeom>
        </p:spPr>
      </p:pic>
    </p:spTree>
    <p:extLst>
      <p:ext uri="{BB962C8B-B14F-4D97-AF65-F5344CB8AC3E}">
        <p14:creationId xmlns:p14="http://schemas.microsoft.com/office/powerpoint/2010/main" val="292085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3" name="Rectangle 2"/>
          <p:cNvSpPr/>
          <p:nvPr/>
        </p:nvSpPr>
        <p:spPr>
          <a:xfrm>
            <a:off x="387928" y="677108"/>
            <a:ext cx="8368144" cy="3046988"/>
          </a:xfrm>
          <a:prstGeom prst="rect">
            <a:avLst/>
          </a:prstGeom>
        </p:spPr>
        <p:txBody>
          <a:bodyPr wrap="square">
            <a:spAutoFit/>
          </a:bodyPr>
          <a:lstStyle/>
          <a:p>
            <a:pPr algn="just"/>
            <a:r>
              <a:rPr lang="en-GB" sz="2400" dirty="0">
                <a:solidFill>
                  <a:srgbClr val="4A4A4A"/>
                </a:solidFill>
                <a:latin typeface="Comic Sans MS" panose="030F0702030302020204" pitchFamily="66" charset="0"/>
              </a:rPr>
              <a:t>The seas around South Africa are also full of incredible creatures – in fact, around 2,000 marine species visit South African waters at some point during the year. What’s more, this magnificent country gets to enjoy one of nature’s most spectacular underwater events, the “</a:t>
            </a:r>
            <a:r>
              <a:rPr lang="en-GB" sz="2400" b="1" dirty="0">
                <a:solidFill>
                  <a:srgbClr val="4A4A4A"/>
                </a:solidFill>
                <a:latin typeface="Comic Sans MS" panose="030F0702030302020204" pitchFamily="66" charset="0"/>
              </a:rPr>
              <a:t>sardine run</a:t>
            </a:r>
            <a:r>
              <a:rPr lang="en-GB" sz="2400" dirty="0">
                <a:solidFill>
                  <a:srgbClr val="4A4A4A"/>
                </a:solidFill>
                <a:latin typeface="Comic Sans MS" panose="030F0702030302020204" pitchFamily="66" charset="0"/>
              </a:rPr>
              <a:t>“! Every June, millions of sardines travel up the east coast, creating a phenomenal feeding frenzy for thousands of hungry sharks, dolphins and birds</a:t>
            </a:r>
            <a:r>
              <a:rPr lang="en-GB" sz="2400" dirty="0" smtClean="0">
                <a:solidFill>
                  <a:srgbClr val="4A4A4A"/>
                </a:solidFill>
                <a:latin typeface="Comic Sans MS" panose="030F0702030302020204" pitchFamily="66" charset="0"/>
              </a:rPr>
              <a:t>!</a:t>
            </a:r>
            <a:endParaRPr lang="en-GB" sz="2400" dirty="0">
              <a:solidFill>
                <a:srgbClr val="4A4A4A"/>
              </a:solidFill>
              <a:latin typeface="Comic Sans MS" panose="030F0702030302020204" pitchFamily="66"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2473" y="3883082"/>
            <a:ext cx="3851564" cy="2575733"/>
          </a:xfrm>
          <a:prstGeom prst="rect">
            <a:avLst/>
          </a:prstGeom>
        </p:spPr>
      </p:pic>
    </p:spTree>
    <p:extLst>
      <p:ext uri="{BB962C8B-B14F-4D97-AF65-F5344CB8AC3E}">
        <p14:creationId xmlns:p14="http://schemas.microsoft.com/office/powerpoint/2010/main" val="2724290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2" name="Rectangle 1"/>
          <p:cNvSpPr/>
          <p:nvPr/>
        </p:nvSpPr>
        <p:spPr>
          <a:xfrm>
            <a:off x="166253" y="677108"/>
            <a:ext cx="8506691" cy="3416320"/>
          </a:xfrm>
          <a:prstGeom prst="rect">
            <a:avLst/>
          </a:prstGeom>
        </p:spPr>
        <p:txBody>
          <a:bodyPr wrap="square">
            <a:spAutoFit/>
          </a:bodyPr>
          <a:lstStyle/>
          <a:p>
            <a:pPr lvl="0"/>
            <a:r>
              <a:rPr lang="en-GB" sz="2400" dirty="0">
                <a:solidFill>
                  <a:srgbClr val="4A4A4A"/>
                </a:solidFill>
                <a:latin typeface="Comic Sans MS" panose="030F0702030302020204" pitchFamily="66" charset="0"/>
              </a:rPr>
              <a:t>South Africa works hard to preserve its wildlife. There are dozens of protected land and marine areas, including the famous </a:t>
            </a:r>
            <a:r>
              <a:rPr lang="en-GB" sz="2400" b="1" dirty="0">
                <a:solidFill>
                  <a:srgbClr val="4A4A4A"/>
                </a:solidFill>
                <a:latin typeface="Comic Sans MS" panose="030F0702030302020204" pitchFamily="66" charset="0"/>
              </a:rPr>
              <a:t>Kruger National Park</a:t>
            </a:r>
            <a:r>
              <a:rPr lang="en-GB" sz="2400" dirty="0">
                <a:solidFill>
                  <a:srgbClr val="4A4A4A"/>
                </a:solidFill>
                <a:latin typeface="Comic Sans MS" panose="030F0702030302020204" pitchFamily="66" charset="0"/>
              </a:rPr>
              <a:t> in the north, as well as nearly 9,000 privately-owned game reserves throughout the country</a:t>
            </a:r>
            <a:r>
              <a:rPr lang="en-GB" sz="2400" dirty="0" smtClean="0">
                <a:solidFill>
                  <a:srgbClr val="4A4A4A"/>
                </a:solidFill>
                <a:latin typeface="Comic Sans MS" panose="030F0702030302020204" pitchFamily="66" charset="0"/>
              </a:rPr>
              <a:t>.</a:t>
            </a:r>
          </a:p>
          <a:p>
            <a:pPr lvl="0"/>
            <a:r>
              <a:rPr lang="en-GB" sz="2400" dirty="0">
                <a:solidFill>
                  <a:srgbClr val="4A4A4A"/>
                </a:solidFill>
                <a:latin typeface="Comic Sans MS" panose="030F0702030302020204" pitchFamily="66" charset="0"/>
              </a:rPr>
              <a:t> Nevertheless, many of South Africa’s animals are threatened by illegal hunting and habitat loss, and dozens of species are in danger of extinction – including the black rhinoceros, the cheetah and the African wild dog.</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0688" y="4093429"/>
            <a:ext cx="3722917" cy="2356870"/>
          </a:xfrm>
          <a:prstGeom prst="rect">
            <a:avLst/>
          </a:prstGeom>
        </p:spPr>
      </p:pic>
      <p:sp>
        <p:nvSpPr>
          <p:cNvPr id="5" name="Rectangle 4"/>
          <p:cNvSpPr/>
          <p:nvPr/>
        </p:nvSpPr>
        <p:spPr>
          <a:xfrm>
            <a:off x="540328" y="5641217"/>
            <a:ext cx="4572000" cy="646331"/>
          </a:xfrm>
          <a:prstGeom prst="rect">
            <a:avLst/>
          </a:prstGeom>
        </p:spPr>
        <p:txBody>
          <a:bodyPr>
            <a:spAutoFit/>
          </a:bodyPr>
          <a:lstStyle/>
          <a:p>
            <a:r>
              <a:rPr lang="en-GB" dirty="0" smtClean="0">
                <a:solidFill>
                  <a:schemeClr val="accent5"/>
                </a:solidFill>
                <a:latin typeface="Comic Sans MS" panose="030F0702030302020204" pitchFamily="66" charset="0"/>
              </a:rPr>
              <a:t>South </a:t>
            </a:r>
            <a:r>
              <a:rPr lang="en-GB" dirty="0">
                <a:solidFill>
                  <a:schemeClr val="accent5"/>
                </a:solidFill>
                <a:latin typeface="Comic Sans MS" panose="030F0702030302020204" pitchFamily="66" charset="0"/>
              </a:rPr>
              <a:t>Africa’s rhinos are one of the world’s most endangered species</a:t>
            </a:r>
          </a:p>
        </p:txBody>
      </p:sp>
    </p:spTree>
    <p:extLst>
      <p:ext uri="{BB962C8B-B14F-4D97-AF65-F5344CB8AC3E}">
        <p14:creationId xmlns:p14="http://schemas.microsoft.com/office/powerpoint/2010/main" val="26064875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631" y="980208"/>
            <a:ext cx="4137809" cy="231717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917" y="3600481"/>
            <a:ext cx="4116523" cy="2316479"/>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18797" y="907137"/>
            <a:ext cx="3587893" cy="2390244"/>
          </a:xfrm>
          <a:prstGeom prst="rect">
            <a:avLst/>
          </a:prstGeom>
        </p:spPr>
      </p:pic>
      <p:sp>
        <p:nvSpPr>
          <p:cNvPr id="8" name="TextBox 7"/>
          <p:cNvSpPr txBox="1"/>
          <p:nvPr/>
        </p:nvSpPr>
        <p:spPr>
          <a:xfrm>
            <a:off x="4572001" y="3804613"/>
            <a:ext cx="4475018" cy="1938992"/>
          </a:xfrm>
          <a:prstGeom prst="rect">
            <a:avLst/>
          </a:prstGeom>
          <a:noFill/>
        </p:spPr>
        <p:txBody>
          <a:bodyPr wrap="square" rtlCol="0">
            <a:spAutoFit/>
          </a:bodyPr>
          <a:lstStyle/>
          <a:p>
            <a:r>
              <a:rPr lang="en-GB" sz="2400" dirty="0" smtClean="0">
                <a:latin typeface="Comic Sans MS" panose="030F0702030302020204" pitchFamily="66" charset="0"/>
              </a:rPr>
              <a:t>Why might you visit south Africa?</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What products in our shops </a:t>
            </a:r>
          </a:p>
          <a:p>
            <a:r>
              <a:rPr lang="en-GB" sz="2400" dirty="0" smtClean="0">
                <a:latin typeface="Comic Sans MS" panose="030F0702030302020204" pitchFamily="66" charset="0"/>
              </a:rPr>
              <a:t>come from South  Africa?</a:t>
            </a:r>
            <a:endParaRPr lang="en-GB" sz="2400" dirty="0">
              <a:latin typeface="Comic Sans MS" panose="030F0702030302020204" pitchFamily="66" charset="0"/>
            </a:endParaRPr>
          </a:p>
        </p:txBody>
      </p:sp>
    </p:spTree>
    <p:extLst>
      <p:ext uri="{BB962C8B-B14F-4D97-AF65-F5344CB8AC3E}">
        <p14:creationId xmlns:p14="http://schemas.microsoft.com/office/powerpoint/2010/main" val="32507953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6" name="Rectangle 5"/>
          <p:cNvSpPr/>
          <p:nvPr/>
        </p:nvSpPr>
        <p:spPr>
          <a:xfrm>
            <a:off x="131618" y="677108"/>
            <a:ext cx="8880764" cy="6217087"/>
          </a:xfrm>
          <a:prstGeom prst="rect">
            <a:avLst/>
          </a:prstGeom>
        </p:spPr>
        <p:txBody>
          <a:bodyPr wrap="square">
            <a:spAutoFit/>
          </a:bodyPr>
          <a:lstStyle/>
          <a:p>
            <a:r>
              <a:rPr lang="en-GB" sz="2000" u="sng" dirty="0">
                <a:latin typeface="Comic Sans MS" panose="030F0702030302020204" pitchFamily="66" charset="0"/>
              </a:rPr>
              <a:t>History of South Africa</a:t>
            </a:r>
          </a:p>
          <a:p>
            <a:r>
              <a:rPr lang="en-GB" sz="2000" dirty="0">
                <a:latin typeface="Comic Sans MS" panose="030F0702030302020204" pitchFamily="66" charset="0"/>
              </a:rPr>
              <a:t>In northern South Africa near Johannesburg lies a cave formation called the </a:t>
            </a:r>
            <a:r>
              <a:rPr lang="en-GB" sz="2000" dirty="0" err="1">
                <a:latin typeface="Comic Sans MS" panose="030F0702030302020204" pitchFamily="66" charset="0"/>
              </a:rPr>
              <a:t>Sterkfontein</a:t>
            </a:r>
            <a:r>
              <a:rPr lang="en-GB" sz="2000" dirty="0">
                <a:latin typeface="Comic Sans MS" panose="030F0702030302020204" pitchFamily="66" charset="0"/>
              </a:rPr>
              <a:t>. Within these caves, archaeologists have uncovered some of the earliest human fossils ever found – some are more than two million years old! The fascinating find earned the region the nickname “Cradle of Humankind“.</a:t>
            </a:r>
          </a:p>
          <a:p>
            <a:endParaRPr lang="en-GB" sz="2000" dirty="0">
              <a:latin typeface="Comic Sans MS" panose="030F0702030302020204" pitchFamily="66" charset="0"/>
            </a:endParaRPr>
          </a:p>
          <a:p>
            <a:r>
              <a:rPr lang="en-GB" sz="2000" dirty="0">
                <a:latin typeface="Comic Sans MS" panose="030F0702030302020204" pitchFamily="66" charset="0"/>
              </a:rPr>
              <a:t>In the 1400s, European ships heading to the Far East began stopping on the South African coast for supplies. In 1652, the Netherlands established the southern city of Cape Town, and Dutch farmers, called Boers, began settling in the areas around the city.</a:t>
            </a:r>
          </a:p>
          <a:p>
            <a:endParaRPr lang="en-GB" sz="2000" dirty="0">
              <a:latin typeface="Comic Sans MS" panose="030F0702030302020204" pitchFamily="66" charset="0"/>
            </a:endParaRPr>
          </a:p>
          <a:p>
            <a:r>
              <a:rPr lang="en-GB" sz="2000" dirty="0">
                <a:latin typeface="Comic Sans MS" panose="030F0702030302020204" pitchFamily="66" charset="0"/>
              </a:rPr>
              <a:t>In 1806, wars in Europe left the British in control of the Cape Town colony. In 1910, the British united four colonies in the region and created South Africa. </a:t>
            </a:r>
            <a:endParaRPr lang="en-GB" sz="2000" dirty="0" smtClean="0">
              <a:latin typeface="Comic Sans MS" panose="030F0702030302020204" pitchFamily="66" charset="0"/>
            </a:endParaRPr>
          </a:p>
          <a:p>
            <a:r>
              <a:rPr lang="en-GB" sz="2000" dirty="0" smtClean="0">
                <a:latin typeface="Comic Sans MS" panose="030F0702030302020204" pitchFamily="66" charset="0"/>
              </a:rPr>
              <a:t>They </a:t>
            </a:r>
            <a:r>
              <a:rPr lang="en-GB" sz="2000" dirty="0">
                <a:latin typeface="Comic Sans MS" panose="030F0702030302020204" pitchFamily="66" charset="0"/>
              </a:rPr>
              <a:t>established laws that separated whites from black South Africans, a practice of segregation called apartheid, which led to decades of conflict.</a:t>
            </a:r>
          </a:p>
          <a:p>
            <a:endParaRPr lang="en-GB" sz="20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833794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6" name="Rectangle 5"/>
          <p:cNvSpPr/>
          <p:nvPr/>
        </p:nvSpPr>
        <p:spPr>
          <a:xfrm>
            <a:off x="131618" y="677108"/>
            <a:ext cx="8880764" cy="923330"/>
          </a:xfrm>
          <a:prstGeom prst="rect">
            <a:avLst/>
          </a:prstGeom>
        </p:spPr>
        <p:txBody>
          <a:bodyPr wrap="square">
            <a:spAutoFit/>
          </a:bodyPr>
          <a:lstStyle/>
          <a:p>
            <a:endParaRPr lang="en-GB" dirty="0"/>
          </a:p>
          <a:p>
            <a:endParaRPr lang="en-GB" dirty="0"/>
          </a:p>
          <a:p>
            <a:endParaRPr lang="en-GB" dirty="0"/>
          </a:p>
        </p:txBody>
      </p:sp>
      <p:sp>
        <p:nvSpPr>
          <p:cNvPr id="2" name="Rectangle 1"/>
          <p:cNvSpPr/>
          <p:nvPr/>
        </p:nvSpPr>
        <p:spPr>
          <a:xfrm>
            <a:off x="131618" y="1138773"/>
            <a:ext cx="8880763" cy="3046988"/>
          </a:xfrm>
          <a:prstGeom prst="rect">
            <a:avLst/>
          </a:prstGeom>
        </p:spPr>
        <p:txBody>
          <a:bodyPr wrap="square">
            <a:spAutoFit/>
          </a:bodyPr>
          <a:lstStyle/>
          <a:p>
            <a:r>
              <a:rPr lang="en-GB" sz="2400" dirty="0">
                <a:latin typeface="Comic Sans MS" panose="030F0702030302020204" pitchFamily="66" charset="0"/>
              </a:rPr>
              <a:t>Nelson Mandela was an anti-apartheid revolutionary and the first black president of South Africa</a:t>
            </a:r>
          </a:p>
          <a:p>
            <a:r>
              <a:rPr lang="en-GB" sz="2400" dirty="0">
                <a:latin typeface="Comic Sans MS" panose="030F0702030302020204" pitchFamily="66" charset="0"/>
              </a:rPr>
              <a:t>In 1963, Nelson Mandela, the head of the anti-apartheid African National Congress, was given a life sentence in jail for “terrorist” activities. In 1990, after 27 years behind bars, Mandela was freed by President F.W. de Klerk, and in 1994, he was elected president of South Africa. That same year, apartheid was officially abolished.</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563" y="4185761"/>
            <a:ext cx="3786188" cy="2396925"/>
          </a:xfrm>
          <a:prstGeom prst="rect">
            <a:avLst/>
          </a:prstGeom>
        </p:spPr>
      </p:pic>
    </p:spTree>
    <p:extLst>
      <p:ext uri="{BB962C8B-B14F-4D97-AF65-F5344CB8AC3E}">
        <p14:creationId xmlns:p14="http://schemas.microsoft.com/office/powerpoint/2010/main" val="17167388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6" name="Rectangle 5"/>
          <p:cNvSpPr/>
          <p:nvPr/>
        </p:nvSpPr>
        <p:spPr>
          <a:xfrm>
            <a:off x="131618" y="677108"/>
            <a:ext cx="8880764" cy="923330"/>
          </a:xfrm>
          <a:prstGeom prst="rect">
            <a:avLst/>
          </a:prstGeom>
        </p:spPr>
        <p:txBody>
          <a:bodyPr wrap="square">
            <a:spAutoFit/>
          </a:bodyPr>
          <a:lstStyle/>
          <a:p>
            <a:endParaRPr lang="en-GB" dirty="0"/>
          </a:p>
          <a:p>
            <a:endParaRPr lang="en-GB" dirty="0"/>
          </a:p>
          <a:p>
            <a:endParaRPr lang="en-GB" dirty="0"/>
          </a:p>
        </p:txBody>
      </p:sp>
      <p:sp>
        <p:nvSpPr>
          <p:cNvPr id="4" name="Rectangle 3"/>
          <p:cNvSpPr/>
          <p:nvPr/>
        </p:nvSpPr>
        <p:spPr>
          <a:xfrm>
            <a:off x="346364" y="1166843"/>
            <a:ext cx="8451272" cy="3170099"/>
          </a:xfrm>
          <a:prstGeom prst="rect">
            <a:avLst/>
          </a:prstGeom>
        </p:spPr>
        <p:txBody>
          <a:bodyPr wrap="square">
            <a:spAutoFit/>
          </a:bodyPr>
          <a:lstStyle/>
          <a:p>
            <a:r>
              <a:rPr lang="en-GB" b="1" u="sng" dirty="0" smtClean="0">
                <a:solidFill>
                  <a:srgbClr val="4A4A4A"/>
                </a:solidFill>
                <a:latin typeface="Avenir Next W01"/>
              </a:rPr>
              <a:t>Sou</a:t>
            </a:r>
            <a:r>
              <a:rPr lang="en-GB" sz="2000" b="1" u="sng" dirty="0" smtClean="0">
                <a:solidFill>
                  <a:srgbClr val="4A4A4A"/>
                </a:solidFill>
                <a:latin typeface="Comic Sans MS" panose="030F0702030302020204" pitchFamily="66" charset="0"/>
              </a:rPr>
              <a:t>th </a:t>
            </a:r>
            <a:r>
              <a:rPr lang="en-GB" sz="2000" b="1" u="sng" dirty="0">
                <a:solidFill>
                  <a:srgbClr val="4A4A4A"/>
                </a:solidFill>
                <a:latin typeface="Comic Sans MS" panose="030F0702030302020204" pitchFamily="66" charset="0"/>
              </a:rPr>
              <a:t>African people and culture</a:t>
            </a:r>
            <a:endParaRPr lang="en-GB" sz="2000" b="1" dirty="0">
              <a:solidFill>
                <a:srgbClr val="4A4A4A"/>
              </a:solidFill>
              <a:latin typeface="Comic Sans MS" panose="030F0702030302020204" pitchFamily="66" charset="0"/>
            </a:endParaRPr>
          </a:p>
          <a:p>
            <a:pPr algn="just"/>
            <a:r>
              <a:rPr lang="en-GB" sz="2000" dirty="0">
                <a:solidFill>
                  <a:srgbClr val="4A4A4A"/>
                </a:solidFill>
                <a:latin typeface="Comic Sans MS" panose="030F0702030302020204" pitchFamily="66" charset="0"/>
              </a:rPr>
              <a:t>Many different peoples make up South Africa, each with their own language and history. The country has 11 official languages, and many more unofficial languages. This colourful mix of cultures gives South Africa its nickname “</a:t>
            </a:r>
            <a:r>
              <a:rPr lang="en-GB" sz="2000" b="1" dirty="0">
                <a:solidFill>
                  <a:srgbClr val="4A4A4A"/>
                </a:solidFill>
                <a:latin typeface="Comic Sans MS" panose="030F0702030302020204" pitchFamily="66" charset="0"/>
              </a:rPr>
              <a:t>rainbow nation</a:t>
            </a:r>
            <a:r>
              <a:rPr lang="en-GB" sz="2000" dirty="0">
                <a:solidFill>
                  <a:srgbClr val="4A4A4A"/>
                </a:solidFill>
                <a:latin typeface="Comic Sans MS" panose="030F0702030302020204" pitchFamily="66" charset="0"/>
              </a:rPr>
              <a:t>“.</a:t>
            </a:r>
          </a:p>
          <a:p>
            <a:r>
              <a:rPr lang="en-GB" sz="2000" dirty="0">
                <a:solidFill>
                  <a:srgbClr val="4A4A4A"/>
                </a:solidFill>
                <a:latin typeface="Comic Sans MS" panose="030F0702030302020204" pitchFamily="66" charset="0"/>
              </a:rPr>
              <a:t>South Africans are passionate about music, often using song and dance to express social and political ideas. They’re also known worldwide for their skill in sports, including rugby, cricket, golf and soccer. In 2010, South Africa became the first African nation to host the World Cup. </a:t>
            </a:r>
            <a:endParaRPr lang="en-GB" sz="2000" b="0" i="0" dirty="0">
              <a:solidFill>
                <a:srgbClr val="4A4A4A"/>
              </a:solidFill>
              <a:effectLst/>
              <a:latin typeface="Comic Sans MS" panose="030F0702030302020204" pitchFamily="66"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46073" y="4055442"/>
            <a:ext cx="3505200" cy="2336800"/>
          </a:xfrm>
          <a:prstGeom prst="rect">
            <a:avLst/>
          </a:prstGeom>
        </p:spPr>
      </p:pic>
      <p:sp>
        <p:nvSpPr>
          <p:cNvPr id="7" name="Rectangle 6"/>
          <p:cNvSpPr/>
          <p:nvPr/>
        </p:nvSpPr>
        <p:spPr>
          <a:xfrm>
            <a:off x="346364" y="4670920"/>
            <a:ext cx="4572000" cy="1754326"/>
          </a:xfrm>
          <a:prstGeom prst="rect">
            <a:avLst/>
          </a:prstGeom>
        </p:spPr>
        <p:txBody>
          <a:bodyPr>
            <a:spAutoFit/>
          </a:bodyPr>
          <a:lstStyle/>
          <a:p>
            <a:r>
              <a:rPr lang="en-GB" dirty="0" smtClean="0">
                <a:solidFill>
                  <a:schemeClr val="accent5"/>
                </a:solidFill>
                <a:latin typeface="Comic Sans MS" panose="030F0702030302020204" pitchFamily="66" charset="0"/>
              </a:rPr>
              <a:t> Colours of the Flag</a:t>
            </a:r>
          </a:p>
          <a:p>
            <a:r>
              <a:rPr lang="en-GB" dirty="0" smtClean="0">
                <a:solidFill>
                  <a:schemeClr val="accent5"/>
                </a:solidFill>
                <a:latin typeface="Comic Sans MS" panose="030F0702030302020204" pitchFamily="66" charset="0"/>
              </a:rPr>
              <a:t>The green is meant to symbolize the fertility of the land, the </a:t>
            </a:r>
            <a:r>
              <a:rPr lang="en-GB" b="1" dirty="0" smtClean="0">
                <a:solidFill>
                  <a:schemeClr val="accent5"/>
                </a:solidFill>
                <a:latin typeface="Comic Sans MS" panose="030F0702030302020204" pitchFamily="66" charset="0"/>
              </a:rPr>
              <a:t>black</a:t>
            </a:r>
            <a:r>
              <a:rPr lang="en-GB" dirty="0" smtClean="0">
                <a:solidFill>
                  <a:schemeClr val="accent5"/>
                </a:solidFill>
                <a:latin typeface="Comic Sans MS" panose="030F0702030302020204" pitchFamily="66" charset="0"/>
              </a:rPr>
              <a:t> is representative of the people of the nation, while the gold represents the nation's mineral wealth</a:t>
            </a:r>
            <a:r>
              <a:rPr lang="en-GB" dirty="0" smtClean="0">
                <a:solidFill>
                  <a:srgbClr val="222222"/>
                </a:solidFill>
                <a:latin typeface="Comic Sans MS" panose="030F0702030302020204" pitchFamily="66" charset="0"/>
              </a:rPr>
              <a:t>.</a:t>
            </a:r>
            <a:endParaRPr lang="en-GB" dirty="0">
              <a:latin typeface="Comic Sans MS" panose="030F0702030302020204" pitchFamily="66" charset="0"/>
            </a:endParaRPr>
          </a:p>
        </p:txBody>
      </p:sp>
    </p:spTree>
    <p:extLst>
      <p:ext uri="{BB962C8B-B14F-4D97-AF65-F5344CB8AC3E}">
        <p14:creationId xmlns:p14="http://schemas.microsoft.com/office/powerpoint/2010/main" val="13943578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Task</a:t>
            </a:r>
          </a:p>
        </p:txBody>
      </p:sp>
      <p:sp>
        <p:nvSpPr>
          <p:cNvPr id="8" name="TextBox 7">
            <a:extLst>
              <a:ext uri="{FF2B5EF4-FFF2-40B4-BE49-F238E27FC236}">
                <a16:creationId xmlns="" xmlns:a16="http://schemas.microsoft.com/office/drawing/2014/main" id="{DF1020E7-39EC-4FEB-A44F-853B1CBF67C0}"/>
              </a:ext>
            </a:extLst>
          </p:cNvPr>
          <p:cNvSpPr txBox="1"/>
          <p:nvPr/>
        </p:nvSpPr>
        <p:spPr>
          <a:xfrm>
            <a:off x="436220" y="3028890"/>
            <a:ext cx="8299269" cy="2523768"/>
          </a:xfrm>
          <a:prstGeom prst="rect">
            <a:avLst/>
          </a:prstGeom>
          <a:noFill/>
        </p:spPr>
        <p:txBody>
          <a:bodyPr wrap="square" rtlCol="0">
            <a:spAutoFit/>
          </a:bodyPr>
          <a:lstStyle/>
          <a:p>
            <a:endParaRPr lang="en-US" dirty="0">
              <a:latin typeface="Comic Sans MS" panose="030F0702030302020204" pitchFamily="66" charset="0"/>
            </a:endParaRPr>
          </a:p>
          <a:p>
            <a:r>
              <a:rPr lang="en-US" sz="2800" dirty="0" smtClean="0">
                <a:solidFill>
                  <a:srgbClr val="00CC00"/>
                </a:solidFill>
                <a:latin typeface="Comic Sans MS" panose="030F0702030302020204" pitchFamily="66" charset="0"/>
              </a:rPr>
              <a:t>Create a fact file of South Africa</a:t>
            </a:r>
          </a:p>
          <a:p>
            <a:r>
              <a:rPr lang="en-US" sz="2800" dirty="0" smtClean="0">
                <a:solidFill>
                  <a:srgbClr val="00CC00"/>
                </a:solidFill>
                <a:latin typeface="Comic Sans MS" panose="030F0702030302020204" pitchFamily="66" charset="0"/>
              </a:rPr>
              <a:t>Include:</a:t>
            </a:r>
          </a:p>
          <a:p>
            <a:r>
              <a:rPr lang="en-US" sz="2800" dirty="0" smtClean="0">
                <a:solidFill>
                  <a:srgbClr val="00CC00"/>
                </a:solidFill>
                <a:latin typeface="Comic Sans MS" panose="030F0702030302020204" pitchFamily="66" charset="0"/>
              </a:rPr>
              <a:t>Physical features</a:t>
            </a:r>
          </a:p>
          <a:p>
            <a:r>
              <a:rPr lang="en-US" sz="2800" dirty="0" smtClean="0">
                <a:solidFill>
                  <a:srgbClr val="00CC00"/>
                </a:solidFill>
                <a:latin typeface="Comic Sans MS" panose="030F0702030302020204" pitchFamily="66" charset="0"/>
              </a:rPr>
              <a:t>Economic activities </a:t>
            </a:r>
          </a:p>
          <a:p>
            <a:r>
              <a:rPr lang="en-US" sz="2800" dirty="0" smtClean="0">
                <a:solidFill>
                  <a:srgbClr val="00CC00"/>
                </a:solidFill>
                <a:latin typeface="Comic Sans MS" panose="030F0702030302020204" pitchFamily="66" charset="0"/>
              </a:rPr>
              <a:t>History and culture</a:t>
            </a:r>
            <a:endParaRPr lang="en-US" sz="2800" dirty="0">
              <a:solidFill>
                <a:srgbClr val="00CC00"/>
              </a:solidFill>
              <a:latin typeface="Comic Sans MS" panose="030F0702030302020204" pitchFamily="66" charset="0"/>
            </a:endParaRPr>
          </a:p>
        </p:txBody>
      </p:sp>
      <p:graphicFrame>
        <p:nvGraphicFramePr>
          <p:cNvPr id="2" name="Table 2">
            <a:extLst>
              <a:ext uri="{FF2B5EF4-FFF2-40B4-BE49-F238E27FC236}">
                <a16:creationId xmlns="" xmlns:a16="http://schemas.microsoft.com/office/drawing/2014/main" id="{4E86CD3F-7E34-4B85-BE9B-4477C7E44AAF}"/>
              </a:ext>
            </a:extLst>
          </p:cNvPr>
          <p:cNvGraphicFramePr>
            <a:graphicFrameLocks noGrp="1"/>
          </p:cNvGraphicFramePr>
          <p:nvPr>
            <p:extLst>
              <p:ext uri="{D42A27DB-BD31-4B8C-83A1-F6EECF244321}">
                <p14:modId xmlns:p14="http://schemas.microsoft.com/office/powerpoint/2010/main" val="795072509"/>
              </p:ext>
            </p:extLst>
          </p:nvPr>
        </p:nvGraphicFramePr>
        <p:xfrm>
          <a:off x="422699" y="1017210"/>
          <a:ext cx="8299269" cy="2316480"/>
        </p:xfrm>
        <a:graphic>
          <a:graphicData uri="http://schemas.openxmlformats.org/drawingml/2006/table">
            <a:tbl>
              <a:tblPr firstRow="1" bandRow="1">
                <a:tableStyleId>{5C22544A-7EE6-4342-B048-85BDC9FD1C3A}</a:tableStyleId>
              </a:tblPr>
              <a:tblGrid>
                <a:gridCol w="8299269">
                  <a:extLst>
                    <a:ext uri="{9D8B030D-6E8A-4147-A177-3AD203B41FA5}">
                      <a16:colId xmlns="" xmlns:a16="http://schemas.microsoft.com/office/drawing/2014/main" val="545186827"/>
                    </a:ext>
                  </a:extLst>
                </a:gridCol>
              </a:tblGrid>
              <a:tr h="481965">
                <a:tc>
                  <a:txBody>
                    <a:bodyPr/>
                    <a:lstStyle/>
                    <a:p>
                      <a:r>
                        <a:rPr lang="en-GB" sz="2000" b="0" dirty="0" smtClean="0">
                          <a:solidFill>
                            <a:schemeClr val="tx1"/>
                          </a:solidFill>
                          <a:latin typeface="Comic Sans MS" panose="030F0702030302020204" pitchFamily="66" charset="0"/>
                        </a:rPr>
                        <a:t>L.O: to create a fact file</a:t>
                      </a:r>
                      <a:r>
                        <a:rPr lang="en-GB" sz="2000" b="0" baseline="0" dirty="0" smtClean="0">
                          <a:solidFill>
                            <a:schemeClr val="tx1"/>
                          </a:solidFill>
                          <a:latin typeface="Comic Sans MS" panose="030F0702030302020204" pitchFamily="66" charset="0"/>
                        </a:rPr>
                        <a:t> about South Africa</a:t>
                      </a:r>
                      <a:endParaRPr lang="en-GB" sz="2000" b="0" dirty="0">
                        <a:solidFill>
                          <a:schemeClr val="tx1"/>
                        </a:solidFill>
                        <a:latin typeface="Comic Sans MS" panose="030F0702030302020204" pitchFamily="66" charset="0"/>
                      </a:endParaRPr>
                    </a:p>
                    <a:p>
                      <a:endParaRPr lang="en-GB" sz="20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 xmlns:a16="http://schemas.microsoft.com/office/drawing/2014/main" val="1428515665"/>
                  </a:ext>
                </a:extLst>
              </a:tr>
              <a:tr h="1529715">
                <a:tc>
                  <a:txBody>
                    <a:bodyPr/>
                    <a:lstStyle/>
                    <a:p>
                      <a:r>
                        <a:rPr lang="en-GB" sz="2000" b="0" dirty="0" smtClean="0">
                          <a:solidFill>
                            <a:schemeClr val="tx1"/>
                          </a:solidFill>
                          <a:latin typeface="Comic Sans MS" panose="030F0702030302020204" pitchFamily="66" charset="0"/>
                        </a:rPr>
                        <a:t>Success Criteria:</a:t>
                      </a:r>
                    </a:p>
                    <a:p>
                      <a:pPr marL="342900" indent="-342900">
                        <a:buFont typeface="Arial" panose="020B0604020202020204" pitchFamily="34" charset="0"/>
                        <a:buChar char="•"/>
                      </a:pPr>
                      <a:r>
                        <a:rPr lang="en-GB" sz="2000" b="0" dirty="0" smtClean="0">
                          <a:solidFill>
                            <a:schemeClr val="tx1"/>
                          </a:solidFill>
                          <a:latin typeface="Comic Sans MS" panose="030F0702030302020204" pitchFamily="66" charset="0"/>
                        </a:rPr>
                        <a:t>I can locate and explain the climate of South</a:t>
                      </a:r>
                      <a:r>
                        <a:rPr lang="en-GB" sz="2000" b="0" baseline="0" dirty="0" smtClean="0">
                          <a:solidFill>
                            <a:schemeClr val="tx1"/>
                          </a:solidFill>
                          <a:latin typeface="Comic Sans MS" panose="030F0702030302020204" pitchFamily="66" charset="0"/>
                        </a:rPr>
                        <a:t> Africa</a:t>
                      </a:r>
                      <a:endParaRPr lang="en-GB" sz="2000" b="0" dirty="0" smtClean="0">
                        <a:solidFill>
                          <a:schemeClr val="tx1"/>
                        </a:solidFill>
                        <a:latin typeface="Comic Sans MS" panose="030F0702030302020204" pitchFamily="66" charset="0"/>
                      </a:endParaRPr>
                    </a:p>
                    <a:p>
                      <a:pPr marL="342900" indent="-342900">
                        <a:buFont typeface="Arial" panose="020B0604020202020204" pitchFamily="34" charset="0"/>
                        <a:buChar char="•"/>
                      </a:pPr>
                      <a:r>
                        <a:rPr lang="en-GB" sz="2000" b="0" dirty="0" smtClean="0">
                          <a:solidFill>
                            <a:schemeClr val="tx1"/>
                          </a:solidFill>
                          <a:latin typeface="Comic Sans MS" panose="030F0702030302020204" pitchFamily="66" charset="0"/>
                        </a:rPr>
                        <a:t>I can describe</a:t>
                      </a:r>
                      <a:r>
                        <a:rPr lang="en-GB" sz="2000" b="0" baseline="0" dirty="0" smtClean="0">
                          <a:solidFill>
                            <a:schemeClr val="tx1"/>
                          </a:solidFill>
                          <a:latin typeface="Comic Sans MS" panose="030F0702030302020204" pitchFamily="66" charset="0"/>
                        </a:rPr>
                        <a:t> features of the landscape.</a:t>
                      </a:r>
                      <a:endParaRPr lang="en-GB" sz="2000" b="0" dirty="0" smtClean="0">
                        <a:solidFill>
                          <a:schemeClr val="tx1"/>
                        </a:solidFill>
                        <a:latin typeface="Comic Sans MS" panose="030F0702030302020204" pitchFamily="66" charset="0"/>
                      </a:endParaRPr>
                    </a:p>
                    <a:p>
                      <a:pPr marL="342900" indent="-342900">
                        <a:buFont typeface="Arial" panose="020B0604020202020204" pitchFamily="34" charset="0"/>
                        <a:buChar char="•"/>
                      </a:pPr>
                      <a:r>
                        <a:rPr lang="en-GB" sz="2000" b="0" dirty="0" smtClean="0">
                          <a:solidFill>
                            <a:schemeClr val="tx1"/>
                          </a:solidFill>
                          <a:latin typeface="Comic Sans MS" panose="030F0702030302020204" pitchFamily="66" charset="0"/>
                        </a:rPr>
                        <a:t>I can name</a:t>
                      </a:r>
                      <a:r>
                        <a:rPr lang="en-GB" sz="2000" b="0" baseline="0" dirty="0" smtClean="0">
                          <a:solidFill>
                            <a:schemeClr val="tx1"/>
                          </a:solidFill>
                          <a:latin typeface="Comic Sans MS" panose="030F0702030302020204" pitchFamily="66" charset="0"/>
                        </a:rPr>
                        <a:t> some animals found in South Africa</a:t>
                      </a:r>
                    </a:p>
                    <a:p>
                      <a:pPr marL="342900" indent="-342900">
                        <a:buFont typeface="Arial" panose="020B0604020202020204" pitchFamily="34" charset="0"/>
                        <a:buChar char="•"/>
                      </a:pPr>
                      <a:r>
                        <a:rPr lang="en-GB" sz="2000" b="0" baseline="0" dirty="0" smtClean="0">
                          <a:solidFill>
                            <a:schemeClr val="tx1"/>
                          </a:solidFill>
                          <a:latin typeface="Comic Sans MS" panose="030F0702030302020204" pitchFamily="66" charset="0"/>
                        </a:rPr>
                        <a:t>I can talk about South African history and culture</a:t>
                      </a:r>
                      <a:endParaRPr lang="en-GB" sz="2000" b="0" dirty="0" smtClean="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 xmlns:a16="http://schemas.microsoft.com/office/drawing/2014/main" val="907097283"/>
                  </a:ext>
                </a:extLst>
              </a:tr>
            </a:tbl>
          </a:graphicData>
        </a:graphic>
      </p:graphicFrame>
    </p:spTree>
    <p:extLst>
      <p:ext uri="{BB962C8B-B14F-4D97-AF65-F5344CB8AC3E}">
        <p14:creationId xmlns:p14="http://schemas.microsoft.com/office/powerpoint/2010/main" val="2886414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And finally…</a:t>
            </a:r>
          </a:p>
        </p:txBody>
      </p:sp>
      <p:sp>
        <p:nvSpPr>
          <p:cNvPr id="11" name="TextBox 10">
            <a:extLst>
              <a:ext uri="{FF2B5EF4-FFF2-40B4-BE49-F238E27FC236}">
                <a16:creationId xmlns="" xmlns:a16="http://schemas.microsoft.com/office/drawing/2014/main" id="{EA6FE4EA-BFF2-469A-8C2D-C08A521FF5A7}"/>
              </a:ext>
            </a:extLst>
          </p:cNvPr>
          <p:cNvSpPr txBox="1"/>
          <p:nvPr/>
        </p:nvSpPr>
        <p:spPr>
          <a:xfrm>
            <a:off x="422365" y="1232019"/>
            <a:ext cx="8299269" cy="2092881"/>
          </a:xfrm>
          <a:prstGeom prst="rect">
            <a:avLst/>
          </a:prstGeom>
          <a:noFill/>
        </p:spPr>
        <p:txBody>
          <a:bodyPr wrap="square" rtlCol="0">
            <a:spAutoFit/>
          </a:bodyPr>
          <a:lstStyle/>
          <a:p>
            <a:endParaRPr lang="en-US" dirty="0">
              <a:latin typeface="Comic Sans MS" panose="030F0702030302020204" pitchFamily="66" charset="0"/>
            </a:endParaRPr>
          </a:p>
          <a:p>
            <a:r>
              <a:rPr lang="en-US" sz="2800" dirty="0" smtClean="0">
                <a:solidFill>
                  <a:srgbClr val="00CC00"/>
                </a:solidFill>
                <a:latin typeface="Comic Sans MS" panose="030F0702030302020204" pitchFamily="66" charset="0"/>
              </a:rPr>
              <a:t>How can we help support the people of Ghana?</a:t>
            </a:r>
          </a:p>
          <a:p>
            <a:endParaRPr lang="en-US" sz="2800" dirty="0">
              <a:solidFill>
                <a:srgbClr val="00CC00"/>
              </a:solidFill>
              <a:latin typeface="Comic Sans MS" panose="030F0702030302020204" pitchFamily="66" charset="0"/>
            </a:endParaRPr>
          </a:p>
          <a:p>
            <a:r>
              <a:rPr lang="en-US" sz="2800" dirty="0" smtClean="0">
                <a:solidFill>
                  <a:srgbClr val="00CC00"/>
                </a:solidFill>
                <a:latin typeface="Comic Sans MS" panose="030F0702030302020204" pitchFamily="66" charset="0"/>
              </a:rPr>
              <a:t>How can we help reduce the loss of equatorial rainforests?</a:t>
            </a:r>
            <a:endParaRPr lang="en-US" sz="2800" dirty="0">
              <a:solidFill>
                <a:srgbClr val="00CC00"/>
              </a:solidFill>
              <a:latin typeface="Comic Sans MS" panose="030F0702030302020204" pitchFamily="66" charset="0"/>
            </a:endParaRPr>
          </a:p>
        </p:txBody>
      </p:sp>
      <p:sp>
        <p:nvSpPr>
          <p:cNvPr id="2" name="Rectangle 1"/>
          <p:cNvSpPr/>
          <p:nvPr/>
        </p:nvSpPr>
        <p:spPr>
          <a:xfrm>
            <a:off x="554182" y="3556645"/>
            <a:ext cx="4572000" cy="646331"/>
          </a:xfrm>
          <a:prstGeom prst="rect">
            <a:avLst/>
          </a:prstGeom>
        </p:spPr>
        <p:txBody>
          <a:bodyPr>
            <a:spAutoFit/>
          </a:bodyPr>
          <a:lstStyle/>
          <a:p>
            <a:r>
              <a:rPr lang="en-GB" dirty="0">
                <a:hlinkClick r:id="rId2"/>
              </a:rPr>
              <a:t>https://cafod.org.uk/About-us/Where-we-work/Africa</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00645" y="4202976"/>
            <a:ext cx="4006737" cy="2257642"/>
          </a:xfrm>
          <a:prstGeom prst="rect">
            <a:avLst/>
          </a:prstGeom>
        </p:spPr>
      </p:pic>
    </p:spTree>
    <p:extLst>
      <p:ext uri="{BB962C8B-B14F-4D97-AF65-F5344CB8AC3E}">
        <p14:creationId xmlns:p14="http://schemas.microsoft.com/office/powerpoint/2010/main" val="146203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546</TotalTime>
  <Words>993</Words>
  <Application>Microsoft Office PowerPoint</Application>
  <PresentationFormat>On-screen Show (4:3)</PresentationFormat>
  <Paragraphs>107</Paragraphs>
  <Slides>18</Slides>
  <Notes>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Neville</dc:creator>
  <cp:lastModifiedBy>Administrator</cp:lastModifiedBy>
  <cp:revision>78</cp:revision>
  <dcterms:created xsi:type="dcterms:W3CDTF">2019-05-01T12:59:06Z</dcterms:created>
  <dcterms:modified xsi:type="dcterms:W3CDTF">2020-11-18T20:52:04Z</dcterms:modified>
</cp:coreProperties>
</file>