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4" r:id="rId2"/>
    <p:sldId id="275" r:id="rId3"/>
    <p:sldId id="276" r:id="rId4"/>
    <p:sldId id="277" r:id="rId5"/>
    <p:sldId id="278" r:id="rId6"/>
    <p:sldId id="279" r:id="rId7"/>
    <p:sldId id="280" r:id="rId8"/>
    <p:sldId id="281" r:id="rId9"/>
    <p:sldId id="282" r:id="rId10"/>
    <p:sldId id="283" r:id="rId11"/>
    <p:sldId id="267" r:id="rId12"/>
  </p:sldIdLst>
  <p:sldSz cx="9144000" cy="6858000" type="screen4x3"/>
  <p:notesSz cx="6858000" cy="9144000"/>
  <p:embeddedFontLst>
    <p:embeddedFont>
      <p:font typeface="Twinkl" charset="0"/>
      <p:regular r:id="rId15"/>
      <p:bold r:id="rId16"/>
    </p:embeddedFont>
    <p:embeddedFont>
      <p:font typeface="Calibri"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DF98"/>
    <a:srgbClr val="699327"/>
    <a:srgbClr val="CA4692"/>
    <a:srgbClr val="8B368A"/>
    <a:srgbClr val="87BD30"/>
    <a:srgbClr val="8D358B"/>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p:scale>
          <a:sx n="100" d="100"/>
          <a:sy n="100" d="100"/>
        </p:scale>
        <p:origin x="-498" y="384"/>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69807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solidFill>
                  <a:srgbClr val="699327"/>
                </a:solidFill>
              </a:rPr>
              <a:t>What is Advent?</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87645" y="1473201"/>
            <a:ext cx="755918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t>Advent is the season of waiting and preparing for the celebration of the birth of  Jesus. </a:t>
            </a:r>
          </a:p>
          <a:p>
            <a:pPr marL="0" indent="0">
              <a:buFont typeface="Arial" panose="020B0604020202020204" pitchFamily="34" charset="0"/>
              <a:buNone/>
            </a:pPr>
            <a:r>
              <a:rPr lang="en-US" dirty="0" smtClean="0"/>
              <a:t>The term </a:t>
            </a:r>
            <a:r>
              <a:rPr lang="en-US" dirty="0" smtClean="0">
                <a:solidFill>
                  <a:srgbClr val="699327"/>
                </a:solidFill>
              </a:rPr>
              <a:t>advent</a:t>
            </a:r>
            <a:r>
              <a:rPr lang="en-US" dirty="0" smtClean="0"/>
              <a:t> is a version of a Latin word that means </a:t>
            </a:r>
            <a:r>
              <a:rPr lang="en-US" dirty="0" smtClean="0">
                <a:solidFill>
                  <a:srgbClr val="699327"/>
                </a:solidFill>
              </a:rPr>
              <a:t>coming</a:t>
            </a:r>
            <a:r>
              <a:rPr lang="en-US" dirty="0" smtClean="0"/>
              <a:t>.</a:t>
            </a:r>
          </a:p>
          <a:p>
            <a:pPr marL="0" indent="0">
              <a:buFont typeface="Arial" panose="020B0604020202020204" pitchFamily="34" charset="0"/>
              <a:buNone/>
            </a:pPr>
            <a:r>
              <a:rPr lang="en-US" dirty="0" smtClean="0"/>
              <a:t>This is a time spent preparing and remembering the real meaning of Christmas. It is a time that begins with the Sunday nearest to the feat of St Andrew the Apostle (30</a:t>
            </a:r>
            <a:r>
              <a:rPr lang="en-US" baseline="30000" dirty="0" smtClean="0"/>
              <a:t>th</a:t>
            </a:r>
            <a:r>
              <a:rPr lang="en-US" dirty="0" smtClean="0"/>
              <a:t> of November) and falls across 4 Sundays. </a:t>
            </a:r>
          </a:p>
          <a:p>
            <a:pPr marL="0" indent="0">
              <a:buFont typeface="Arial" panose="020B0604020202020204" pitchFamily="34" charset="0"/>
              <a:buNone/>
            </a:pPr>
            <a:endParaRPr lang="en-US" dirty="0"/>
          </a:p>
        </p:txBody>
      </p:sp>
      <p:sp>
        <p:nvSpPr>
          <p:cNvPr id="11" name="Rectangle 10"/>
          <p:cNvSpPr/>
          <p:nvPr/>
        </p:nvSpPr>
        <p:spPr>
          <a:xfrm>
            <a:off x="454023" y="4116225"/>
            <a:ext cx="8229600" cy="1556995"/>
          </a:xfrm>
          <a:prstGeom prst="rect">
            <a:avLst/>
          </a:prstGeom>
          <a:solidFill>
            <a:srgbClr val="699327">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2220095" y="3371700"/>
            <a:ext cx="4118920" cy="3046046"/>
          </a:xfrm>
          <a:custGeom>
            <a:avLst/>
            <a:gdLst>
              <a:gd name="connsiteX0" fmla="*/ 2059460 w 4118920"/>
              <a:gd name="connsiteY0" fmla="*/ 0 h 3046046"/>
              <a:gd name="connsiteX1" fmla="*/ 4118920 w 4118920"/>
              <a:gd name="connsiteY1" fmla="*/ 2059460 h 3046046"/>
              <a:gd name="connsiteX2" fmla="*/ 3870354 w 4118920"/>
              <a:gd name="connsiteY2" fmla="*/ 3041121 h 3046046"/>
              <a:gd name="connsiteX3" fmla="*/ 3867362 w 4118920"/>
              <a:gd name="connsiteY3" fmla="*/ 3046046 h 3046046"/>
              <a:gd name="connsiteX4" fmla="*/ 251558 w 4118920"/>
              <a:gd name="connsiteY4" fmla="*/ 3046046 h 3046046"/>
              <a:gd name="connsiteX5" fmla="*/ 248566 w 4118920"/>
              <a:gd name="connsiteY5" fmla="*/ 3041121 h 3046046"/>
              <a:gd name="connsiteX6" fmla="*/ 0 w 4118920"/>
              <a:gd name="connsiteY6" fmla="*/ 2059460 h 3046046"/>
              <a:gd name="connsiteX7" fmla="*/ 2059460 w 4118920"/>
              <a:gd name="connsiteY7" fmla="*/ 0 h 304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18920" h="3046046">
                <a:moveTo>
                  <a:pt x="2059460" y="0"/>
                </a:moveTo>
                <a:cubicBezTo>
                  <a:pt x="3196868" y="0"/>
                  <a:pt x="4118920" y="922052"/>
                  <a:pt x="4118920" y="2059460"/>
                </a:cubicBezTo>
                <a:cubicBezTo>
                  <a:pt x="4118920" y="2414900"/>
                  <a:pt x="4028876" y="2749309"/>
                  <a:pt x="3870354" y="3041121"/>
                </a:cubicBezTo>
                <a:lnTo>
                  <a:pt x="3867362" y="3046046"/>
                </a:lnTo>
                <a:lnTo>
                  <a:pt x="251558" y="3046046"/>
                </a:lnTo>
                <a:lnTo>
                  <a:pt x="248566" y="3041121"/>
                </a:lnTo>
                <a:cubicBezTo>
                  <a:pt x="90044" y="2749309"/>
                  <a:pt x="0" y="2414900"/>
                  <a:pt x="0" y="2059460"/>
                </a:cubicBezTo>
                <a:cubicBezTo>
                  <a:pt x="0" y="922052"/>
                  <a:pt x="922052" y="0"/>
                  <a:pt x="2059460" y="0"/>
                </a:cubicBezTo>
                <a:close/>
              </a:path>
            </a:pathLst>
          </a:cu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1092" y="3352996"/>
            <a:ext cx="5296929" cy="3745541"/>
          </a:xfrm>
          <a:prstGeom prst="rect">
            <a:avLst/>
          </a:prstGeom>
        </p:spPr>
      </p:pic>
    </p:spTree>
    <p:extLst>
      <p:ext uri="{BB962C8B-B14F-4D97-AF65-F5344CB8AC3E}">
        <p14:creationId xmlns:p14="http://schemas.microsoft.com/office/powerpoint/2010/main" val="24805342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What are the Four Weeks of Advent?</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87645" y="1473200"/>
            <a:ext cx="7556255" cy="47370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There are four weeks of advent, with a traditional theme for the advent Sundays. </a:t>
            </a:r>
          </a:p>
          <a:p>
            <a:r>
              <a:rPr lang="en-US" dirty="0" smtClean="0"/>
              <a:t>God’s </a:t>
            </a:r>
            <a:r>
              <a:rPr lang="en-US" dirty="0"/>
              <a:t>people – The Candle of Hope. A time for celebrating the hope in Jesus Christ.</a:t>
            </a:r>
          </a:p>
          <a:p>
            <a:r>
              <a:rPr lang="en-US" dirty="0"/>
              <a:t>The old testament prophets – The Candle of Peace. A time for celebrating the peace found in Jesus Christ.</a:t>
            </a:r>
          </a:p>
          <a:p>
            <a:r>
              <a:rPr lang="en-US" dirty="0"/>
              <a:t>John the Baptist – The Candle of Love. A time to celebrate the love for Jesus Christ.</a:t>
            </a:r>
          </a:p>
          <a:p>
            <a:r>
              <a:rPr lang="en-US" dirty="0"/>
              <a:t>Mary the mother of Jesus – The Candle of Joy. A time to celebrate the joy found in Jesus Christ. </a:t>
            </a:r>
          </a:p>
          <a:p>
            <a:pPr marL="0" indent="0">
              <a:buFont typeface="Arial" panose="020B0604020202020204" pitchFamily="34" charse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8950" y="4391544"/>
            <a:ext cx="3695700" cy="2613287"/>
          </a:xfrm>
          <a:prstGeom prst="rect">
            <a:avLst/>
          </a:prstGeom>
        </p:spPr>
      </p:pic>
      <p:sp>
        <p:nvSpPr>
          <p:cNvPr id="7" name="Oval 6"/>
          <p:cNvSpPr/>
          <p:nvPr/>
        </p:nvSpPr>
        <p:spPr>
          <a:xfrm>
            <a:off x="4216647" y="5010153"/>
            <a:ext cx="800098" cy="800098"/>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280516" y="5010153"/>
            <a:ext cx="800098" cy="800098"/>
          </a:xfrm>
          <a:prstGeom prst="ellipse">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6344385" y="5010153"/>
            <a:ext cx="800098" cy="800098"/>
          </a:xfrm>
          <a:prstGeom prst="ellipse">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7408254" y="5010153"/>
            <a:ext cx="800098" cy="800098"/>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18304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What is a Jesse </a:t>
            </a:r>
            <a:r>
              <a:rPr lang="en-US" sz="3600" dirty="0" smtClean="0">
                <a:solidFill>
                  <a:srgbClr val="699327"/>
                </a:solidFill>
              </a:rPr>
              <a:t>Tree?</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844795" y="1978026"/>
            <a:ext cx="3974855" cy="34702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A Jesse Tree is a decorative tree that each day during Advent has an ornament hung on it that symbolizes the story of how God prepared for Jesus to be born. </a:t>
            </a:r>
          </a:p>
          <a:p>
            <a:pPr marL="0" indent="0">
              <a:buNone/>
            </a:pPr>
            <a:r>
              <a:rPr lang="en-US" dirty="0" smtClean="0"/>
              <a:t>The </a:t>
            </a:r>
            <a:r>
              <a:rPr lang="en-US" dirty="0"/>
              <a:t>Jesse Tree is divided into 3 main parts.</a:t>
            </a:r>
          </a:p>
          <a:p>
            <a:r>
              <a:rPr lang="en-US" dirty="0"/>
              <a:t>A tree</a:t>
            </a:r>
          </a:p>
          <a:p>
            <a:r>
              <a:rPr lang="en-US" dirty="0"/>
              <a:t>Symbolic ornaments</a:t>
            </a:r>
          </a:p>
          <a:p>
            <a:r>
              <a:rPr lang="en-US" dirty="0"/>
              <a:t>Passages or scripture readings that go with the ornaments. </a:t>
            </a:r>
          </a:p>
          <a:p>
            <a:pPr marL="0" indent="0">
              <a:buFont typeface="Arial" panose="020B0604020202020204" pitchFamily="34" charse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67250" y="1550988"/>
            <a:ext cx="4286250" cy="4301960"/>
          </a:xfrm>
          <a:prstGeom prst="rect">
            <a:avLst/>
          </a:prstGeom>
        </p:spPr>
      </p:pic>
    </p:spTree>
    <p:extLst>
      <p:ext uri="{BB962C8B-B14F-4D97-AF65-F5344CB8AC3E}">
        <p14:creationId xmlns:p14="http://schemas.microsoft.com/office/powerpoint/2010/main" val="15014382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rgbClr val="699327"/>
                </a:solidFill>
              </a:rPr>
              <a:t>The Name</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20970" y="1473201"/>
            <a:ext cx="7632455" cy="34702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The name the </a:t>
            </a:r>
            <a:r>
              <a:rPr lang="en-US" dirty="0">
                <a:solidFill>
                  <a:srgbClr val="699327"/>
                </a:solidFill>
              </a:rPr>
              <a:t>Jesse Tree </a:t>
            </a:r>
            <a:r>
              <a:rPr lang="en-US" dirty="0"/>
              <a:t>comes from Jesse, who was the Father of the King David. </a:t>
            </a:r>
          </a:p>
          <a:p>
            <a:pPr marL="0" indent="0">
              <a:buNone/>
            </a:pPr>
            <a:r>
              <a:rPr lang="en-US" dirty="0" smtClean="0"/>
              <a:t>Isaiah </a:t>
            </a:r>
            <a:r>
              <a:rPr lang="en-US" dirty="0"/>
              <a:t>11:1: “A shoot will spring forth from the stump of Jesse, and a branch out of his roots.” </a:t>
            </a:r>
          </a:p>
          <a:p>
            <a:pPr marL="0" indent="0">
              <a:buNone/>
            </a:pPr>
            <a:r>
              <a:rPr lang="en-US" dirty="0" smtClean="0"/>
              <a:t>A </a:t>
            </a:r>
            <a:r>
              <a:rPr lang="en-US" dirty="0"/>
              <a:t>branch is a sign of new life and new beginnings, Jesus was a descendent of King David and Jesus is a new branch. </a:t>
            </a:r>
          </a:p>
          <a:p>
            <a:pPr marL="0" indent="0">
              <a:buFont typeface="Arial" panose="020B0604020202020204" pitchFamily="34" charset="0"/>
              <a:buNone/>
            </a:pPr>
            <a:endParaRPr lang="en-US"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9100"/>
          <a:stretch/>
        </p:blipFill>
        <p:spPr>
          <a:xfrm>
            <a:off x="2014535" y="3347820"/>
            <a:ext cx="5105400" cy="306250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4524" y="3529911"/>
            <a:ext cx="3559221" cy="3089963"/>
          </a:xfrm>
          <a:prstGeom prst="rect">
            <a:avLst/>
          </a:prstGeom>
        </p:spPr>
      </p:pic>
    </p:spTree>
    <p:extLst>
      <p:ext uri="{BB962C8B-B14F-4D97-AF65-F5344CB8AC3E}">
        <p14:creationId xmlns:p14="http://schemas.microsoft.com/office/powerpoint/2010/main" val="27346244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Growth of the Jesse Tree</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851020" y="1473201"/>
            <a:ext cx="7432430" cy="34702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The first Jesse Trees were put in churches in the form of large carvings, tapestries or stained glass windows. They were there to help illustrate the Bible for those who were unable to read or write.</a:t>
            </a:r>
          </a:p>
          <a:p>
            <a:pPr marL="0" indent="0">
              <a:buFont typeface="Arial" panose="020B0604020202020204" pitchFamily="34" charset="0"/>
              <a:buNone/>
            </a:pPr>
            <a:endParaRPr lang="en-US" dirty="0"/>
          </a:p>
        </p:txBody>
      </p:sp>
      <p:sp>
        <p:nvSpPr>
          <p:cNvPr id="11" name="Oval 10"/>
          <p:cNvSpPr/>
          <p:nvPr/>
        </p:nvSpPr>
        <p:spPr>
          <a:xfrm>
            <a:off x="574980" y="2467507"/>
            <a:ext cx="2075918" cy="2075918"/>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365865" y="3740396"/>
            <a:ext cx="2901459" cy="2901459"/>
          </a:xfrm>
          <a:prstGeom prst="ellipse">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6696809" y="2182936"/>
            <a:ext cx="1866165" cy="1866165"/>
          </a:xfrm>
          <a:prstGeom prst="ellipse">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6796589" y="5194350"/>
            <a:ext cx="1486861" cy="1486861"/>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1490" y="2428875"/>
            <a:ext cx="2886075" cy="3848100"/>
          </a:xfrm>
          <a:prstGeom prst="rect">
            <a:avLst/>
          </a:prstGeom>
          <a:ln w="38100">
            <a:solidFill>
              <a:srgbClr val="699327"/>
            </a:solidFill>
          </a:ln>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8035" y="2428875"/>
            <a:ext cx="3058939" cy="3848100"/>
          </a:xfrm>
          <a:prstGeom prst="rect">
            <a:avLst/>
          </a:prstGeom>
          <a:ln w="38100">
            <a:solidFill>
              <a:srgbClr val="699327"/>
            </a:solidFill>
          </a:ln>
        </p:spPr>
      </p:pic>
    </p:spTree>
    <p:extLst>
      <p:ext uri="{BB962C8B-B14F-4D97-AF65-F5344CB8AC3E}">
        <p14:creationId xmlns:p14="http://schemas.microsoft.com/office/powerpoint/2010/main" val="41224767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Growth of the Jesse Tree</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851020" y="1473201"/>
            <a:ext cx="7483355" cy="4460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These days the Jesse Tree is used in a similar way to an Advent Calendar. Each day through advent, or each Sunday through advent, a decoration or ornament that tells a story from the Bible is hung on one of the branches. By Christmas, the tree will be full of illustrations that represent people and events that record the promises of God from the Old Testament. </a:t>
            </a:r>
          </a:p>
          <a:p>
            <a:pPr marL="0" indent="0">
              <a:buNone/>
            </a:pPr>
            <a:r>
              <a:rPr lang="en-US" dirty="0" smtClean="0"/>
              <a:t>The </a:t>
            </a:r>
            <a:r>
              <a:rPr lang="en-US" dirty="0"/>
              <a:t>Jesse Tree helps to connect the custom of decorating the Christmas trees to the creation and birth of Jesus and helps to connect the advent season with the 4000 year history of the faithfulness of God. </a:t>
            </a:r>
          </a:p>
          <a:p>
            <a:pPr marL="0" indent="0">
              <a:buFont typeface="Arial" panose="020B0604020202020204" pitchFamily="34" charset="0"/>
              <a:buNone/>
            </a:pPr>
            <a:endParaRPr lang="en-US" dirty="0"/>
          </a:p>
        </p:txBody>
      </p:sp>
      <p:sp>
        <p:nvSpPr>
          <p:cNvPr id="15" name="Rectangle 14"/>
          <p:cNvSpPr/>
          <p:nvPr/>
        </p:nvSpPr>
        <p:spPr>
          <a:xfrm>
            <a:off x="454023" y="4429347"/>
            <a:ext cx="8229600" cy="1556995"/>
          </a:xfrm>
          <a:prstGeom prst="rect">
            <a:avLst/>
          </a:prstGeom>
          <a:solidFill>
            <a:srgbClr val="699327">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3450" y="3970001"/>
            <a:ext cx="3943348" cy="2437589"/>
          </a:xfrm>
          <a:prstGeom prst="rect">
            <a:avLst/>
          </a:prstGeom>
        </p:spPr>
      </p:pic>
      <p:sp>
        <p:nvSpPr>
          <p:cNvPr id="16" name="Oval 15"/>
          <p:cNvSpPr/>
          <p:nvPr/>
        </p:nvSpPr>
        <p:spPr>
          <a:xfrm>
            <a:off x="602884" y="4817212"/>
            <a:ext cx="800098" cy="800098"/>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666753" y="4817212"/>
            <a:ext cx="800098" cy="800098"/>
          </a:xfrm>
          <a:prstGeom prst="ellipse">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2730622" y="4817212"/>
            <a:ext cx="800098" cy="800098"/>
          </a:xfrm>
          <a:prstGeom prst="ellipse">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3794491" y="4817212"/>
            <a:ext cx="800098" cy="800098"/>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85495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The </a:t>
            </a:r>
            <a:r>
              <a:rPr lang="en-US" sz="3600" dirty="0" smtClean="0">
                <a:solidFill>
                  <a:srgbClr val="699327"/>
                </a:solidFill>
              </a:rPr>
              <a:t>Ornaments</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20970" y="1473201"/>
            <a:ext cx="7632455" cy="34702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As each ornament is added they are accompanied by an explanation of the symbols and a verse of Scripture from the story the ornament represented. </a:t>
            </a:r>
          </a:p>
          <a:p>
            <a:pPr marL="0" indent="0">
              <a:buFont typeface="Arial" panose="020B0604020202020204" pitchFamily="34" charset="0"/>
              <a:buNone/>
            </a:pPr>
            <a:endParaRPr lang="en-US" dirty="0"/>
          </a:p>
        </p:txBody>
      </p:sp>
      <p:sp>
        <p:nvSpPr>
          <p:cNvPr id="36" name="Oval 35"/>
          <p:cNvSpPr/>
          <p:nvPr/>
        </p:nvSpPr>
        <p:spPr>
          <a:xfrm>
            <a:off x="6712072" y="4069030"/>
            <a:ext cx="800098" cy="800098"/>
          </a:xfrm>
          <a:prstGeom prst="ellipse">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7775941" y="4069030"/>
            <a:ext cx="800098" cy="800098"/>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583834" y="4069030"/>
            <a:ext cx="800098" cy="800098"/>
          </a:xfrm>
          <a:prstGeom prst="ellipse">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1647703" y="4069030"/>
            <a:ext cx="800098" cy="800098"/>
          </a:xfrm>
          <a:prstGeom prst="ellipse">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878898" y="2162175"/>
            <a:ext cx="5373744" cy="4248150"/>
          </a:xfrm>
          <a:custGeom>
            <a:avLst/>
            <a:gdLst>
              <a:gd name="connsiteX0" fmla="*/ 2686872 w 5373744"/>
              <a:gd name="connsiteY0" fmla="*/ 0 h 4248150"/>
              <a:gd name="connsiteX1" fmla="*/ 5373744 w 5373744"/>
              <a:gd name="connsiteY1" fmla="*/ 2686872 h 4248150"/>
              <a:gd name="connsiteX2" fmla="*/ 4914869 w 5373744"/>
              <a:gd name="connsiteY2" fmla="*/ 4189128 h 4248150"/>
              <a:gd name="connsiteX3" fmla="*/ 4870732 w 5373744"/>
              <a:gd name="connsiteY3" fmla="*/ 4248150 h 4248150"/>
              <a:gd name="connsiteX4" fmla="*/ 503012 w 5373744"/>
              <a:gd name="connsiteY4" fmla="*/ 4248150 h 4248150"/>
              <a:gd name="connsiteX5" fmla="*/ 458876 w 5373744"/>
              <a:gd name="connsiteY5" fmla="*/ 4189128 h 4248150"/>
              <a:gd name="connsiteX6" fmla="*/ 0 w 5373744"/>
              <a:gd name="connsiteY6" fmla="*/ 2686872 h 4248150"/>
              <a:gd name="connsiteX7" fmla="*/ 2686872 w 5373744"/>
              <a:gd name="connsiteY7" fmla="*/ 0 h 424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73744" h="4248150">
                <a:moveTo>
                  <a:pt x="2686872" y="0"/>
                </a:moveTo>
                <a:cubicBezTo>
                  <a:pt x="4170790" y="0"/>
                  <a:pt x="5373744" y="1202954"/>
                  <a:pt x="5373744" y="2686872"/>
                </a:cubicBezTo>
                <a:cubicBezTo>
                  <a:pt x="5373744" y="3243342"/>
                  <a:pt x="5204579" y="3760300"/>
                  <a:pt x="4914869" y="4189128"/>
                </a:cubicBezTo>
                <a:lnTo>
                  <a:pt x="4870732" y="4248150"/>
                </a:lnTo>
                <a:lnTo>
                  <a:pt x="503012" y="4248150"/>
                </a:lnTo>
                <a:lnTo>
                  <a:pt x="458876" y="4189128"/>
                </a:lnTo>
                <a:cubicBezTo>
                  <a:pt x="169166" y="3760300"/>
                  <a:pt x="0" y="3243342"/>
                  <a:pt x="0" y="2686872"/>
                </a:cubicBezTo>
                <a:cubicBezTo>
                  <a:pt x="0" y="1202954"/>
                  <a:pt x="1202954" y="0"/>
                  <a:pt x="2686872" y="0"/>
                </a:cubicBezTo>
                <a:close/>
              </a:path>
            </a:pathLst>
          </a:custGeom>
          <a:solidFill>
            <a:srgbClr val="CEDF98"/>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2337" y="2076450"/>
            <a:ext cx="5849720" cy="4528454"/>
          </a:xfrm>
          <a:prstGeom prst="rect">
            <a:avLst/>
          </a:prstGeom>
        </p:spPr>
      </p:pic>
    </p:spTree>
    <p:extLst>
      <p:ext uri="{BB962C8B-B14F-4D97-AF65-F5344CB8AC3E}">
        <p14:creationId xmlns:p14="http://schemas.microsoft.com/office/powerpoint/2010/main" val="32004483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rgbClr val="699327"/>
                </a:solidFill>
              </a:rPr>
              <a:t>Reading</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20970" y="1473201"/>
            <a:ext cx="7632455" cy="34702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Isaiah 11:1-2</a:t>
            </a:r>
          </a:p>
          <a:p>
            <a:pPr marL="0" indent="0">
              <a:buNone/>
            </a:pPr>
            <a:r>
              <a:rPr lang="en-AU" dirty="0" smtClean="0"/>
              <a:t>God </a:t>
            </a:r>
            <a:r>
              <a:rPr lang="en-AU" dirty="0"/>
              <a:t>has a plan for everything. Long before Jesus was born lived a man named Jesse. Jesse had seven sons; the youngest was named David. When David grew up, he became a great king of Israel. God had a plan for Jesse and for his son David, even before they were born.</a:t>
            </a:r>
          </a:p>
          <a:p>
            <a:pPr marL="0" indent="0">
              <a:buNone/>
            </a:pPr>
            <a:r>
              <a:rPr lang="en-AU" dirty="0"/>
              <a:t>Jesus was also part of Jesse and David's family tree, born many, many years after David. People waited a long time for the birth of the saviour. The season of Advent is a season of waiting for us, too. We wait for Christmas, the day we celebrate the birth of Jesus.</a:t>
            </a:r>
          </a:p>
          <a:p>
            <a:pPr marL="0" indent="0">
              <a:buNone/>
            </a:pPr>
            <a:r>
              <a:rPr lang="en-AU" dirty="0"/>
              <a:t>It is hard to be patient, especially when we are waiting for something wonderful like Christmas! But it is important to learn to be patient, and to trust that God has a plan for us, too.</a:t>
            </a:r>
          </a:p>
          <a:p>
            <a:pPr marL="0" indent="0">
              <a:buNone/>
            </a:pPr>
            <a:endParaRPr lang="en-AU" dirty="0" smtClean="0"/>
          </a:p>
          <a:p>
            <a:pPr marL="0" indent="0">
              <a:buNone/>
            </a:pPr>
            <a:r>
              <a:rPr lang="en-AU" dirty="0" smtClean="0">
                <a:solidFill>
                  <a:srgbClr val="699327"/>
                </a:solidFill>
              </a:rPr>
              <a:t>Discuss </a:t>
            </a:r>
            <a:r>
              <a:rPr lang="en-AU" dirty="0">
                <a:solidFill>
                  <a:srgbClr val="699327"/>
                </a:solidFill>
              </a:rPr>
              <a:t>what ornament could be made to represent this reading.</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1173929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699327"/>
                </a:solidFill>
              </a:rPr>
              <a:t>Your Turn</a:t>
            </a:r>
            <a:endParaRPr lang="en-GB" sz="3600" dirty="0">
              <a:solidFill>
                <a:srgbClr val="699327"/>
              </a:solidFill>
            </a:endParaRPr>
          </a:p>
        </p:txBody>
      </p:sp>
      <p:sp>
        <p:nvSpPr>
          <p:cNvPr id="3" name="Content Placeholder 2">
            <a:extLst>
              <a:ext uri="{FF2B5EF4-FFF2-40B4-BE49-F238E27FC236}">
                <a16:creationId xmlns="" xmlns:a16="http://schemas.microsoft.com/office/drawing/2014/main" id="{C060E40D-BD0E-9C4C-BCEC-E3C8681E1F3F}"/>
              </a:ext>
            </a:extLst>
          </p:cNvPr>
          <p:cNvSpPr txBox="1">
            <a:spLocks/>
          </p:cNvSpPr>
          <p:nvPr/>
        </p:nvSpPr>
        <p:spPr>
          <a:xfrm>
            <a:off x="720970" y="1473201"/>
            <a:ext cx="7632455" cy="12985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AU" dirty="0"/>
              <a:t>What are some other passages that you feel would be appropriate for using on the Jesse Tree?</a:t>
            </a:r>
          </a:p>
          <a:p>
            <a:pPr marL="0" indent="0">
              <a:buNone/>
            </a:pPr>
            <a:r>
              <a:rPr lang="en-AU" dirty="0" smtClean="0"/>
              <a:t>Complete </a:t>
            </a:r>
            <a:r>
              <a:rPr lang="en-AU" dirty="0"/>
              <a:t>the worksheet and then work as a class to decide on the passages you would use for a class Jesse Tree.</a:t>
            </a:r>
          </a:p>
          <a:p>
            <a:pPr marL="0" indent="0">
              <a:buFont typeface="Arial" panose="020B0604020202020204" pitchFamily="34" charset="0"/>
              <a:buNone/>
            </a:pPr>
            <a:endParaRPr lang="en-US" dirty="0"/>
          </a:p>
        </p:txBody>
      </p:sp>
      <p:sp>
        <p:nvSpPr>
          <p:cNvPr id="5" name="Freeform 4"/>
          <p:cNvSpPr/>
          <p:nvPr/>
        </p:nvSpPr>
        <p:spPr>
          <a:xfrm>
            <a:off x="2147978" y="2886074"/>
            <a:ext cx="4778437" cy="3533776"/>
          </a:xfrm>
          <a:custGeom>
            <a:avLst/>
            <a:gdLst>
              <a:gd name="connsiteX0" fmla="*/ 2059460 w 4118920"/>
              <a:gd name="connsiteY0" fmla="*/ 0 h 3046046"/>
              <a:gd name="connsiteX1" fmla="*/ 4118920 w 4118920"/>
              <a:gd name="connsiteY1" fmla="*/ 2059460 h 3046046"/>
              <a:gd name="connsiteX2" fmla="*/ 3870354 w 4118920"/>
              <a:gd name="connsiteY2" fmla="*/ 3041121 h 3046046"/>
              <a:gd name="connsiteX3" fmla="*/ 3867362 w 4118920"/>
              <a:gd name="connsiteY3" fmla="*/ 3046046 h 3046046"/>
              <a:gd name="connsiteX4" fmla="*/ 251558 w 4118920"/>
              <a:gd name="connsiteY4" fmla="*/ 3046046 h 3046046"/>
              <a:gd name="connsiteX5" fmla="*/ 248566 w 4118920"/>
              <a:gd name="connsiteY5" fmla="*/ 3041121 h 3046046"/>
              <a:gd name="connsiteX6" fmla="*/ 0 w 4118920"/>
              <a:gd name="connsiteY6" fmla="*/ 2059460 h 3046046"/>
              <a:gd name="connsiteX7" fmla="*/ 2059460 w 4118920"/>
              <a:gd name="connsiteY7" fmla="*/ 0 h 304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18920" h="3046046">
                <a:moveTo>
                  <a:pt x="2059460" y="0"/>
                </a:moveTo>
                <a:cubicBezTo>
                  <a:pt x="3196868" y="0"/>
                  <a:pt x="4118920" y="922052"/>
                  <a:pt x="4118920" y="2059460"/>
                </a:cubicBezTo>
                <a:cubicBezTo>
                  <a:pt x="4118920" y="2414900"/>
                  <a:pt x="4028876" y="2749309"/>
                  <a:pt x="3870354" y="3041121"/>
                </a:cubicBezTo>
                <a:lnTo>
                  <a:pt x="3867362" y="3046046"/>
                </a:lnTo>
                <a:lnTo>
                  <a:pt x="251558" y="3046046"/>
                </a:lnTo>
                <a:lnTo>
                  <a:pt x="248566" y="3041121"/>
                </a:lnTo>
                <a:cubicBezTo>
                  <a:pt x="90044" y="2749309"/>
                  <a:pt x="0" y="2414900"/>
                  <a:pt x="0" y="2059460"/>
                </a:cubicBezTo>
                <a:cubicBezTo>
                  <a:pt x="0" y="922052"/>
                  <a:pt x="922052" y="0"/>
                  <a:pt x="2059460" y="0"/>
                </a:cubicBezTo>
                <a:close/>
              </a:path>
            </a:pathLst>
          </a:cu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8557" y="2857500"/>
            <a:ext cx="4017355" cy="3609975"/>
          </a:xfrm>
          <a:prstGeom prst="rect">
            <a:avLst/>
          </a:prstGeom>
        </p:spPr>
      </p:pic>
    </p:spTree>
    <p:extLst>
      <p:ext uri="{BB962C8B-B14F-4D97-AF65-F5344CB8AC3E}">
        <p14:creationId xmlns:p14="http://schemas.microsoft.com/office/powerpoint/2010/main" val="9224039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TotalTime>
  <Words>717</Words>
  <Application>Microsoft Office PowerPoint</Application>
  <PresentationFormat>On-screen Show (4:3)</PresentationFormat>
  <Paragraphs>37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Twinkl</vt:lpstr>
      <vt:lpstr>Calibri</vt:lpstr>
      <vt:lpstr>Office Theme</vt:lpstr>
      <vt:lpstr>PowerPoint Presentation</vt:lpstr>
      <vt:lpstr>What is Advent?</vt:lpstr>
      <vt:lpstr>What are the Four Weeks of Advent?</vt:lpstr>
      <vt:lpstr>What is a Jesse Tree?</vt:lpstr>
      <vt:lpstr>The Name</vt:lpstr>
      <vt:lpstr>Growth of the Jesse Tree</vt:lpstr>
      <vt:lpstr>Growth of the Jesse Tree</vt:lpstr>
      <vt:lpstr>The Ornaments</vt:lpstr>
      <vt:lpstr>Reading</vt:lpstr>
      <vt:lpstr>Your Turn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Administrator</cp:lastModifiedBy>
  <cp:revision>8</cp:revision>
  <dcterms:created xsi:type="dcterms:W3CDTF">2019-03-29T11:46:14Z</dcterms:created>
  <dcterms:modified xsi:type="dcterms:W3CDTF">2020-11-26T21:58:07Z</dcterms:modified>
</cp:coreProperties>
</file>