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sldIdLst>
    <p:sldId id="256" r:id="rId2"/>
    <p:sldId id="258" r:id="rId3"/>
    <p:sldId id="257" r:id="rId4"/>
    <p:sldId id="261" r:id="rId5"/>
    <p:sldId id="259" r:id="rId6"/>
    <p:sldId id="262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898"/>
  </p:normalViewPr>
  <p:slideViewPr>
    <p:cSldViewPr snapToGrid="0" snapToObjects="1">
      <p:cViewPr varScale="1">
        <p:scale>
          <a:sx n="68" d="100"/>
          <a:sy n="68" d="100"/>
        </p:scale>
        <p:origin x="-76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8D2628-D97B-8C4C-8B0F-88EEDBF76A68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360057-2B50-B542-99EE-EF89EF1A27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046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What</a:t>
            </a:r>
            <a:r>
              <a:rPr lang="en-US" baseline="0" dirty="0" smtClean="0"/>
              <a:t> is physical geography? How many examples of physical geography can you think of? What do we know about </a:t>
            </a:r>
            <a:r>
              <a:rPr lang="en-US" baseline="0" dirty="0" err="1" smtClean="0"/>
              <a:t>Weoley</a:t>
            </a:r>
            <a:r>
              <a:rPr lang="en-US" baseline="0" dirty="0" smtClean="0"/>
              <a:t> Castle?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360057-2B50-B542-99EE-EF89EF1A27E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42340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Present</a:t>
            </a:r>
            <a:r>
              <a:rPr lang="en-GB" baseline="0" dirty="0" smtClean="0"/>
              <a:t> the key vocab for this lesson and then explain what human geography refers to. Ask the children if they can think of some examples of things that are </a:t>
            </a:r>
            <a:r>
              <a:rPr lang="en-GB" b="1" baseline="0" dirty="0" smtClean="0"/>
              <a:t>not </a:t>
            </a:r>
            <a:r>
              <a:rPr lang="en-GB" b="0" baseline="0" dirty="0" smtClean="0"/>
              <a:t>human geography. </a:t>
            </a:r>
          </a:p>
          <a:p>
            <a:r>
              <a:rPr lang="en-GB" b="0" baseline="0" dirty="0" smtClean="0"/>
              <a:t>Settlements are places where people have set up to live.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360057-2B50-B542-99EE-EF89EF1A27E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07717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Plenary</a:t>
            </a:r>
            <a:r>
              <a:rPr lang="en-GB" baseline="0" dirty="0" smtClean="0"/>
              <a:t> - discussion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360057-2B50-B542-99EE-EF89EF1A27E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0035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BB5B8-72F6-E948-B7E0-D444099AFE0C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2E190-1B95-E445-A3C7-014B8E031F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9322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BB5B8-72F6-E948-B7E0-D444099AFE0C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2E190-1B95-E445-A3C7-014B8E031F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1159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BB5B8-72F6-E948-B7E0-D444099AFE0C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2E190-1B95-E445-A3C7-014B8E031F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6611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BB5B8-72F6-E948-B7E0-D444099AFE0C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2E190-1B95-E445-A3C7-014B8E031F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435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BB5B8-72F6-E948-B7E0-D444099AFE0C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2E190-1B95-E445-A3C7-014B8E031F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5151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BB5B8-72F6-E948-B7E0-D444099AFE0C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2E190-1B95-E445-A3C7-014B8E031F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7359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BB5B8-72F6-E948-B7E0-D444099AFE0C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2E190-1B95-E445-A3C7-014B8E031F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71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BB5B8-72F6-E948-B7E0-D444099AFE0C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2E190-1B95-E445-A3C7-014B8E031F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62156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BB5B8-72F6-E948-B7E0-D444099AFE0C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2E190-1B95-E445-A3C7-014B8E031F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23527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BB5B8-72F6-E948-B7E0-D444099AFE0C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2E190-1B95-E445-A3C7-014B8E031F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1578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BB5B8-72F6-E948-B7E0-D444099AFE0C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2E190-1B95-E445-A3C7-014B8E031F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7884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FBB5B8-72F6-E948-B7E0-D444099AFE0C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E2E190-1B95-E445-A3C7-014B8E031F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1699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78" t="13664" r="13439" b="16364"/>
          <a:stretch/>
        </p:blipFill>
        <p:spPr>
          <a:xfrm>
            <a:off x="678873" y="0"/>
            <a:ext cx="10848109" cy="6731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73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0" t="23614" r="24275" b="21346"/>
          <a:stretch/>
        </p:blipFill>
        <p:spPr bwMode="auto">
          <a:xfrm>
            <a:off x="619431" y="73741"/>
            <a:ext cx="10884635" cy="67842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2682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48" t="24683" r="25344" b="23306"/>
          <a:stretch/>
        </p:blipFill>
        <p:spPr>
          <a:xfrm>
            <a:off x="1233054" y="0"/>
            <a:ext cx="9809019" cy="6768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40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XCCW Joined 1a" panose="03050602040000000000" pitchFamily="66" charset="0"/>
                <a:ea typeface="Comic Sans MS" charset="0"/>
                <a:cs typeface="Comic Sans MS" charset="0"/>
              </a:rPr>
              <a:t>Prior Learning:</a:t>
            </a:r>
            <a:endParaRPr lang="en-US" dirty="0">
              <a:latin typeface="XCCW Joined 1a" panose="03050602040000000000" pitchFamily="66" charset="0"/>
              <a:ea typeface="Comic Sans MS" charset="0"/>
              <a:cs typeface="Comic Sans MS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3906983" y="2452255"/>
            <a:ext cx="4447308" cy="271549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tx1"/>
                </a:solidFill>
                <a:effectLst/>
                <a:latin typeface="XCCW Joined 1a" panose="03050602040000000000" pitchFamily="66" charset="0"/>
              </a:rPr>
              <a:t>Physical geography</a:t>
            </a:r>
            <a:endParaRPr lang="en-GB" sz="3600" dirty="0">
              <a:solidFill>
                <a:schemeClr val="tx1"/>
              </a:solidFill>
              <a:effectLst/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6410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XCCW Joined 1a" panose="03050602040000000000" pitchFamily="66" charset="0"/>
                <a:ea typeface="Comic Sans MS" charset="0"/>
                <a:cs typeface="Comic Sans MS" charset="0"/>
              </a:rPr>
              <a:t>Key Vocabulary:</a:t>
            </a:r>
            <a:endParaRPr lang="en-US" dirty="0">
              <a:latin typeface="XCCW Joined 1a" panose="03050602040000000000" pitchFamily="66" charset="0"/>
              <a:ea typeface="Comic Sans MS" charset="0"/>
              <a:cs typeface="Comic Sans MS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85455" y="-120534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7539897"/>
              </p:ext>
            </p:extLst>
          </p:nvPr>
        </p:nvGraphicFramePr>
        <p:xfrm>
          <a:off x="686152" y="1899211"/>
          <a:ext cx="10814968" cy="304674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540748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40748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608342">
                <a:tc>
                  <a:txBody>
                    <a:bodyPr/>
                    <a:lstStyle/>
                    <a:p>
                      <a:pPr algn="ctr"/>
                      <a:r>
                        <a:rPr lang="en-US" sz="3200" b="0" dirty="0" smtClean="0">
                          <a:latin typeface="XCCW Joined 1a" panose="03050602040000000000" pitchFamily="66" charset="0"/>
                          <a:ea typeface="Comic Sans MS" charset="0"/>
                          <a:cs typeface="Comic Sans MS" charset="0"/>
                        </a:rPr>
                        <a:t>England </a:t>
                      </a:r>
                      <a:endParaRPr lang="en-US" sz="3200" b="0" dirty="0">
                        <a:latin typeface="XCCW Joined 1a" panose="03050602040000000000" pitchFamily="66" charset="0"/>
                        <a:ea typeface="Comic Sans MS" charset="0"/>
                        <a:cs typeface="Comic Sans MS" charset="0"/>
                      </a:endParaRPr>
                    </a:p>
                  </a:txBody>
                  <a:tcPr marL="121668" marR="121668" marT="60834" marB="6083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0" dirty="0" smtClean="0">
                          <a:latin typeface="XCCW Joined 1a" panose="03050602040000000000" pitchFamily="66" charset="0"/>
                          <a:ea typeface="Comic Sans MS" charset="0"/>
                          <a:cs typeface="Comic Sans MS" charset="0"/>
                        </a:rPr>
                        <a:t>Human</a:t>
                      </a:r>
                      <a:endParaRPr lang="en-US" sz="3200" b="0" dirty="0">
                        <a:latin typeface="XCCW Joined 1a" panose="03050602040000000000" pitchFamily="66" charset="0"/>
                        <a:ea typeface="Comic Sans MS" charset="0"/>
                        <a:cs typeface="Comic Sans MS" charset="0"/>
                      </a:endParaRPr>
                    </a:p>
                  </a:txBody>
                  <a:tcPr marL="121668" marR="121668" marT="60834" marB="60834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08342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>
                          <a:latin typeface="XCCW Joined 1a" panose="03050602040000000000" pitchFamily="66" charset="0"/>
                          <a:ea typeface="Comic Sans MS" charset="0"/>
                          <a:cs typeface="Comic Sans MS" charset="0"/>
                        </a:rPr>
                        <a:t>Economic</a:t>
                      </a:r>
                    </a:p>
                  </a:txBody>
                  <a:tcPr marL="121668" marR="121668" marT="60834" marB="6083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0" dirty="0" smtClean="0">
                          <a:latin typeface="XCCW Joined 1a" panose="03050602040000000000" pitchFamily="66" charset="0"/>
                          <a:ea typeface="Comic Sans MS" charset="0"/>
                          <a:cs typeface="Comic Sans MS" charset="0"/>
                        </a:rPr>
                        <a:t>Trade</a:t>
                      </a:r>
                      <a:endParaRPr lang="en-US" sz="3200" b="0" dirty="0">
                        <a:latin typeface="XCCW Joined 1a" panose="03050602040000000000" pitchFamily="66" charset="0"/>
                        <a:ea typeface="Comic Sans MS" charset="0"/>
                        <a:cs typeface="Comic Sans MS" charset="0"/>
                      </a:endParaRPr>
                    </a:p>
                  </a:txBody>
                  <a:tcPr marL="121668" marR="121668" marT="60834" marB="60834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08342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>
                          <a:latin typeface="XCCW Joined 1a" panose="03050602040000000000" pitchFamily="66" charset="0"/>
                          <a:ea typeface="Comic Sans MS" charset="0"/>
                          <a:cs typeface="Comic Sans MS" charset="0"/>
                        </a:rPr>
                        <a:t>Settlement</a:t>
                      </a:r>
                      <a:endParaRPr lang="en-US" sz="3200" dirty="0">
                        <a:latin typeface="XCCW Joined 1a" panose="03050602040000000000" pitchFamily="66" charset="0"/>
                        <a:ea typeface="Comic Sans MS" charset="0"/>
                        <a:cs typeface="Comic Sans MS" charset="0"/>
                      </a:endParaRPr>
                    </a:p>
                  </a:txBody>
                  <a:tcPr marL="121668" marR="121668" marT="60834" marB="6083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  <a:ea typeface="Comic Sans MS" charset="0"/>
                          <a:cs typeface="Comic Sans MS" charset="0"/>
                        </a:rPr>
                        <a:t>Distribution</a:t>
                      </a:r>
                      <a:endParaRPr lang="en-US" sz="3200" b="0" dirty="0">
                        <a:solidFill>
                          <a:schemeClr val="tx1"/>
                        </a:solidFill>
                        <a:latin typeface="XCCW Joined 1a" panose="03050602040000000000" pitchFamily="66" charset="0"/>
                        <a:ea typeface="Comic Sans MS" charset="0"/>
                        <a:cs typeface="Comic Sans MS" charset="0"/>
                      </a:endParaRPr>
                    </a:p>
                  </a:txBody>
                  <a:tcPr marL="121668" marR="121668" marT="60834" marB="60834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08342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>
                          <a:latin typeface="XCCW Joined 1a" panose="03050602040000000000" pitchFamily="66" charset="0"/>
                          <a:ea typeface="Comic Sans MS" charset="0"/>
                          <a:cs typeface="Comic Sans MS" charset="0"/>
                        </a:rPr>
                        <a:t>Energy</a:t>
                      </a:r>
                      <a:endParaRPr lang="en-US" sz="3200" dirty="0">
                        <a:latin typeface="XCCW Joined 1a" panose="03050602040000000000" pitchFamily="66" charset="0"/>
                        <a:ea typeface="Comic Sans MS" charset="0"/>
                        <a:cs typeface="Comic Sans MS" charset="0"/>
                      </a:endParaRPr>
                    </a:p>
                  </a:txBody>
                  <a:tcPr marL="121668" marR="121668" marT="60834" marB="6083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0" dirty="0" smtClean="0">
                          <a:solidFill>
                            <a:schemeClr val="tx1"/>
                          </a:solidFill>
                          <a:latin typeface="XCCW Joined 1a" panose="03050602040000000000" pitchFamily="66" charset="0"/>
                          <a:ea typeface="Comic Sans MS" charset="0"/>
                          <a:cs typeface="Comic Sans MS" charset="0"/>
                        </a:rPr>
                        <a:t>Food</a:t>
                      </a:r>
                      <a:endParaRPr lang="en-US" sz="3200" b="0" dirty="0">
                        <a:solidFill>
                          <a:schemeClr val="tx1"/>
                        </a:solidFill>
                        <a:latin typeface="XCCW Joined 1a" panose="03050602040000000000" pitchFamily="66" charset="0"/>
                        <a:ea typeface="Comic Sans MS" charset="0"/>
                        <a:cs typeface="Comic Sans MS" charset="0"/>
                      </a:endParaRPr>
                    </a:p>
                  </a:txBody>
                  <a:tcPr marL="121668" marR="121668" marT="60834" marB="60834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08342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>
                          <a:solidFill>
                            <a:srgbClr val="FF0000"/>
                          </a:solidFill>
                          <a:latin typeface="XCCW Joined 1a" panose="03050602040000000000" pitchFamily="66" charset="0"/>
                          <a:ea typeface="Comic Sans MS" charset="0"/>
                          <a:cs typeface="Comic Sans MS" charset="0"/>
                        </a:rPr>
                        <a:t>Human geography </a:t>
                      </a:r>
                      <a:endParaRPr lang="en-US" sz="3200" dirty="0">
                        <a:solidFill>
                          <a:srgbClr val="FF0000"/>
                        </a:solidFill>
                        <a:latin typeface="XCCW Joined 1a" panose="03050602040000000000" pitchFamily="66" charset="0"/>
                        <a:ea typeface="Comic Sans MS" charset="0"/>
                        <a:cs typeface="Comic Sans MS" charset="0"/>
                      </a:endParaRPr>
                    </a:p>
                  </a:txBody>
                  <a:tcPr marL="121668" marR="121668" marT="60834" marB="60834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2400" b="0" dirty="0">
                        <a:solidFill>
                          <a:srgbClr val="FF0000"/>
                        </a:solidFill>
                        <a:latin typeface="XCCW Joined 1a" panose="03050602040000000000" pitchFamily="66" charset="0"/>
                        <a:ea typeface="Comic Sans MS" charset="0"/>
                        <a:cs typeface="Comic Sans MS" charset="0"/>
                      </a:endParaRPr>
                    </a:p>
                  </a:txBody>
                  <a:tcPr marL="121668" marR="121668" marT="60834" marB="60834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38200" y="5680363"/>
            <a:ext cx="7086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1a" panose="03050602040000000000" pitchFamily="66" charset="0"/>
              </a:rPr>
              <a:t>Human geography </a:t>
            </a:r>
            <a:r>
              <a:rPr lang="en-GB" dirty="0" smtClean="0">
                <a:latin typeface="XCCW Joined 1a" panose="03050602040000000000" pitchFamily="66" charset="0"/>
              </a:rPr>
              <a:t>refers to man-made features of the environment. E.g. buildings, roads, people, land use.</a:t>
            </a:r>
            <a:endParaRPr lang="en-GB" dirty="0">
              <a:latin typeface="XCCW Joined 1a" panose="03050602040000000000" pitchFamily="66" charset="0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2050472" y="4959806"/>
            <a:ext cx="27709" cy="734412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2052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55" y="0"/>
            <a:ext cx="10515600" cy="1325563"/>
          </a:xfrm>
        </p:spPr>
        <p:txBody>
          <a:bodyPr/>
          <a:lstStyle/>
          <a:p>
            <a:r>
              <a:rPr lang="en-GB" dirty="0" smtClean="0">
                <a:latin typeface="XCCW Joined 1a" panose="03050602040000000000" pitchFamily="66" charset="0"/>
              </a:rPr>
              <a:t>Human Features - </a:t>
            </a:r>
            <a:endParaRPr lang="en-GB" dirty="0">
              <a:latin typeface="XCCW Joined 1a" panose="03050602040000000000" pitchFamily="66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5054" y="935688"/>
            <a:ext cx="6054437" cy="5857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24691" y="1108364"/>
            <a:ext cx="550025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000" dirty="0" smtClean="0">
                <a:latin typeface="XCCW Joined 1a" panose="03050602040000000000" pitchFamily="66" charset="0"/>
              </a:rPr>
              <a:t>This is a map of Birmingham.</a:t>
            </a:r>
          </a:p>
          <a:p>
            <a:pPr>
              <a:lnSpc>
                <a:spcPct val="150000"/>
              </a:lnSpc>
            </a:pPr>
            <a:endParaRPr lang="en-GB" sz="2000" dirty="0">
              <a:latin typeface="XCCW Joined 1a" panose="03050602040000000000" pitchFamily="66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sz="2000" dirty="0" smtClean="0">
                <a:latin typeface="XCCW Joined 1a" panose="03050602040000000000" pitchFamily="66" charset="0"/>
              </a:rPr>
              <a:t>Where do people live?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sz="2000" dirty="0" smtClean="0">
                <a:latin typeface="XCCW Joined 1a" panose="03050602040000000000" pitchFamily="66" charset="0"/>
              </a:rPr>
              <a:t>How do people travel?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sz="2000" dirty="0" smtClean="0">
                <a:latin typeface="XCCW Joined 1a" panose="03050602040000000000" pitchFamily="66" charset="0"/>
              </a:rPr>
              <a:t>What buildings are in the local are?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sz="2000" dirty="0" smtClean="0">
                <a:latin typeface="XCCW Joined 1a" panose="03050602040000000000" pitchFamily="66" charset="0"/>
              </a:rPr>
              <a:t>What is land used for?</a:t>
            </a:r>
            <a:endParaRPr lang="en-GB" sz="2000" dirty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2355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55" y="0"/>
            <a:ext cx="10515600" cy="1325563"/>
          </a:xfrm>
        </p:spPr>
        <p:txBody>
          <a:bodyPr/>
          <a:lstStyle/>
          <a:p>
            <a:r>
              <a:rPr lang="en-GB" dirty="0" smtClean="0">
                <a:latin typeface="XCCW Joined 1a" panose="03050602040000000000" pitchFamily="66" charset="0"/>
              </a:rPr>
              <a:t>Talk task - </a:t>
            </a:r>
            <a:endParaRPr lang="en-GB" dirty="0">
              <a:latin typeface="XCCW Joined 1a" panose="03050602040000000000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4691" y="1296750"/>
            <a:ext cx="4530435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000" dirty="0" smtClean="0">
                <a:latin typeface="XCCW Joined 1a" panose="03050602040000000000" pitchFamily="66" charset="0"/>
              </a:rPr>
              <a:t>This is a map of Sheldon.</a:t>
            </a:r>
          </a:p>
          <a:p>
            <a:pPr>
              <a:lnSpc>
                <a:spcPct val="150000"/>
              </a:lnSpc>
            </a:pPr>
            <a:endParaRPr lang="en-GB" sz="2000" dirty="0">
              <a:latin typeface="XCCW Joined 1a" panose="03050602040000000000" pitchFamily="66" charset="0"/>
            </a:endParaRPr>
          </a:p>
          <a:p>
            <a:pPr>
              <a:lnSpc>
                <a:spcPct val="150000"/>
              </a:lnSpc>
            </a:pPr>
            <a:r>
              <a:rPr lang="en-GB" sz="2000" dirty="0" smtClean="0">
                <a:latin typeface="XCCW Joined 1a" panose="03050602040000000000" pitchFamily="66" charset="0"/>
              </a:rPr>
              <a:t>How is this similar or different to the human features that can be found on the map of Birmingham?</a:t>
            </a:r>
            <a:endParaRPr lang="en-GB" sz="2000" dirty="0">
              <a:latin typeface="XCCW Joined 1a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5127" y="4567099"/>
            <a:ext cx="2652951" cy="229090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375564" y="3051076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http://www.maplandia.com/united-kingdom/england/west-midlands/birmingham/sheldon/#link</a:t>
            </a:r>
          </a:p>
        </p:txBody>
      </p:sp>
    </p:spTree>
    <p:extLst>
      <p:ext uri="{BB962C8B-B14F-4D97-AF65-F5344CB8AC3E}">
        <p14:creationId xmlns:p14="http://schemas.microsoft.com/office/powerpoint/2010/main" val="97448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>
                <a:latin typeface="XCCW Joined 1a" panose="03050602040000000000" pitchFamily="66" charset="0"/>
              </a:rPr>
              <a:t>Task –</a:t>
            </a:r>
            <a:br>
              <a:rPr lang="en-GB" dirty="0" smtClean="0">
                <a:latin typeface="XCCW Joined 1a" panose="03050602040000000000" pitchFamily="66" charset="0"/>
              </a:rPr>
            </a:br>
            <a:r>
              <a:rPr lang="en-GB" sz="2400" dirty="0">
                <a:solidFill>
                  <a:schemeClr val="accent6"/>
                </a:solidFill>
                <a:latin typeface="XCCW Joined 1a" panose="03050602040000000000" pitchFamily="66" charset="0"/>
              </a:rPr>
              <a:t/>
            </a:r>
            <a:br>
              <a:rPr lang="en-GB" sz="2400" dirty="0">
                <a:solidFill>
                  <a:schemeClr val="accent6"/>
                </a:solidFill>
                <a:latin typeface="XCCW Joined 1a" panose="03050602040000000000" pitchFamily="66" charset="0"/>
              </a:rPr>
            </a:br>
            <a:r>
              <a:rPr lang="en-GB" sz="2400" dirty="0" smtClean="0">
                <a:solidFill>
                  <a:schemeClr val="accent6"/>
                </a:solidFill>
                <a:latin typeface="XCCW Joined 1a" panose="03050602040000000000" pitchFamily="66" charset="0"/>
              </a:rPr>
              <a:t>Complete the comparison table.</a:t>
            </a:r>
            <a:endParaRPr lang="en-GB" dirty="0">
              <a:solidFill>
                <a:schemeClr val="accent6"/>
              </a:solidFill>
              <a:latin typeface="XCCW Joined 1a" panose="03050602040000000000" pitchFamily="66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1640948"/>
              </p:ext>
            </p:extLst>
          </p:nvPr>
        </p:nvGraphicFramePr>
        <p:xfrm>
          <a:off x="2057588" y="2715247"/>
          <a:ext cx="8128000" cy="2352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 smtClean="0">
                          <a:latin typeface="XCCW Joined 1a" panose="03050602040000000000" pitchFamily="66" charset="0"/>
                        </a:rPr>
                        <a:t>BIRMINGHAM</a:t>
                      </a:r>
                      <a:endParaRPr lang="en-GB" sz="1800" b="0" i="0" dirty="0">
                        <a:latin typeface="XCCW Joined 1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dirty="0" smtClean="0">
                          <a:latin typeface="XCCW Joined 1a" panose="03050602040000000000" pitchFamily="66" charset="0"/>
                        </a:rPr>
                        <a:t>Wheatsheaf,</a:t>
                      </a:r>
                      <a:r>
                        <a:rPr lang="en-GB" sz="1800" b="0" i="0" baseline="0" dirty="0" smtClean="0">
                          <a:latin typeface="XCCW Joined 1a" panose="03050602040000000000" pitchFamily="66" charset="0"/>
                        </a:rPr>
                        <a:t> Sheldon</a:t>
                      </a:r>
                      <a:endParaRPr lang="en-GB" sz="1800" b="0" i="0" dirty="0">
                        <a:latin typeface="XCCW Joined 1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 dirty="0">
                        <a:latin typeface="XCCW Joined 1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>
                        <a:latin typeface="XCCW Joined 1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 dirty="0">
                        <a:latin typeface="XCCW Joined 1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>
                        <a:latin typeface="XCCW Joined 1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>
                        <a:latin typeface="XCCW Joined 1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>
                        <a:latin typeface="XCCW Joined 1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>
                        <a:latin typeface="XCCW Joined 1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>
                        <a:latin typeface="XCCW Joined 1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000" dirty="0">
                        <a:latin typeface="XCCW Joined 1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>
                        <a:latin typeface="XCCW Joined 1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057588" y="2253582"/>
            <a:ext cx="812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 smtClean="0">
                <a:latin typeface="XCCW Joined 1a" panose="03050602040000000000" pitchFamily="66" charset="0"/>
              </a:rPr>
              <a:t>Human Features</a:t>
            </a:r>
            <a:endParaRPr lang="en-GB" sz="2400" u="sng" dirty="0">
              <a:latin typeface="XCCW Joined 1a" panose="03050602040000000000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4384" y="5425196"/>
            <a:ext cx="11551534" cy="110799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u="sng" dirty="0" smtClean="0">
                <a:latin typeface="XCCW Joined 1a" panose="03050602040000000000" pitchFamily="66" charset="0"/>
              </a:rPr>
              <a:t>Step for depth:</a:t>
            </a:r>
          </a:p>
          <a:p>
            <a:pPr algn="ctr"/>
            <a:endParaRPr lang="en-GB" sz="2400" dirty="0">
              <a:latin typeface="XCCW Joined 1a" panose="03050602040000000000" pitchFamily="66" charset="0"/>
            </a:endParaRPr>
          </a:p>
          <a:p>
            <a:pPr algn="ctr"/>
            <a:r>
              <a:rPr lang="en-GB" dirty="0" smtClean="0">
                <a:latin typeface="XCCW Joined 1a" panose="03050602040000000000" pitchFamily="66" charset="0"/>
              </a:rPr>
              <a:t>What are the advantages and disadvantages of living in Sheldon?</a:t>
            </a:r>
            <a:endParaRPr lang="en-GB" dirty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0398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327410"/>
            <a:ext cx="10515600" cy="1325563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GB" u="sng" dirty="0" smtClean="0">
                <a:latin typeface="XCCW Joined 1a" panose="03050602040000000000" pitchFamily="66" charset="0"/>
              </a:rPr>
              <a:t>Partner Talk</a:t>
            </a:r>
            <a:r>
              <a:rPr lang="en-GB" dirty="0" smtClean="0">
                <a:latin typeface="XCCW Joined 1a" panose="03050602040000000000" pitchFamily="66" charset="0"/>
              </a:rPr>
              <a:t/>
            </a:r>
            <a:br>
              <a:rPr lang="en-GB" dirty="0" smtClean="0">
                <a:latin typeface="XCCW Joined 1a" panose="03050602040000000000" pitchFamily="66" charset="0"/>
              </a:rPr>
            </a:br>
            <a:r>
              <a:rPr lang="en-GB" sz="3600" dirty="0" smtClean="0">
                <a:latin typeface="XCCW Joined 1a" panose="03050602040000000000" pitchFamily="66" charset="0"/>
              </a:rPr>
              <a:t>How is Birmingham different to Sheldon?</a:t>
            </a:r>
            <a:endParaRPr lang="en-GB" sz="3600" dirty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057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</TotalTime>
  <Words>208</Words>
  <Application>Microsoft Office PowerPoint</Application>
  <PresentationFormat>Custom</PresentationFormat>
  <Paragraphs>40</Paragraphs>
  <Slides>9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Prior Learning:</vt:lpstr>
      <vt:lpstr>Key Vocabulary:</vt:lpstr>
      <vt:lpstr>Human Features - </vt:lpstr>
      <vt:lpstr>Talk task - </vt:lpstr>
      <vt:lpstr>Task –  Complete the comparison table.</vt:lpstr>
      <vt:lpstr>Partner Talk How is Birmingham different to Sheldon?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hlelliott96@gmail.com</dc:creator>
  <cp:lastModifiedBy>Opal Mullen</cp:lastModifiedBy>
  <cp:revision>35</cp:revision>
  <dcterms:created xsi:type="dcterms:W3CDTF">2019-04-30T12:35:25Z</dcterms:created>
  <dcterms:modified xsi:type="dcterms:W3CDTF">2020-12-04T15:27:14Z</dcterms:modified>
</cp:coreProperties>
</file>