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68" r:id="rId2"/>
    <p:sldId id="256" r:id="rId3"/>
    <p:sldId id="258" r:id="rId4"/>
    <p:sldId id="281" r:id="rId5"/>
    <p:sldId id="280" r:id="rId6"/>
    <p:sldId id="272" r:id="rId7"/>
    <p:sldId id="259" r:id="rId8"/>
    <p:sldId id="267" r:id="rId9"/>
    <p:sldId id="274" r:id="rId10"/>
    <p:sldId id="275" r:id="rId11"/>
    <p:sldId id="277" r:id="rId12"/>
    <p:sldId id="278" r:id="rId13"/>
    <p:sldId id="279" r:id="rId14"/>
    <p:sldId id="276" r:id="rId15"/>
    <p:sldId id="263" r:id="rId16"/>
    <p:sldId id="266"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CB1717"/>
    <a:srgbClr val="FF33CC"/>
    <a:srgbClr val="CC00CC"/>
    <a:srgbClr val="00FF9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07" autoAdjust="0"/>
    <p:restoredTop sz="94660"/>
  </p:normalViewPr>
  <p:slideViewPr>
    <p:cSldViewPr snapToGrid="0">
      <p:cViewPr varScale="1">
        <p:scale>
          <a:sx n="69" d="100"/>
          <a:sy n="69" d="100"/>
        </p:scale>
        <p:origin x="1464"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B99549-AB6A-4C79-B2E1-FCF9065B0A08}" type="datetimeFigureOut">
              <a:rPr lang="en-US" smtClean="0"/>
              <a:t>1/5/2021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9F8541-AA58-475D-B33E-E1B996206CD0}" type="slidenum">
              <a:rPr lang="en-US" smtClean="0"/>
              <a:t>‹#›</a:t>
            </a:fld>
            <a:endParaRPr lang="en-US"/>
          </a:p>
        </p:txBody>
      </p:sp>
    </p:spTree>
    <p:extLst>
      <p:ext uri="{BB962C8B-B14F-4D97-AF65-F5344CB8AC3E}">
        <p14:creationId xmlns:p14="http://schemas.microsoft.com/office/powerpoint/2010/main" val="3358694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bbc.co.uk/programmes/p013jzzg"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youtube.com/watch?v=YPbesdTRV6Y"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99F8541-AA58-475D-B33E-E1B996206CD0}" type="slidenum">
              <a:rPr lang="en-US" smtClean="0"/>
              <a:t>8</a:t>
            </a:fld>
            <a:endParaRPr lang="en-US"/>
          </a:p>
        </p:txBody>
      </p:sp>
    </p:spTree>
    <p:extLst>
      <p:ext uri="{BB962C8B-B14F-4D97-AF65-F5344CB8AC3E}">
        <p14:creationId xmlns:p14="http://schemas.microsoft.com/office/powerpoint/2010/main" val="3622516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https://www.bbc.co.uk/programmes/p013jzzg</a:t>
            </a:r>
            <a:r>
              <a:rPr lang="en-GB" dirty="0" smtClean="0"/>
              <a:t>    </a:t>
            </a:r>
            <a:endParaRPr lang="en-GB" dirty="0"/>
          </a:p>
        </p:txBody>
      </p:sp>
      <p:sp>
        <p:nvSpPr>
          <p:cNvPr id="4" name="Slide Number Placeholder 3"/>
          <p:cNvSpPr>
            <a:spLocks noGrp="1"/>
          </p:cNvSpPr>
          <p:nvPr>
            <p:ph type="sldNum" sz="quarter" idx="10"/>
          </p:nvPr>
        </p:nvSpPr>
        <p:spPr/>
        <p:txBody>
          <a:bodyPr/>
          <a:lstStyle/>
          <a:p>
            <a:fld id="{799F8541-AA58-475D-B33E-E1B996206CD0}" type="slidenum">
              <a:rPr lang="en-US" smtClean="0"/>
              <a:t>13</a:t>
            </a:fld>
            <a:endParaRPr lang="en-US"/>
          </a:p>
        </p:txBody>
      </p:sp>
    </p:spTree>
    <p:extLst>
      <p:ext uri="{BB962C8B-B14F-4D97-AF65-F5344CB8AC3E}">
        <p14:creationId xmlns:p14="http://schemas.microsoft.com/office/powerpoint/2010/main" val="41624246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https://www.youtube.com/watch?v=YPbesdTRV6Y</a:t>
            </a:r>
            <a:endParaRPr lang="en-GB" dirty="0" smtClean="0"/>
          </a:p>
          <a:p>
            <a:endParaRPr lang="en-GB" dirty="0"/>
          </a:p>
        </p:txBody>
      </p:sp>
      <p:sp>
        <p:nvSpPr>
          <p:cNvPr id="4" name="Slide Number Placeholder 3"/>
          <p:cNvSpPr>
            <a:spLocks noGrp="1"/>
          </p:cNvSpPr>
          <p:nvPr>
            <p:ph type="sldNum" sz="quarter" idx="10"/>
          </p:nvPr>
        </p:nvSpPr>
        <p:spPr/>
        <p:txBody>
          <a:bodyPr/>
          <a:lstStyle/>
          <a:p>
            <a:fld id="{799F8541-AA58-475D-B33E-E1B996206CD0}" type="slidenum">
              <a:rPr lang="en-US" smtClean="0"/>
              <a:t>14</a:t>
            </a:fld>
            <a:endParaRPr lang="en-US"/>
          </a:p>
        </p:txBody>
      </p:sp>
    </p:spTree>
    <p:extLst>
      <p:ext uri="{BB962C8B-B14F-4D97-AF65-F5344CB8AC3E}">
        <p14:creationId xmlns:p14="http://schemas.microsoft.com/office/powerpoint/2010/main" val="378848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93678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715882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93A0107-9595-4622-BB79-2E4901C08915}"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377303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93A0107-9595-4622-BB79-2E4901C08915}"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126310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93A0107-9595-4622-BB79-2E4901C08915}" type="datetimeFigureOut">
              <a:rPr lang="en-GB" smtClean="0"/>
              <a:t>05/01/2021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75787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93A0107-9595-4622-BB79-2E4901C08915}" type="datetimeFigureOut">
              <a:rPr lang="en-GB" smtClean="0"/>
              <a:t>05/01/2021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904326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3A0107-9595-4622-BB79-2E4901C08915}" type="datetimeFigureOut">
              <a:rPr lang="en-GB" smtClean="0"/>
              <a:t>05/01/2021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917324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93A0107-9595-4622-BB79-2E4901C08915}"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105574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93A0107-9595-4622-BB79-2E4901C08915}"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403121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32611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4023660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3A0107-9595-4622-BB79-2E4901C08915}" type="datetimeFigureOut">
              <a:rPr lang="en-GB" smtClean="0"/>
              <a:t>05/01/2021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767A8B-1A28-4FC7-83E3-949E4835EDDC}" type="slidenum">
              <a:rPr lang="en-GB" smtClean="0"/>
              <a:t>‹#›</a:t>
            </a:fld>
            <a:endParaRPr lang="en-GB"/>
          </a:p>
        </p:txBody>
      </p:sp>
    </p:spTree>
    <p:extLst>
      <p:ext uri="{BB962C8B-B14F-4D97-AF65-F5344CB8AC3E}">
        <p14:creationId xmlns:p14="http://schemas.microsoft.com/office/powerpoint/2010/main" val="11860017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a:solidFill>
            <a:srgbClr val="00CC00"/>
          </a:solidFill>
          <a:ln>
            <a:solidFill>
              <a:srgbClr val="00CC00"/>
            </a:solidFill>
          </a:ln>
        </p:spPr>
        <p:txBody>
          <a:bodyPr wrap="square" rtlCol="0">
            <a:spAutoFit/>
          </a:bodyPr>
          <a:lstStyle/>
          <a:p>
            <a:r>
              <a:rPr lang="en-GB" sz="2800" dirty="0">
                <a:solidFill>
                  <a:schemeClr val="bg1"/>
                </a:solidFill>
                <a:latin typeface="Comic Sans MS" panose="030F0702030302020204" pitchFamily="66" charset="0"/>
              </a:rPr>
              <a:t>Lesson 1 – Rivers and Settlements</a:t>
            </a:r>
          </a:p>
        </p:txBody>
      </p:sp>
      <p:sp>
        <p:nvSpPr>
          <p:cNvPr id="2" name="TextBox 1">
            <a:extLst>
              <a:ext uri="{FF2B5EF4-FFF2-40B4-BE49-F238E27FC236}">
                <a16:creationId xmlns:a16="http://schemas.microsoft.com/office/drawing/2014/main" id="{A9787442-05D2-4831-9511-1E713D118672}"/>
              </a:ext>
            </a:extLst>
          </p:cNvPr>
          <p:cNvSpPr txBox="1"/>
          <p:nvPr/>
        </p:nvSpPr>
        <p:spPr>
          <a:xfrm>
            <a:off x="2574388" y="2602523"/>
            <a:ext cx="6752492" cy="369332"/>
          </a:xfrm>
          <a:prstGeom prst="rect">
            <a:avLst/>
          </a:prstGeom>
          <a:noFill/>
        </p:spPr>
        <p:txBody>
          <a:bodyPr wrap="square" rtlCol="0">
            <a:spAutoFit/>
          </a:bodyPr>
          <a:lstStyle/>
          <a:p>
            <a:r>
              <a:rPr lang="en-GB" dirty="0">
                <a:latin typeface="Comic Sans MS" panose="030F0702030302020204" pitchFamily="66" charset="0"/>
              </a:rPr>
              <a:t>Insert Lesson Plan </a:t>
            </a:r>
          </a:p>
        </p:txBody>
      </p:sp>
      <p:pic>
        <p:nvPicPr>
          <p:cNvPr id="3" name="Picture 2"/>
          <p:cNvPicPr>
            <a:picLocks noChangeAspect="1"/>
          </p:cNvPicPr>
          <p:nvPr/>
        </p:nvPicPr>
        <p:blipFill>
          <a:blip r:embed="rId2"/>
          <a:stretch>
            <a:fillRect/>
          </a:stretch>
        </p:blipFill>
        <p:spPr>
          <a:xfrm>
            <a:off x="72582" y="523220"/>
            <a:ext cx="9071418" cy="6316703"/>
          </a:xfrm>
          <a:prstGeom prst="rect">
            <a:avLst/>
          </a:prstGeom>
        </p:spPr>
      </p:pic>
    </p:spTree>
    <p:extLst>
      <p:ext uri="{BB962C8B-B14F-4D97-AF65-F5344CB8AC3E}">
        <p14:creationId xmlns:p14="http://schemas.microsoft.com/office/powerpoint/2010/main" val="19966996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783080" cy="6858000"/>
          </a:xfrm>
          <a:prstGeom prst="rect">
            <a:avLst/>
          </a:prstGeom>
          <a:solidFill>
            <a:srgbClr val="00CC00"/>
          </a:solidFill>
          <a:ln>
            <a:solidFill>
              <a:srgbClr val="00CC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4" name="TextBox 3"/>
          <p:cNvSpPr txBox="1"/>
          <p:nvPr/>
        </p:nvSpPr>
        <p:spPr>
          <a:xfrm>
            <a:off x="0" y="135791"/>
            <a:ext cx="1783080" cy="1200329"/>
          </a:xfrm>
          <a:prstGeom prst="rect">
            <a:avLst/>
          </a:prstGeom>
          <a:noFill/>
        </p:spPr>
        <p:txBody>
          <a:bodyPr wrap="square" rtlCol="0">
            <a:spAutoFit/>
          </a:bodyPr>
          <a:lstStyle/>
          <a:p>
            <a:r>
              <a:rPr lang="en-GB" sz="2400" i="1" dirty="0">
                <a:solidFill>
                  <a:schemeClr val="bg1"/>
                </a:solidFill>
                <a:latin typeface="Comic Sans MS" panose="030F0702030302020204" pitchFamily="66" charset="0"/>
              </a:rPr>
              <a:t>Year 3</a:t>
            </a:r>
          </a:p>
          <a:p>
            <a:r>
              <a:rPr lang="en-GB" sz="2400" i="1" dirty="0" smtClean="0">
                <a:solidFill>
                  <a:schemeClr val="bg1"/>
                </a:solidFill>
                <a:latin typeface="Comic Sans MS" panose="030F0702030302020204" pitchFamily="66" charset="0"/>
              </a:rPr>
              <a:t>Spring 1 Lesson</a:t>
            </a:r>
            <a:r>
              <a:rPr lang="en-GB" sz="2400" i="1" dirty="0">
                <a:solidFill>
                  <a:schemeClr val="bg1"/>
                </a:solidFill>
                <a:latin typeface="Comic Sans MS" panose="030F0702030302020204" pitchFamily="66" charset="0"/>
              </a:rPr>
              <a:t> </a:t>
            </a:r>
            <a:r>
              <a:rPr lang="en-GB" sz="2400" i="1" dirty="0" smtClean="0">
                <a:solidFill>
                  <a:schemeClr val="bg1"/>
                </a:solidFill>
                <a:latin typeface="Comic Sans MS" panose="030F0702030302020204" pitchFamily="66" charset="0"/>
              </a:rPr>
              <a:t>2</a:t>
            </a:r>
            <a:endParaRPr lang="en-GB" sz="2400" i="1" dirty="0">
              <a:solidFill>
                <a:schemeClr val="bg1"/>
              </a:solidFill>
              <a:latin typeface="Comic Sans MS" panose="030F0702030302020204" pitchFamily="66" charset="0"/>
            </a:endParaRPr>
          </a:p>
        </p:txBody>
      </p:sp>
      <p:sp>
        <p:nvSpPr>
          <p:cNvPr id="7" name="TextBox 6"/>
          <p:cNvSpPr txBox="1"/>
          <p:nvPr/>
        </p:nvSpPr>
        <p:spPr>
          <a:xfrm>
            <a:off x="2499342" y="828288"/>
            <a:ext cx="5328730" cy="1938992"/>
          </a:xfrm>
          <a:prstGeom prst="rect">
            <a:avLst/>
          </a:prstGeom>
          <a:noFill/>
        </p:spPr>
        <p:txBody>
          <a:bodyPr wrap="square" rtlCol="0">
            <a:spAutoFit/>
          </a:bodyPr>
          <a:lstStyle/>
          <a:p>
            <a:pPr algn="ctr"/>
            <a:r>
              <a:rPr lang="en-GB" sz="6000" dirty="0">
                <a:solidFill>
                  <a:srgbClr val="00CC00"/>
                </a:solidFill>
                <a:latin typeface="Comic Sans MS" panose="030F0702030302020204" pitchFamily="66" charset="0"/>
              </a:rPr>
              <a:t>Rivers and Settlements</a:t>
            </a:r>
          </a:p>
        </p:txBody>
      </p:sp>
      <p:sp>
        <p:nvSpPr>
          <p:cNvPr id="8" name="TextBox 7">
            <a:extLst>
              <a:ext uri="{FF2B5EF4-FFF2-40B4-BE49-F238E27FC236}">
                <a16:creationId xmlns:a16="http://schemas.microsoft.com/office/drawing/2014/main" id="{4255565C-64F4-4722-8C45-3BB755DC7513}"/>
              </a:ext>
            </a:extLst>
          </p:cNvPr>
          <p:cNvSpPr txBox="1"/>
          <p:nvPr/>
        </p:nvSpPr>
        <p:spPr>
          <a:xfrm>
            <a:off x="3724437" y="3886408"/>
            <a:ext cx="3738546" cy="369332"/>
          </a:xfrm>
          <a:prstGeom prst="rect">
            <a:avLst/>
          </a:prstGeom>
          <a:noFill/>
        </p:spPr>
        <p:txBody>
          <a:bodyPr wrap="square" rtlCol="0">
            <a:spAutoFit/>
          </a:bodyPr>
          <a:lstStyle/>
          <a:p>
            <a:r>
              <a:rPr lang="en-US" dirty="0">
                <a:latin typeface="Comic Sans MS" panose="030F0702030302020204" pitchFamily="66" charset="0"/>
              </a:rPr>
              <a:t>Insert Picture</a:t>
            </a:r>
            <a:endParaRPr lang="en-US" sz="2800" dirty="0">
              <a:solidFill>
                <a:srgbClr val="FF0000"/>
              </a:solidFill>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2070315" y="3003405"/>
            <a:ext cx="6355846" cy="3148013"/>
          </a:xfrm>
          <a:prstGeom prst="rect">
            <a:avLst/>
          </a:prstGeom>
        </p:spPr>
      </p:pic>
    </p:spTree>
    <p:extLst>
      <p:ext uri="{BB962C8B-B14F-4D97-AF65-F5344CB8AC3E}">
        <p14:creationId xmlns:p14="http://schemas.microsoft.com/office/powerpoint/2010/main" val="4160365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Prior </a:t>
            </a:r>
            <a:r>
              <a:rPr lang="en-GB" sz="3800" dirty="0" smtClean="0">
                <a:solidFill>
                  <a:schemeClr val="bg1"/>
                </a:solidFill>
                <a:latin typeface="Comic Sans MS" panose="030F0702030302020204" pitchFamily="66" charset="0"/>
              </a:rPr>
              <a:t>Learning – Talk Task</a:t>
            </a:r>
            <a:endParaRPr lang="en-GB" sz="3800" dirty="0">
              <a:solidFill>
                <a:schemeClr val="bg1"/>
              </a:solidFill>
              <a:latin typeface="Comic Sans MS" panose="030F0702030302020204" pitchFamily="66" charset="0"/>
            </a:endParaRPr>
          </a:p>
        </p:txBody>
      </p:sp>
      <p:sp>
        <p:nvSpPr>
          <p:cNvPr id="6" name="TextBox 5"/>
          <p:cNvSpPr txBox="1"/>
          <p:nvPr/>
        </p:nvSpPr>
        <p:spPr>
          <a:xfrm>
            <a:off x="-73890" y="774429"/>
            <a:ext cx="9217890" cy="584775"/>
          </a:xfrm>
          <a:prstGeom prst="rect">
            <a:avLst/>
          </a:prstGeom>
          <a:noFill/>
        </p:spPr>
        <p:txBody>
          <a:bodyPr wrap="square" rtlCol="0">
            <a:spAutoFit/>
          </a:bodyPr>
          <a:lstStyle/>
          <a:p>
            <a:r>
              <a:rPr lang="en-US" sz="3200" dirty="0" smtClean="0">
                <a:solidFill>
                  <a:srgbClr val="00CC00"/>
                </a:solidFill>
                <a:latin typeface="Comic Sans MS" panose="030F0702030302020204" pitchFamily="66" charset="0"/>
              </a:rPr>
              <a:t>Can you </a:t>
            </a:r>
            <a:r>
              <a:rPr lang="en-GB" sz="3200" dirty="0" smtClean="0">
                <a:solidFill>
                  <a:srgbClr val="00CC00"/>
                </a:solidFill>
                <a:latin typeface="Comic Sans MS" panose="030F0702030302020204" pitchFamily="66" charset="0"/>
              </a:rPr>
              <a:t>locate Europe on the map of the world? </a:t>
            </a:r>
          </a:p>
        </p:txBody>
      </p:sp>
      <p:pic>
        <p:nvPicPr>
          <p:cNvPr id="9" name="Picture 8"/>
          <p:cNvPicPr>
            <a:picLocks noChangeAspect="1"/>
          </p:cNvPicPr>
          <p:nvPr/>
        </p:nvPicPr>
        <p:blipFill rotWithShape="1">
          <a:blip r:embed="rId2"/>
          <a:srcRect t="2432"/>
          <a:stretch/>
        </p:blipFill>
        <p:spPr>
          <a:xfrm>
            <a:off x="113578" y="1644073"/>
            <a:ext cx="8856882" cy="4017818"/>
          </a:xfrm>
          <a:prstGeom prst="rect">
            <a:avLst/>
          </a:prstGeom>
        </p:spPr>
      </p:pic>
    </p:spTree>
    <p:extLst>
      <p:ext uri="{BB962C8B-B14F-4D97-AF65-F5344CB8AC3E}">
        <p14:creationId xmlns:p14="http://schemas.microsoft.com/office/powerpoint/2010/main" val="678788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Prior </a:t>
            </a:r>
            <a:r>
              <a:rPr lang="en-GB" sz="3800" dirty="0" smtClean="0">
                <a:solidFill>
                  <a:schemeClr val="bg1"/>
                </a:solidFill>
                <a:latin typeface="Comic Sans MS" panose="030F0702030302020204" pitchFamily="66" charset="0"/>
              </a:rPr>
              <a:t>Learning – Talk Task</a:t>
            </a:r>
            <a:endParaRPr lang="en-GB" sz="3800" dirty="0">
              <a:solidFill>
                <a:schemeClr val="bg1"/>
              </a:solidFill>
              <a:latin typeface="Comic Sans MS" panose="030F0702030302020204" pitchFamily="66" charset="0"/>
            </a:endParaRPr>
          </a:p>
        </p:txBody>
      </p:sp>
      <p:sp>
        <p:nvSpPr>
          <p:cNvPr id="2" name="Rectangle 1"/>
          <p:cNvSpPr/>
          <p:nvPr/>
        </p:nvSpPr>
        <p:spPr>
          <a:xfrm>
            <a:off x="-73890" y="803487"/>
            <a:ext cx="8287525" cy="584775"/>
          </a:xfrm>
          <a:prstGeom prst="rect">
            <a:avLst/>
          </a:prstGeom>
        </p:spPr>
        <p:txBody>
          <a:bodyPr wrap="square">
            <a:spAutoFit/>
          </a:bodyPr>
          <a:lstStyle/>
          <a:p>
            <a:r>
              <a:rPr lang="en-GB" sz="3200" dirty="0">
                <a:solidFill>
                  <a:srgbClr val="00CC00"/>
                </a:solidFill>
                <a:latin typeface="Comic Sans MS" panose="030F0702030302020204" pitchFamily="66" charset="0"/>
              </a:rPr>
              <a:t>What countries do you know in Europe? </a:t>
            </a:r>
          </a:p>
        </p:txBody>
      </p:sp>
      <p:sp>
        <p:nvSpPr>
          <p:cNvPr id="3" name="Rectangle 2"/>
          <p:cNvSpPr/>
          <p:nvPr/>
        </p:nvSpPr>
        <p:spPr>
          <a:xfrm>
            <a:off x="-83126" y="1388262"/>
            <a:ext cx="8248073" cy="584775"/>
          </a:xfrm>
          <a:prstGeom prst="rect">
            <a:avLst/>
          </a:prstGeom>
        </p:spPr>
        <p:txBody>
          <a:bodyPr wrap="square">
            <a:spAutoFit/>
          </a:bodyPr>
          <a:lstStyle/>
          <a:p>
            <a:r>
              <a:rPr lang="en-GB" sz="3200" dirty="0">
                <a:solidFill>
                  <a:srgbClr val="00CC00"/>
                </a:solidFill>
                <a:latin typeface="Comic Sans MS" panose="030F0702030302020204" pitchFamily="66" charset="0"/>
              </a:rPr>
              <a:t>Can you name any rivers in Europe?  </a:t>
            </a:r>
          </a:p>
        </p:txBody>
      </p:sp>
      <p:pic>
        <p:nvPicPr>
          <p:cNvPr id="8" name="Picture 7"/>
          <p:cNvPicPr>
            <a:picLocks noChangeAspect="1"/>
          </p:cNvPicPr>
          <p:nvPr/>
        </p:nvPicPr>
        <p:blipFill>
          <a:blip r:embed="rId2"/>
          <a:stretch>
            <a:fillRect/>
          </a:stretch>
        </p:blipFill>
        <p:spPr>
          <a:xfrm>
            <a:off x="4147127" y="1987017"/>
            <a:ext cx="4791941" cy="4763190"/>
          </a:xfrm>
          <a:prstGeom prst="rect">
            <a:avLst/>
          </a:prstGeom>
        </p:spPr>
      </p:pic>
    </p:spTree>
    <p:extLst>
      <p:ext uri="{BB962C8B-B14F-4D97-AF65-F5344CB8AC3E}">
        <p14:creationId xmlns:p14="http://schemas.microsoft.com/office/powerpoint/2010/main" val="35376377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Prior </a:t>
            </a:r>
            <a:r>
              <a:rPr lang="en-GB" sz="3800" dirty="0" smtClean="0">
                <a:solidFill>
                  <a:schemeClr val="bg1"/>
                </a:solidFill>
                <a:latin typeface="Comic Sans MS" panose="030F0702030302020204" pitchFamily="66" charset="0"/>
              </a:rPr>
              <a:t>Learning – Talk Task</a:t>
            </a:r>
            <a:endParaRPr lang="en-GB" sz="3800" dirty="0">
              <a:solidFill>
                <a:schemeClr val="bg1"/>
              </a:solidFill>
              <a:latin typeface="Comic Sans MS" panose="030F0702030302020204" pitchFamily="66" charset="0"/>
            </a:endParaRPr>
          </a:p>
        </p:txBody>
      </p:sp>
      <p:sp>
        <p:nvSpPr>
          <p:cNvPr id="5" name="Rectangle 4"/>
          <p:cNvSpPr/>
          <p:nvPr/>
        </p:nvSpPr>
        <p:spPr>
          <a:xfrm>
            <a:off x="334440" y="2145690"/>
            <a:ext cx="4126724" cy="3046988"/>
          </a:xfrm>
          <a:prstGeom prst="rect">
            <a:avLst/>
          </a:prstGeom>
          <a:solidFill>
            <a:schemeClr val="bg1"/>
          </a:solidFill>
        </p:spPr>
        <p:txBody>
          <a:bodyPr wrap="square">
            <a:spAutoFit/>
          </a:bodyPr>
          <a:lstStyle/>
          <a:p>
            <a:r>
              <a:rPr lang="en-GB" sz="3200" dirty="0" smtClean="0">
                <a:solidFill>
                  <a:srgbClr val="00CC00"/>
                </a:solidFill>
                <a:latin typeface="Comic Sans MS" panose="030F0702030302020204" pitchFamily="66" charset="0"/>
              </a:rPr>
              <a:t>Talk with your adult about the map. Where is </a:t>
            </a:r>
            <a:r>
              <a:rPr lang="en-GB" sz="3200" dirty="0" smtClean="0">
                <a:solidFill>
                  <a:srgbClr val="00CC00"/>
                </a:solidFill>
                <a:latin typeface="Comic Sans MS" panose="030F0702030302020204" pitchFamily="66" charset="0"/>
              </a:rPr>
              <a:t>England </a:t>
            </a:r>
            <a:endParaRPr lang="en-GB" sz="3200" dirty="0" smtClean="0">
              <a:solidFill>
                <a:srgbClr val="00CC00"/>
              </a:solidFill>
              <a:latin typeface="Comic Sans MS" panose="030F0702030302020204" pitchFamily="66" charset="0"/>
            </a:endParaRPr>
          </a:p>
          <a:p>
            <a:r>
              <a:rPr lang="en-GB" sz="3200" dirty="0" smtClean="0">
                <a:solidFill>
                  <a:srgbClr val="00CC00"/>
                </a:solidFill>
                <a:latin typeface="Comic Sans MS" panose="030F0702030302020204" pitchFamily="66" charset="0"/>
              </a:rPr>
              <a:t>on </a:t>
            </a:r>
            <a:r>
              <a:rPr lang="en-GB" sz="3200" dirty="0">
                <a:solidFill>
                  <a:srgbClr val="00CC00"/>
                </a:solidFill>
                <a:latin typeface="Comic Sans MS" panose="030F0702030302020204" pitchFamily="66" charset="0"/>
              </a:rPr>
              <a:t>the map</a:t>
            </a:r>
            <a:r>
              <a:rPr lang="en-GB" sz="3200" dirty="0" smtClean="0">
                <a:solidFill>
                  <a:srgbClr val="00CC00"/>
                </a:solidFill>
                <a:latin typeface="Comic Sans MS" panose="030F0702030302020204" pitchFamily="66" charset="0"/>
              </a:rPr>
              <a:t>?</a:t>
            </a:r>
          </a:p>
          <a:p>
            <a:r>
              <a:rPr lang="en-GB" sz="3200" dirty="0" smtClean="0">
                <a:solidFill>
                  <a:srgbClr val="00CC00"/>
                </a:solidFill>
                <a:latin typeface="Comic Sans MS" panose="030F0702030302020204" pitchFamily="66" charset="0"/>
              </a:rPr>
              <a:t>Together, find Birmingham. </a:t>
            </a:r>
            <a:endParaRPr lang="en-GB" sz="3200" dirty="0">
              <a:solidFill>
                <a:srgbClr val="00CC00"/>
              </a:solidFill>
              <a:latin typeface="Comic Sans MS" panose="030F0702030302020204" pitchFamily="66" charset="0"/>
            </a:endParaRPr>
          </a:p>
        </p:txBody>
      </p:sp>
      <p:pic>
        <p:nvPicPr>
          <p:cNvPr id="9" name="Picture 8"/>
          <p:cNvPicPr>
            <a:picLocks noChangeAspect="1"/>
          </p:cNvPicPr>
          <p:nvPr/>
        </p:nvPicPr>
        <p:blipFill>
          <a:blip r:embed="rId2"/>
          <a:stretch>
            <a:fillRect/>
          </a:stretch>
        </p:blipFill>
        <p:spPr>
          <a:xfrm>
            <a:off x="5081443" y="834998"/>
            <a:ext cx="4062557" cy="5899610"/>
          </a:xfrm>
          <a:prstGeom prst="rect">
            <a:avLst/>
          </a:prstGeom>
        </p:spPr>
      </p:pic>
    </p:spTree>
    <p:extLst>
      <p:ext uri="{BB962C8B-B14F-4D97-AF65-F5344CB8AC3E}">
        <p14:creationId xmlns:p14="http://schemas.microsoft.com/office/powerpoint/2010/main" val="31616752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Our Knowledge Organiser</a:t>
            </a:r>
          </a:p>
        </p:txBody>
      </p:sp>
      <p:sp>
        <p:nvSpPr>
          <p:cNvPr id="5" name="TextBox 4">
            <a:extLst>
              <a:ext uri="{FF2B5EF4-FFF2-40B4-BE49-F238E27FC236}">
                <a16:creationId xmlns:a16="http://schemas.microsoft.com/office/drawing/2014/main" id="{9FDB85AA-6853-4308-B4AC-B91D0197BC80}"/>
              </a:ext>
            </a:extLst>
          </p:cNvPr>
          <p:cNvSpPr txBox="1"/>
          <p:nvPr/>
        </p:nvSpPr>
        <p:spPr>
          <a:xfrm>
            <a:off x="1941342" y="2799470"/>
            <a:ext cx="6780292" cy="523220"/>
          </a:xfrm>
          <a:prstGeom prst="rect">
            <a:avLst/>
          </a:prstGeom>
          <a:noFill/>
          <a:ln>
            <a:noFill/>
          </a:ln>
        </p:spPr>
        <p:txBody>
          <a:bodyPr wrap="square" rtlCol="0">
            <a:spAutoFit/>
          </a:bodyPr>
          <a:lstStyle/>
          <a:p>
            <a:r>
              <a:rPr lang="en-US" sz="2800" dirty="0">
                <a:latin typeface="Comic Sans MS" panose="030F0702030302020204" pitchFamily="66" charset="0"/>
              </a:rPr>
              <a:t>Insert knowledge </a:t>
            </a:r>
            <a:r>
              <a:rPr lang="en-US" sz="2800" dirty="0" err="1">
                <a:latin typeface="Comic Sans MS" panose="030F0702030302020204" pitchFamily="66" charset="0"/>
              </a:rPr>
              <a:t>organiser</a:t>
            </a:r>
            <a:endParaRPr lang="en-US" dirty="0">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88946" y="938914"/>
            <a:ext cx="8879563" cy="4985411"/>
          </a:xfrm>
          <a:prstGeom prst="rect">
            <a:avLst/>
          </a:prstGeom>
        </p:spPr>
      </p:pic>
    </p:spTree>
    <p:extLst>
      <p:ext uri="{BB962C8B-B14F-4D97-AF65-F5344CB8AC3E}">
        <p14:creationId xmlns:p14="http://schemas.microsoft.com/office/powerpoint/2010/main" val="3558127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622"/>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Key Vocabulary</a:t>
            </a:r>
          </a:p>
        </p:txBody>
      </p:sp>
      <p:sp>
        <p:nvSpPr>
          <p:cNvPr id="8" name="TextBox 7">
            <a:extLst>
              <a:ext uri="{FF2B5EF4-FFF2-40B4-BE49-F238E27FC236}">
                <a16:creationId xmlns:a16="http://schemas.microsoft.com/office/drawing/2014/main" id="{DF13BC90-4F85-4DDF-B06B-81728D088BCC}"/>
              </a:ext>
            </a:extLst>
          </p:cNvPr>
          <p:cNvSpPr txBox="1"/>
          <p:nvPr/>
        </p:nvSpPr>
        <p:spPr>
          <a:xfrm>
            <a:off x="162795" y="755096"/>
            <a:ext cx="2339308" cy="4339650"/>
          </a:xfrm>
          <a:prstGeom prst="rect">
            <a:avLst/>
          </a:prstGeom>
          <a:noFill/>
        </p:spPr>
        <p:txBody>
          <a:bodyPr wrap="square" rtlCol="0">
            <a:spAutoFit/>
          </a:bodyPr>
          <a:lstStyle/>
          <a:p>
            <a:endParaRPr lang="en-US" sz="2400" dirty="0">
              <a:latin typeface="Comic Sans MS" panose="030F0702030302020204" pitchFamily="66" charset="0"/>
            </a:endParaRPr>
          </a:p>
          <a:p>
            <a:r>
              <a:rPr lang="en-US" sz="3600" dirty="0">
                <a:solidFill>
                  <a:srgbClr val="00CC00"/>
                </a:solidFill>
                <a:latin typeface="Comic Sans MS" panose="030F0702030302020204" pitchFamily="66" charset="0"/>
              </a:rPr>
              <a:t>s</a:t>
            </a:r>
            <a:r>
              <a:rPr lang="en-US" sz="3600" dirty="0" smtClean="0">
                <a:solidFill>
                  <a:srgbClr val="00CC00"/>
                </a:solidFill>
                <a:latin typeface="Comic Sans MS" panose="030F0702030302020204" pitchFamily="66" charset="0"/>
              </a:rPr>
              <a:t>tream</a:t>
            </a:r>
          </a:p>
          <a:p>
            <a:endParaRPr lang="en-US" sz="3600" dirty="0" smtClean="0">
              <a:solidFill>
                <a:srgbClr val="00CC00"/>
              </a:solidFill>
              <a:latin typeface="Comic Sans MS" panose="030F0702030302020204" pitchFamily="66" charset="0"/>
            </a:endParaRPr>
          </a:p>
          <a:p>
            <a:r>
              <a:rPr lang="en-US" sz="3600" dirty="0">
                <a:solidFill>
                  <a:srgbClr val="00CC00"/>
                </a:solidFill>
                <a:latin typeface="Comic Sans MS" panose="030F0702030302020204" pitchFamily="66" charset="0"/>
              </a:rPr>
              <a:t>m</a:t>
            </a:r>
            <a:r>
              <a:rPr lang="en-US" sz="3600" dirty="0" smtClean="0">
                <a:solidFill>
                  <a:srgbClr val="00CC00"/>
                </a:solidFill>
                <a:latin typeface="Comic Sans MS" panose="030F0702030302020204" pitchFamily="66" charset="0"/>
              </a:rPr>
              <a:t>eanders</a:t>
            </a:r>
          </a:p>
          <a:p>
            <a:endParaRPr lang="en-US" sz="3600" dirty="0" smtClean="0">
              <a:solidFill>
                <a:srgbClr val="00CC00"/>
              </a:solidFill>
              <a:latin typeface="Comic Sans MS" panose="030F0702030302020204" pitchFamily="66" charset="0"/>
            </a:endParaRPr>
          </a:p>
          <a:p>
            <a:r>
              <a:rPr lang="en-US" sz="3600" dirty="0">
                <a:solidFill>
                  <a:srgbClr val="00CC00"/>
                </a:solidFill>
                <a:latin typeface="Comic Sans MS" panose="030F0702030302020204" pitchFamily="66" charset="0"/>
              </a:rPr>
              <a:t>e</a:t>
            </a:r>
            <a:r>
              <a:rPr lang="en-US" sz="3600" dirty="0" smtClean="0">
                <a:solidFill>
                  <a:srgbClr val="00CC00"/>
                </a:solidFill>
                <a:latin typeface="Comic Sans MS" panose="030F0702030302020204" pitchFamily="66" charset="0"/>
              </a:rPr>
              <a:t>rosion</a:t>
            </a:r>
          </a:p>
          <a:p>
            <a:r>
              <a:rPr lang="en-US" sz="3600" dirty="0" smtClean="0">
                <a:solidFill>
                  <a:srgbClr val="00CC00"/>
                </a:solidFill>
                <a:latin typeface="Comic Sans MS" panose="030F0702030302020204" pitchFamily="66" charset="0"/>
              </a:rPr>
              <a:t> </a:t>
            </a:r>
            <a:endParaRPr lang="en-US" sz="3600" dirty="0">
              <a:solidFill>
                <a:srgbClr val="00CC00"/>
              </a:solidFill>
              <a:latin typeface="Comic Sans MS" panose="030F0702030302020204" pitchFamily="66" charset="0"/>
            </a:endParaRPr>
          </a:p>
          <a:p>
            <a:r>
              <a:rPr lang="en-US" sz="3600" dirty="0">
                <a:solidFill>
                  <a:srgbClr val="00CC00"/>
                </a:solidFill>
                <a:latin typeface="Comic Sans MS" panose="030F0702030302020204" pitchFamily="66" charset="0"/>
              </a:rPr>
              <a:t>course</a:t>
            </a:r>
          </a:p>
        </p:txBody>
      </p:sp>
      <p:sp>
        <p:nvSpPr>
          <p:cNvPr id="7" name="TextBox 6"/>
          <p:cNvSpPr txBox="1"/>
          <p:nvPr/>
        </p:nvSpPr>
        <p:spPr>
          <a:xfrm>
            <a:off x="2105891" y="4524783"/>
            <a:ext cx="6280727" cy="954107"/>
          </a:xfrm>
          <a:prstGeom prst="rect">
            <a:avLst/>
          </a:prstGeom>
          <a:solidFill>
            <a:schemeClr val="accent1">
              <a:lumMod val="40000"/>
              <a:lumOff val="60000"/>
            </a:schemeClr>
          </a:solidFill>
        </p:spPr>
        <p:txBody>
          <a:bodyPr wrap="square" rtlCol="0">
            <a:spAutoFit/>
          </a:bodyPr>
          <a:lstStyle/>
          <a:p>
            <a:r>
              <a:rPr lang="en-US" sz="2800" dirty="0" smtClean="0">
                <a:latin typeface="Comic Sans MS" panose="030F0702030302020204" pitchFamily="66" charset="0"/>
              </a:rPr>
              <a:t>The path of a river from it’s source to the mouth.</a:t>
            </a:r>
            <a:endParaRPr lang="en-GB" sz="2800" dirty="0">
              <a:latin typeface="Comic Sans MS" panose="030F0702030302020204" pitchFamily="66" charset="0"/>
            </a:endParaRPr>
          </a:p>
        </p:txBody>
      </p:sp>
      <p:sp>
        <p:nvSpPr>
          <p:cNvPr id="9" name="TextBox 8"/>
          <p:cNvSpPr txBox="1"/>
          <p:nvPr/>
        </p:nvSpPr>
        <p:spPr>
          <a:xfrm>
            <a:off x="2631413" y="1130092"/>
            <a:ext cx="3593896" cy="523220"/>
          </a:xfrm>
          <a:prstGeom prst="rect">
            <a:avLst/>
          </a:prstGeom>
          <a:solidFill>
            <a:schemeClr val="accent1">
              <a:lumMod val="40000"/>
              <a:lumOff val="60000"/>
            </a:schemeClr>
          </a:solidFill>
        </p:spPr>
        <p:txBody>
          <a:bodyPr wrap="square" rtlCol="0">
            <a:spAutoFit/>
          </a:bodyPr>
          <a:lstStyle/>
          <a:p>
            <a:r>
              <a:rPr lang="en-US" sz="2800" dirty="0" smtClean="0">
                <a:latin typeface="Comic Sans MS" panose="030F0702030302020204" pitchFamily="66" charset="0"/>
              </a:rPr>
              <a:t>A narrow river.</a:t>
            </a:r>
            <a:endParaRPr lang="en-GB" sz="2800" dirty="0">
              <a:latin typeface="Comic Sans MS" panose="030F0702030302020204" pitchFamily="66" charset="0"/>
            </a:endParaRPr>
          </a:p>
        </p:txBody>
      </p:sp>
      <p:sp>
        <p:nvSpPr>
          <p:cNvPr id="10" name="TextBox 9"/>
          <p:cNvSpPr txBox="1"/>
          <p:nvPr/>
        </p:nvSpPr>
        <p:spPr>
          <a:xfrm>
            <a:off x="2502103" y="2041810"/>
            <a:ext cx="6280727" cy="1077218"/>
          </a:xfrm>
          <a:prstGeom prst="rect">
            <a:avLst/>
          </a:prstGeom>
          <a:solidFill>
            <a:schemeClr val="accent1">
              <a:lumMod val="40000"/>
              <a:lumOff val="60000"/>
            </a:schemeClr>
          </a:solidFill>
        </p:spPr>
        <p:txBody>
          <a:bodyPr wrap="square" rtlCol="0">
            <a:spAutoFit/>
          </a:bodyPr>
          <a:lstStyle/>
          <a:p>
            <a:r>
              <a:rPr lang="en-US" sz="3200" dirty="0" smtClean="0">
                <a:latin typeface="Comic Sans MS" panose="030F0702030302020204" pitchFamily="66" charset="0"/>
              </a:rPr>
              <a:t>A bend in a river – usually in the middle or lower course.</a:t>
            </a:r>
            <a:endParaRPr lang="en-GB" sz="3200" dirty="0">
              <a:latin typeface="Comic Sans MS" panose="030F0702030302020204" pitchFamily="66" charset="0"/>
            </a:endParaRPr>
          </a:p>
        </p:txBody>
      </p:sp>
      <p:sp>
        <p:nvSpPr>
          <p:cNvPr id="11" name="TextBox 10"/>
          <p:cNvSpPr txBox="1"/>
          <p:nvPr/>
        </p:nvSpPr>
        <p:spPr>
          <a:xfrm>
            <a:off x="2303997" y="3344852"/>
            <a:ext cx="6280727" cy="954107"/>
          </a:xfrm>
          <a:prstGeom prst="rect">
            <a:avLst/>
          </a:prstGeom>
          <a:solidFill>
            <a:schemeClr val="accent1">
              <a:lumMod val="40000"/>
              <a:lumOff val="60000"/>
            </a:schemeClr>
          </a:solidFill>
        </p:spPr>
        <p:txBody>
          <a:bodyPr wrap="square" rtlCol="0">
            <a:spAutoFit/>
          </a:bodyPr>
          <a:lstStyle/>
          <a:p>
            <a:r>
              <a:rPr lang="en-US" sz="2800" dirty="0" smtClean="0">
                <a:latin typeface="Comic Sans MS" panose="030F0702030302020204" pitchFamily="66" charset="0"/>
              </a:rPr>
              <a:t>The wearing away, in this case by water and rocks constantly rubbing.</a:t>
            </a:r>
            <a:endParaRPr lang="en-GB" sz="2800" dirty="0">
              <a:latin typeface="Comic Sans MS" panose="030F0702030302020204" pitchFamily="66" charset="0"/>
            </a:endParaRPr>
          </a:p>
        </p:txBody>
      </p:sp>
    </p:spTree>
    <p:extLst>
      <p:ext uri="{BB962C8B-B14F-4D97-AF65-F5344CB8AC3E}">
        <p14:creationId xmlns:p14="http://schemas.microsoft.com/office/powerpoint/2010/main" val="98323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9" grpId="0" animBg="1"/>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50"/>
          <p:cNvGraphicFramePr>
            <a:graphicFrameLocks noGrp="1"/>
          </p:cNvGraphicFramePr>
          <p:nvPr>
            <p:extLst>
              <p:ext uri="{D42A27DB-BD31-4B8C-83A1-F6EECF244321}">
                <p14:modId xmlns:p14="http://schemas.microsoft.com/office/powerpoint/2010/main" val="2374020979"/>
              </p:ext>
            </p:extLst>
          </p:nvPr>
        </p:nvGraphicFramePr>
        <p:xfrm>
          <a:off x="193964" y="90155"/>
          <a:ext cx="8950036" cy="6550791"/>
        </p:xfrm>
        <a:graphic>
          <a:graphicData uri="http://schemas.openxmlformats.org/drawingml/2006/table">
            <a:tbl>
              <a:tblPr/>
              <a:tblGrid>
                <a:gridCol w="8950036">
                  <a:extLst>
                    <a:ext uri="{9D8B030D-6E8A-4147-A177-3AD203B41FA5}">
                      <a16:colId xmlns:a16="http://schemas.microsoft.com/office/drawing/2014/main" val="20000"/>
                    </a:ext>
                  </a:extLst>
                </a:gridCol>
              </a:tblGrid>
              <a:tr h="646615">
                <a:tc>
                  <a:txBody>
                    <a:bodyPr/>
                    <a:lstStyle/>
                    <a:p>
                      <a:r>
                        <a:rPr lang="en-GB" sz="2800" b="1" i="0" kern="1200" baseline="0" dirty="0">
                          <a:solidFill>
                            <a:schemeClr val="bg1"/>
                          </a:solidFill>
                          <a:latin typeface="Comic Sans MS" panose="030F0702030302020204" pitchFamily="66" charset="0"/>
                          <a:ea typeface="+mn-ea"/>
                          <a:cs typeface="+mn-cs"/>
                        </a:rPr>
                        <a:t>L.O</a:t>
                      </a:r>
                      <a:r>
                        <a:rPr lang="en-GB" sz="2800" b="1" i="0" kern="1200" baseline="0" dirty="0" smtClean="0">
                          <a:solidFill>
                            <a:schemeClr val="bg1"/>
                          </a:solidFill>
                          <a:latin typeface="Comic Sans MS" panose="030F0702030302020204" pitchFamily="66" charset="0"/>
                          <a:ea typeface="+mn-ea"/>
                          <a:cs typeface="+mn-cs"/>
                        </a:rPr>
                        <a:t>: know about the physical course of a river. </a:t>
                      </a:r>
                      <a:endParaRPr lang="en-GB" sz="3600" b="1" i="0" kern="1200" dirty="0">
                        <a:solidFill>
                          <a:schemeClr val="bg1"/>
                        </a:solidFill>
                        <a:latin typeface="Comic Sans MS" panose="030F0702030302020204" pitchFamily="66" charset="0"/>
                        <a:ea typeface="+mn-ea"/>
                        <a:cs typeface="+mn-cs"/>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CC00"/>
                    </a:solidFill>
                  </a:tcPr>
                </a:tc>
                <a:extLst>
                  <a:ext uri="{0D108BD9-81ED-4DB2-BD59-A6C34878D82A}">
                    <a16:rowId xmlns:a16="http://schemas.microsoft.com/office/drawing/2014/main" val="10000"/>
                  </a:ext>
                </a:extLst>
              </a:tr>
              <a:tr h="5904176">
                <a:tc>
                  <a:txBody>
                    <a:bodyPr/>
                    <a:lstStyle/>
                    <a:p>
                      <a:pPr marL="174625" indent="-174625">
                        <a:buFont typeface="Arial" pitchFamily="34" charset="0"/>
                        <a:buNone/>
                      </a:pPr>
                      <a:r>
                        <a:rPr kumimoji="0" lang="en-GB" sz="3600" b="0" i="0" u="sng" strike="noStrike" cap="none" normalizeH="0" baseline="0" dirty="0">
                          <a:ln>
                            <a:noFill/>
                          </a:ln>
                          <a:solidFill>
                            <a:schemeClr val="tx1"/>
                          </a:solidFill>
                          <a:effectLst/>
                          <a:latin typeface="Comic Sans MS" panose="030F0702030302020204" pitchFamily="66" charset="0"/>
                          <a:cs typeface="Times New Roman" pitchFamily="18" charset="0"/>
                        </a:rPr>
                        <a:t>Success Criteria:</a:t>
                      </a:r>
                    </a:p>
                    <a:p>
                      <a:pPr marL="174625" indent="-174625">
                        <a:buFont typeface="Arial" panose="020B0604020202020204" pitchFamily="34" charset="0"/>
                        <a:buChar char="•"/>
                      </a:pPr>
                      <a:r>
                        <a:rPr kumimoji="0" lang="en-GB" sz="3200" b="0" i="0" u="none" strike="noStrike" cap="none" normalizeH="0" baseline="0" dirty="0" smtClean="0">
                          <a:ln>
                            <a:noFill/>
                          </a:ln>
                          <a:solidFill>
                            <a:schemeClr val="tx1"/>
                          </a:solidFill>
                          <a:effectLst/>
                          <a:latin typeface="Comic Sans MS" panose="030F0702030302020204" pitchFamily="66" charset="0"/>
                          <a:cs typeface="Times New Roman" pitchFamily="18" charset="0"/>
                        </a:rPr>
                        <a:t>I have extended my geographical vocabulary by learning key rivers terms.</a:t>
                      </a:r>
                    </a:p>
                    <a:p>
                      <a:pPr marL="174625" indent="-174625">
                        <a:buFont typeface="Arial" panose="020B0604020202020204" pitchFamily="34" charset="0"/>
                        <a:buChar char="•"/>
                      </a:pPr>
                      <a:r>
                        <a:rPr kumimoji="0" lang="en-GB" sz="3200" b="0" i="0" u="none" strike="noStrike" cap="none" normalizeH="0" baseline="0" dirty="0" smtClean="0">
                          <a:ln>
                            <a:noFill/>
                          </a:ln>
                          <a:solidFill>
                            <a:schemeClr val="tx1"/>
                          </a:solidFill>
                          <a:effectLst/>
                          <a:latin typeface="Comic Sans MS" panose="030F0702030302020204" pitchFamily="66" charset="0"/>
                          <a:cs typeface="Times New Roman" pitchFamily="18" charset="0"/>
                        </a:rPr>
                        <a:t>I can identify the different landscapes that a river might pass through.</a:t>
                      </a:r>
                      <a:endParaRPr kumimoji="0" lang="en-GB" sz="3200" b="0" i="0" u="none" strike="noStrike" cap="none" normalizeH="0" baseline="0" dirty="0">
                        <a:ln>
                          <a:noFill/>
                        </a:ln>
                        <a:solidFill>
                          <a:schemeClr val="tx1"/>
                        </a:solidFill>
                        <a:effectLst/>
                        <a:latin typeface="Comic Sans MS" panose="030F0702030302020204" pitchFamily="66"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en-GB" sz="2400" b="1" i="0" u="none" strike="noStrike" cap="none" normalizeH="0" baseline="0" dirty="0">
                        <a:ln>
                          <a:noFill/>
                        </a:ln>
                        <a:solidFill>
                          <a:srgbClr val="00B050"/>
                        </a:solidFill>
                        <a:effectLst/>
                        <a:latin typeface="Comic Sans MS" panose="030F0702030302020204" pitchFamily="66" charset="0"/>
                        <a:cs typeface="Times New Roman" pitchFamily="18" charset="0"/>
                      </a:endParaRPr>
                    </a:p>
                    <a:p>
                      <a:pPr algn="l"/>
                      <a:endParaRPr lang="en-US" sz="2400" b="1" dirty="0">
                        <a:solidFill>
                          <a:srgbClr val="CC00CC"/>
                        </a:solidFill>
                        <a:effectLst>
                          <a:outerShdw blurRad="38100" dist="38100" dir="2700000" algn="tl">
                            <a:srgbClr val="000000">
                              <a:alpha val="43137"/>
                            </a:srgbClr>
                          </a:outerShdw>
                        </a:effectLst>
                        <a:latin typeface="Comic Sans MS" panose="030F0702030302020204" pitchFamily="66" charset="0"/>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EB"/>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753963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2" name="Rectangle 1"/>
          <p:cNvSpPr/>
          <p:nvPr/>
        </p:nvSpPr>
        <p:spPr>
          <a:xfrm>
            <a:off x="0" y="788348"/>
            <a:ext cx="9033164" cy="5493812"/>
          </a:xfrm>
          <a:prstGeom prst="rect">
            <a:avLst/>
          </a:prstGeom>
        </p:spPr>
        <p:txBody>
          <a:bodyPr wrap="square">
            <a:spAutoFit/>
          </a:bodyPr>
          <a:lstStyle/>
          <a:p>
            <a:r>
              <a:rPr lang="en-US" sz="2700" b="1" u="sng" dirty="0" smtClean="0">
                <a:solidFill>
                  <a:srgbClr val="00CC00"/>
                </a:solidFill>
                <a:latin typeface="Comic Sans MS" panose="030F0702030302020204" pitchFamily="66" charset="0"/>
              </a:rPr>
              <a:t>The upper course</a:t>
            </a:r>
            <a:endParaRPr lang="en-GB" sz="2700" b="1" u="sng" dirty="0">
              <a:solidFill>
                <a:srgbClr val="00CC00"/>
              </a:solidFill>
              <a:latin typeface="Comic Sans MS" panose="030F0702030302020204" pitchFamily="66" charset="0"/>
            </a:endParaRPr>
          </a:p>
          <a:p>
            <a:r>
              <a:rPr lang="en-GB" sz="2700" dirty="0" smtClean="0">
                <a:solidFill>
                  <a:srgbClr val="00CC00"/>
                </a:solidFill>
                <a:latin typeface="Comic Sans MS" panose="030F0702030302020204" pitchFamily="66" charset="0"/>
              </a:rPr>
              <a:t>Nearly </a:t>
            </a:r>
            <a:r>
              <a:rPr lang="en-GB" sz="2700" dirty="0">
                <a:solidFill>
                  <a:srgbClr val="00CC00"/>
                </a:solidFill>
                <a:latin typeface="Comic Sans MS" panose="030F0702030302020204" pitchFamily="66" charset="0"/>
              </a:rPr>
              <a:t>all rivers have an upper, middle, and lower </a:t>
            </a:r>
            <a:r>
              <a:rPr lang="en-GB" sz="2700" dirty="0" smtClean="0">
                <a:solidFill>
                  <a:srgbClr val="00CC00"/>
                </a:solidFill>
                <a:latin typeface="Comic Sans MS" panose="030F0702030302020204" pitchFamily="66" charset="0"/>
              </a:rPr>
              <a:t>course. The </a:t>
            </a:r>
            <a:r>
              <a:rPr lang="en-GB" sz="2700" dirty="0">
                <a:solidFill>
                  <a:srgbClr val="00CC00"/>
                </a:solidFill>
                <a:latin typeface="Comic Sans MS" panose="030F0702030302020204" pitchFamily="66" charset="0"/>
              </a:rPr>
              <a:t>beginning of a river, when it flows quickly with lots of energy, is called a young river. Rain falling in highland areas flows downwards and collects in channels, forming a stream. As the stream continues to run downhill, it is joined by other streams and increases in size and speed. The point where two rivers join is called a </a:t>
            </a:r>
            <a:r>
              <a:rPr lang="en-GB" sz="2700" dirty="0" smtClean="0">
                <a:solidFill>
                  <a:srgbClr val="00CC00"/>
                </a:solidFill>
                <a:latin typeface="Comic Sans MS" panose="030F0702030302020204" pitchFamily="66" charset="0"/>
              </a:rPr>
              <a:t>confluence. The </a:t>
            </a:r>
          </a:p>
          <a:p>
            <a:r>
              <a:rPr lang="en-GB" sz="2700" dirty="0" smtClean="0">
                <a:solidFill>
                  <a:srgbClr val="00CC00"/>
                </a:solidFill>
                <a:latin typeface="Comic Sans MS" panose="030F0702030302020204" pitchFamily="66" charset="0"/>
              </a:rPr>
              <a:t>river </a:t>
            </a:r>
            <a:r>
              <a:rPr lang="en-GB" sz="2700" dirty="0">
                <a:solidFill>
                  <a:srgbClr val="00CC00"/>
                </a:solidFill>
                <a:latin typeface="Comic Sans MS" panose="030F0702030302020204" pitchFamily="66" charset="0"/>
              </a:rPr>
              <a:t>here is smaller and usually </a:t>
            </a:r>
            <a:endParaRPr lang="en-GB" sz="2700" dirty="0" smtClean="0">
              <a:solidFill>
                <a:srgbClr val="00CC00"/>
              </a:solidFill>
              <a:latin typeface="Comic Sans MS" panose="030F0702030302020204" pitchFamily="66" charset="0"/>
            </a:endParaRPr>
          </a:p>
          <a:p>
            <a:r>
              <a:rPr lang="en-GB" sz="2700" dirty="0" smtClean="0">
                <a:solidFill>
                  <a:srgbClr val="00CC00"/>
                </a:solidFill>
                <a:latin typeface="Comic Sans MS" panose="030F0702030302020204" pitchFamily="66" charset="0"/>
              </a:rPr>
              <a:t>has </a:t>
            </a:r>
            <a:r>
              <a:rPr lang="en-GB" sz="2700" dirty="0">
                <a:solidFill>
                  <a:srgbClr val="00CC00"/>
                </a:solidFill>
                <a:latin typeface="Comic Sans MS" panose="030F0702030302020204" pitchFamily="66" charset="0"/>
              </a:rPr>
              <a:t>a rapid, tumbling flow that </a:t>
            </a:r>
            <a:endParaRPr lang="en-GB" sz="2700" dirty="0" smtClean="0">
              <a:solidFill>
                <a:srgbClr val="00CC00"/>
              </a:solidFill>
              <a:latin typeface="Comic Sans MS" panose="030F0702030302020204" pitchFamily="66" charset="0"/>
            </a:endParaRPr>
          </a:p>
          <a:p>
            <a:r>
              <a:rPr lang="en-GB" sz="2700" dirty="0" smtClean="0">
                <a:solidFill>
                  <a:srgbClr val="00CC00"/>
                </a:solidFill>
                <a:latin typeface="Comic Sans MS" panose="030F0702030302020204" pitchFamily="66" charset="0"/>
              </a:rPr>
              <a:t>cuts </a:t>
            </a:r>
            <a:r>
              <a:rPr lang="en-GB" sz="2700" dirty="0">
                <a:solidFill>
                  <a:srgbClr val="00CC00"/>
                </a:solidFill>
                <a:latin typeface="Comic Sans MS" panose="030F0702030302020204" pitchFamily="66" charset="0"/>
              </a:rPr>
              <a:t>a narrow channel through </a:t>
            </a:r>
            <a:endParaRPr lang="en-GB" sz="2700" dirty="0" smtClean="0">
              <a:solidFill>
                <a:srgbClr val="00CC00"/>
              </a:solidFill>
              <a:latin typeface="Comic Sans MS" panose="030F0702030302020204" pitchFamily="66" charset="0"/>
            </a:endParaRPr>
          </a:p>
          <a:p>
            <a:r>
              <a:rPr lang="en-GB" sz="2700" dirty="0" smtClean="0">
                <a:solidFill>
                  <a:srgbClr val="00CC00"/>
                </a:solidFill>
                <a:latin typeface="Comic Sans MS" panose="030F0702030302020204" pitchFamily="66" charset="0"/>
              </a:rPr>
              <a:t>rocky </a:t>
            </a:r>
            <a:r>
              <a:rPr lang="en-GB" sz="2700" dirty="0">
                <a:solidFill>
                  <a:srgbClr val="00CC00"/>
                </a:solidFill>
                <a:latin typeface="Comic Sans MS" panose="030F0702030302020204" pitchFamily="66" charset="0"/>
              </a:rPr>
              <a:t>hills or mountains. </a:t>
            </a:r>
            <a:endParaRPr lang="en-GB" sz="2700" b="0" i="0" dirty="0">
              <a:solidFill>
                <a:srgbClr val="00CC00"/>
              </a:solidFill>
              <a:effectLst/>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5855854" y="4194542"/>
            <a:ext cx="3177309" cy="2663458"/>
          </a:xfrm>
          <a:prstGeom prst="rect">
            <a:avLst/>
          </a:prstGeom>
        </p:spPr>
      </p:pic>
    </p:spTree>
    <p:extLst>
      <p:ext uri="{BB962C8B-B14F-4D97-AF65-F5344CB8AC3E}">
        <p14:creationId xmlns:p14="http://schemas.microsoft.com/office/powerpoint/2010/main" val="2622870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11" name="TextBox 10">
            <a:extLst>
              <a:ext uri="{FF2B5EF4-FFF2-40B4-BE49-F238E27FC236}">
                <a16:creationId xmlns:a16="http://schemas.microsoft.com/office/drawing/2014/main" id="{C2B25A2B-C858-48CD-9CC8-58BD7570B675}"/>
              </a:ext>
            </a:extLst>
          </p:cNvPr>
          <p:cNvSpPr txBox="1"/>
          <p:nvPr/>
        </p:nvSpPr>
        <p:spPr>
          <a:xfrm>
            <a:off x="117565" y="809562"/>
            <a:ext cx="9026435" cy="2246769"/>
          </a:xfrm>
          <a:prstGeom prst="rect">
            <a:avLst/>
          </a:prstGeom>
          <a:noFill/>
        </p:spPr>
        <p:txBody>
          <a:bodyPr wrap="square" rtlCol="0">
            <a:spAutoFit/>
          </a:bodyPr>
          <a:lstStyle/>
          <a:p>
            <a:r>
              <a:rPr lang="en-US" sz="2800" u="sng" dirty="0" smtClean="0">
                <a:solidFill>
                  <a:srgbClr val="00CC00"/>
                </a:solidFill>
                <a:latin typeface="Comic Sans MS" panose="030F0702030302020204" pitchFamily="66" charset="0"/>
              </a:rPr>
              <a:t>The </a:t>
            </a:r>
            <a:r>
              <a:rPr lang="en-US" sz="2800" u="sng" dirty="0">
                <a:solidFill>
                  <a:srgbClr val="00CC00"/>
                </a:solidFill>
                <a:latin typeface="Comic Sans MS" panose="030F0702030302020204" pitchFamily="66" charset="0"/>
              </a:rPr>
              <a:t>Middle </a:t>
            </a:r>
            <a:r>
              <a:rPr lang="en-US" sz="2800" u="sng" dirty="0" smtClean="0">
                <a:solidFill>
                  <a:srgbClr val="00CC00"/>
                </a:solidFill>
                <a:latin typeface="Comic Sans MS" panose="030F0702030302020204" pitchFamily="66" charset="0"/>
              </a:rPr>
              <a:t>Course</a:t>
            </a:r>
          </a:p>
          <a:p>
            <a:r>
              <a:rPr lang="en-GB" sz="2800" dirty="0">
                <a:solidFill>
                  <a:srgbClr val="00CC00"/>
                </a:solidFill>
                <a:latin typeface="Comic Sans MS" panose="030F0702030302020204" pitchFamily="66" charset="0"/>
              </a:rPr>
              <a:t>As a river reaches its middle course, the fast-flowing water causes erosion, which makes it deeper and wider. The river erodes left and right, forming horseshoe like loops called meanders.</a:t>
            </a:r>
            <a:r>
              <a:rPr lang="en-US" sz="2800" dirty="0" smtClean="0">
                <a:solidFill>
                  <a:srgbClr val="00CC00"/>
                </a:solidFill>
                <a:latin typeface="Comic Sans MS" panose="030F0702030302020204" pitchFamily="66" charset="0"/>
              </a:rPr>
              <a:t> </a:t>
            </a:r>
          </a:p>
        </p:txBody>
      </p:sp>
      <p:pic>
        <p:nvPicPr>
          <p:cNvPr id="2" name="Picture 1"/>
          <p:cNvPicPr>
            <a:picLocks noChangeAspect="1"/>
          </p:cNvPicPr>
          <p:nvPr/>
        </p:nvPicPr>
        <p:blipFill>
          <a:blip r:embed="rId2"/>
          <a:stretch>
            <a:fillRect/>
          </a:stretch>
        </p:blipFill>
        <p:spPr>
          <a:xfrm>
            <a:off x="5495636" y="2977283"/>
            <a:ext cx="3482109" cy="3803029"/>
          </a:xfrm>
          <a:prstGeom prst="rect">
            <a:avLst/>
          </a:prstGeom>
        </p:spPr>
      </p:pic>
    </p:spTree>
    <p:extLst>
      <p:ext uri="{BB962C8B-B14F-4D97-AF65-F5344CB8AC3E}">
        <p14:creationId xmlns:p14="http://schemas.microsoft.com/office/powerpoint/2010/main" val="300473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11" name="TextBox 10">
            <a:extLst>
              <a:ext uri="{FF2B5EF4-FFF2-40B4-BE49-F238E27FC236}">
                <a16:creationId xmlns:a16="http://schemas.microsoft.com/office/drawing/2014/main" id="{C2B25A2B-C858-48CD-9CC8-58BD7570B675}"/>
              </a:ext>
            </a:extLst>
          </p:cNvPr>
          <p:cNvSpPr txBox="1"/>
          <p:nvPr/>
        </p:nvSpPr>
        <p:spPr>
          <a:xfrm>
            <a:off x="117565" y="809562"/>
            <a:ext cx="9026435" cy="2246769"/>
          </a:xfrm>
          <a:prstGeom prst="rect">
            <a:avLst/>
          </a:prstGeom>
          <a:noFill/>
        </p:spPr>
        <p:txBody>
          <a:bodyPr wrap="square" rtlCol="0">
            <a:spAutoFit/>
          </a:bodyPr>
          <a:lstStyle/>
          <a:p>
            <a:r>
              <a:rPr lang="en-US" sz="2800" u="sng" dirty="0">
                <a:solidFill>
                  <a:srgbClr val="00CC00"/>
                </a:solidFill>
                <a:latin typeface="Comic Sans MS" panose="030F0702030302020204" pitchFamily="66" charset="0"/>
              </a:rPr>
              <a:t>The Lower </a:t>
            </a:r>
            <a:r>
              <a:rPr lang="en-US" sz="2800" u="sng" dirty="0" smtClean="0">
                <a:solidFill>
                  <a:srgbClr val="00CC00"/>
                </a:solidFill>
                <a:latin typeface="Comic Sans MS" panose="030F0702030302020204" pitchFamily="66" charset="0"/>
              </a:rPr>
              <a:t>Course</a:t>
            </a:r>
          </a:p>
          <a:p>
            <a:r>
              <a:rPr lang="en-GB" sz="2800" dirty="0">
                <a:solidFill>
                  <a:srgbClr val="00CC00"/>
                </a:solidFill>
                <a:latin typeface="Comic Sans MS" panose="030F0702030302020204" pitchFamily="66" charset="0"/>
              </a:rPr>
              <a:t>In the lower course, a river is in flatland and flows slowly. The force of the water is lower than in the other stages, so the river deposits all the bits of eroded land it has been carrying with </a:t>
            </a:r>
            <a:r>
              <a:rPr lang="en-GB" sz="2800" dirty="0" smtClean="0">
                <a:solidFill>
                  <a:srgbClr val="00CC00"/>
                </a:solidFill>
                <a:latin typeface="Comic Sans MS" panose="030F0702030302020204" pitchFamily="66" charset="0"/>
              </a:rPr>
              <a:t>it</a:t>
            </a:r>
            <a:r>
              <a:rPr lang="en-US" sz="2800" dirty="0">
                <a:solidFill>
                  <a:srgbClr val="00CC00"/>
                </a:solidFill>
                <a:latin typeface="Comic Sans MS" panose="030F0702030302020204" pitchFamily="66" charset="0"/>
              </a:rPr>
              <a:t>.</a:t>
            </a:r>
            <a:endParaRPr lang="en-US" sz="2800" dirty="0" smtClean="0">
              <a:solidFill>
                <a:srgbClr val="00CC00"/>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352713" y="3382749"/>
            <a:ext cx="3784612" cy="2777905"/>
          </a:xfrm>
          <a:prstGeom prst="rect">
            <a:avLst/>
          </a:prstGeom>
        </p:spPr>
      </p:pic>
    </p:spTree>
    <p:extLst>
      <p:ext uri="{BB962C8B-B14F-4D97-AF65-F5344CB8AC3E}">
        <p14:creationId xmlns:p14="http://schemas.microsoft.com/office/powerpoint/2010/main" val="57894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11" name="TextBox 10">
            <a:extLst>
              <a:ext uri="{FF2B5EF4-FFF2-40B4-BE49-F238E27FC236}">
                <a16:creationId xmlns:a16="http://schemas.microsoft.com/office/drawing/2014/main" id="{C2B25A2B-C858-48CD-9CC8-58BD7570B675}"/>
              </a:ext>
            </a:extLst>
          </p:cNvPr>
          <p:cNvSpPr txBox="1"/>
          <p:nvPr/>
        </p:nvSpPr>
        <p:spPr>
          <a:xfrm>
            <a:off x="117565" y="809562"/>
            <a:ext cx="9026435" cy="1815882"/>
          </a:xfrm>
          <a:prstGeom prst="rect">
            <a:avLst/>
          </a:prstGeom>
          <a:noFill/>
        </p:spPr>
        <p:txBody>
          <a:bodyPr wrap="square" rtlCol="0">
            <a:spAutoFit/>
          </a:bodyPr>
          <a:lstStyle/>
          <a:p>
            <a:r>
              <a:rPr lang="en-US" sz="2800" u="sng" dirty="0">
                <a:solidFill>
                  <a:srgbClr val="00CC00"/>
                </a:solidFill>
                <a:latin typeface="Comic Sans MS" panose="030F0702030302020204" pitchFamily="66" charset="0"/>
              </a:rPr>
              <a:t>The Lower </a:t>
            </a:r>
            <a:r>
              <a:rPr lang="en-US" sz="2800" u="sng" dirty="0" smtClean="0">
                <a:solidFill>
                  <a:srgbClr val="00CC00"/>
                </a:solidFill>
                <a:latin typeface="Comic Sans MS" panose="030F0702030302020204" pitchFamily="66" charset="0"/>
              </a:rPr>
              <a:t>Course</a:t>
            </a:r>
          </a:p>
          <a:p>
            <a:r>
              <a:rPr lang="en-GB" sz="2800" dirty="0">
                <a:solidFill>
                  <a:srgbClr val="00CC00"/>
                </a:solidFill>
                <a:latin typeface="Comic Sans MS" panose="030F0702030302020204" pitchFamily="66" charset="0"/>
              </a:rPr>
              <a:t>When the river reaches the end of its journey, it is called an old river. The end of the river is called the mouth.</a:t>
            </a:r>
            <a:endParaRPr lang="en-US" sz="2800" dirty="0" smtClean="0">
              <a:solidFill>
                <a:srgbClr val="00CC00"/>
              </a:solidFill>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2138009" y="2693243"/>
            <a:ext cx="4418366" cy="2858943"/>
          </a:xfrm>
          <a:prstGeom prst="rect">
            <a:avLst/>
          </a:prstGeom>
        </p:spPr>
      </p:pic>
    </p:spTree>
    <p:extLst>
      <p:ext uri="{BB962C8B-B14F-4D97-AF65-F5344CB8AC3E}">
        <p14:creationId xmlns:p14="http://schemas.microsoft.com/office/powerpoint/2010/main" val="3071324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Teach</a:t>
            </a:r>
          </a:p>
        </p:txBody>
      </p:sp>
      <p:sp>
        <p:nvSpPr>
          <p:cNvPr id="11" name="TextBox 10">
            <a:extLst>
              <a:ext uri="{FF2B5EF4-FFF2-40B4-BE49-F238E27FC236}">
                <a16:creationId xmlns:a16="http://schemas.microsoft.com/office/drawing/2014/main" id="{C2B25A2B-C858-48CD-9CC8-58BD7570B675}"/>
              </a:ext>
            </a:extLst>
          </p:cNvPr>
          <p:cNvSpPr txBox="1"/>
          <p:nvPr/>
        </p:nvSpPr>
        <p:spPr>
          <a:xfrm>
            <a:off x="117565" y="809562"/>
            <a:ext cx="9026435" cy="1815882"/>
          </a:xfrm>
          <a:prstGeom prst="rect">
            <a:avLst/>
          </a:prstGeom>
          <a:noFill/>
        </p:spPr>
        <p:txBody>
          <a:bodyPr wrap="square" rtlCol="0">
            <a:spAutoFit/>
          </a:bodyPr>
          <a:lstStyle/>
          <a:p>
            <a:r>
              <a:rPr lang="en-US" sz="2800" u="sng" dirty="0" smtClean="0">
                <a:solidFill>
                  <a:srgbClr val="00CC00"/>
                </a:solidFill>
                <a:latin typeface="Comic Sans MS" panose="030F0702030302020204" pitchFamily="66" charset="0"/>
              </a:rPr>
              <a:t>Waterfall</a:t>
            </a:r>
          </a:p>
          <a:p>
            <a:endParaRPr lang="en-US" sz="2800" u="sng" dirty="0" smtClean="0">
              <a:solidFill>
                <a:srgbClr val="00CC00"/>
              </a:solidFill>
              <a:latin typeface="Comic Sans MS" panose="030F0702030302020204" pitchFamily="66" charset="0"/>
            </a:endParaRPr>
          </a:p>
          <a:p>
            <a:r>
              <a:rPr lang="en-US" sz="2800" dirty="0" smtClean="0">
                <a:solidFill>
                  <a:srgbClr val="00CC00"/>
                </a:solidFill>
                <a:latin typeface="Comic Sans MS" panose="030F0702030302020204" pitchFamily="66" charset="0"/>
              </a:rPr>
              <a:t>A Waterfall is </a:t>
            </a:r>
            <a:r>
              <a:rPr lang="en-GB" sz="2800" dirty="0" smtClean="0">
                <a:solidFill>
                  <a:srgbClr val="00CC00"/>
                </a:solidFill>
                <a:latin typeface="Comic Sans MS" panose="030F0702030302020204" pitchFamily="66" charset="0"/>
              </a:rPr>
              <a:t>a </a:t>
            </a:r>
            <a:r>
              <a:rPr lang="en-GB" sz="2800" dirty="0">
                <a:solidFill>
                  <a:srgbClr val="00CC00"/>
                </a:solidFill>
                <a:latin typeface="Comic Sans MS" panose="030F0702030302020204" pitchFamily="66" charset="0"/>
              </a:rPr>
              <a:t>place where the river course is interrupted by a tall step.</a:t>
            </a:r>
            <a:endParaRPr lang="en-US" sz="2800" dirty="0" smtClean="0">
              <a:solidFill>
                <a:srgbClr val="00CC00"/>
              </a:solidFill>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2773407" y="2757898"/>
            <a:ext cx="3714750" cy="3867150"/>
          </a:xfrm>
          <a:prstGeom prst="rect">
            <a:avLst/>
          </a:prstGeom>
        </p:spPr>
      </p:pic>
    </p:spTree>
    <p:extLst>
      <p:ext uri="{BB962C8B-B14F-4D97-AF65-F5344CB8AC3E}">
        <p14:creationId xmlns:p14="http://schemas.microsoft.com/office/powerpoint/2010/main" val="1474712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Talk Task</a:t>
            </a:r>
          </a:p>
        </p:txBody>
      </p:sp>
      <p:sp>
        <p:nvSpPr>
          <p:cNvPr id="5" name="TextBox 4">
            <a:extLst>
              <a:ext uri="{FF2B5EF4-FFF2-40B4-BE49-F238E27FC236}">
                <a16:creationId xmlns:a16="http://schemas.microsoft.com/office/drawing/2014/main" id="{A52E19FD-F423-4020-A08E-8FB43C7B86A5}"/>
              </a:ext>
            </a:extLst>
          </p:cNvPr>
          <p:cNvSpPr txBox="1"/>
          <p:nvPr/>
        </p:nvSpPr>
        <p:spPr>
          <a:xfrm>
            <a:off x="0" y="795920"/>
            <a:ext cx="9144000" cy="1815882"/>
          </a:xfrm>
          <a:prstGeom prst="rect">
            <a:avLst/>
          </a:prstGeom>
          <a:noFill/>
        </p:spPr>
        <p:txBody>
          <a:bodyPr wrap="square" rtlCol="0">
            <a:spAutoFit/>
          </a:bodyPr>
          <a:lstStyle/>
          <a:p>
            <a:r>
              <a:rPr lang="en-GB" sz="2800" dirty="0" smtClean="0">
                <a:solidFill>
                  <a:srgbClr val="00CC00"/>
                </a:solidFill>
                <a:latin typeface="Comic Sans MS" panose="030F0702030302020204" pitchFamily="66" charset="0"/>
              </a:rPr>
              <a:t>With your adult, </a:t>
            </a:r>
            <a:r>
              <a:rPr lang="en-GB" sz="2800" dirty="0" smtClean="0">
                <a:solidFill>
                  <a:srgbClr val="00CC00"/>
                </a:solidFill>
                <a:latin typeface="Comic Sans MS" panose="030F0702030302020204" pitchFamily="66" charset="0"/>
              </a:rPr>
              <a:t>describe </a:t>
            </a:r>
            <a:r>
              <a:rPr lang="en-GB" sz="2800" dirty="0">
                <a:solidFill>
                  <a:srgbClr val="00CC00"/>
                </a:solidFill>
                <a:latin typeface="Comic Sans MS" panose="030F0702030302020204" pitchFamily="66" charset="0"/>
              </a:rPr>
              <a:t>the river during the upper, middle and lower courses? How does it change</a:t>
            </a:r>
            <a:r>
              <a:rPr lang="en-GB" sz="2800" dirty="0" smtClean="0">
                <a:solidFill>
                  <a:srgbClr val="00CC00"/>
                </a:solidFill>
                <a:latin typeface="Comic Sans MS" panose="030F0702030302020204" pitchFamily="66" charset="0"/>
              </a:rPr>
              <a:t>?</a:t>
            </a:r>
          </a:p>
          <a:p>
            <a:r>
              <a:rPr lang="en-US" sz="2800" dirty="0" smtClean="0">
                <a:solidFill>
                  <a:srgbClr val="00CC00"/>
                </a:solidFill>
                <a:latin typeface="Comic Sans MS" panose="030F0702030302020204" pitchFamily="66" charset="0"/>
              </a:rPr>
              <a:t>Write about a journey from the source, to the mouth of a river, as if you were a fish….</a:t>
            </a:r>
            <a:endParaRPr lang="en-US" sz="2800" dirty="0">
              <a:solidFill>
                <a:srgbClr val="00CC00"/>
              </a:solidFill>
              <a:latin typeface="Comic Sans MS" panose="030F0702030302020204" pitchFamily="66" charset="0"/>
            </a:endParaRPr>
          </a:p>
        </p:txBody>
      </p:sp>
      <p:pic>
        <p:nvPicPr>
          <p:cNvPr id="2" name="Picture 1"/>
          <p:cNvPicPr>
            <a:picLocks noChangeAspect="1"/>
          </p:cNvPicPr>
          <p:nvPr/>
        </p:nvPicPr>
        <p:blipFill>
          <a:blip r:embed="rId3"/>
          <a:stretch>
            <a:fillRect/>
          </a:stretch>
        </p:blipFill>
        <p:spPr>
          <a:xfrm>
            <a:off x="1406420" y="2584378"/>
            <a:ext cx="5973435" cy="4434126"/>
          </a:xfrm>
          <a:prstGeom prst="rect">
            <a:avLst/>
          </a:prstGeom>
        </p:spPr>
      </p:pic>
    </p:spTree>
    <p:extLst>
      <p:ext uri="{BB962C8B-B14F-4D97-AF65-F5344CB8AC3E}">
        <p14:creationId xmlns:p14="http://schemas.microsoft.com/office/powerpoint/2010/main" val="3475779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a:solidFill>
                  <a:schemeClr val="bg1"/>
                </a:solidFill>
                <a:latin typeface="Comic Sans MS" panose="030F0702030302020204" pitchFamily="66" charset="0"/>
              </a:rPr>
              <a:t>Task</a:t>
            </a:r>
          </a:p>
        </p:txBody>
      </p:sp>
      <p:sp>
        <p:nvSpPr>
          <p:cNvPr id="8" name="TextBox 7">
            <a:extLst>
              <a:ext uri="{FF2B5EF4-FFF2-40B4-BE49-F238E27FC236}">
                <a16:creationId xmlns:a16="http://schemas.microsoft.com/office/drawing/2014/main" id="{DF1020E7-39EC-4FEB-A44F-853B1CBF67C0}"/>
              </a:ext>
            </a:extLst>
          </p:cNvPr>
          <p:cNvSpPr txBox="1"/>
          <p:nvPr/>
        </p:nvSpPr>
        <p:spPr>
          <a:xfrm>
            <a:off x="283820" y="3444526"/>
            <a:ext cx="8299269" cy="1661993"/>
          </a:xfrm>
          <a:prstGeom prst="rect">
            <a:avLst/>
          </a:prstGeom>
          <a:noFill/>
        </p:spPr>
        <p:txBody>
          <a:bodyPr wrap="square" rtlCol="0">
            <a:spAutoFit/>
          </a:bodyPr>
          <a:lstStyle/>
          <a:p>
            <a:endParaRPr lang="en-US" dirty="0">
              <a:latin typeface="Comic Sans MS" panose="030F0702030302020204" pitchFamily="66" charset="0"/>
            </a:endParaRPr>
          </a:p>
          <a:p>
            <a:r>
              <a:rPr lang="en-US" sz="2800" dirty="0" smtClean="0">
                <a:solidFill>
                  <a:srgbClr val="00CC00"/>
                </a:solidFill>
                <a:latin typeface="Comic Sans MS" panose="030F0702030302020204" pitchFamily="66" charset="0"/>
              </a:rPr>
              <a:t>Write a description of the journey of a tiny fish, from the source of a river, to the mouth of a river.  </a:t>
            </a:r>
            <a:endParaRPr lang="en-US" sz="2800" dirty="0">
              <a:solidFill>
                <a:srgbClr val="00CC00"/>
              </a:solidFill>
              <a:latin typeface="Comic Sans MS" panose="030F0702030302020204" pitchFamily="66" charset="0"/>
            </a:endParaRPr>
          </a:p>
        </p:txBody>
      </p:sp>
      <p:graphicFrame>
        <p:nvGraphicFramePr>
          <p:cNvPr id="2" name="Table 2">
            <a:extLst>
              <a:ext uri="{FF2B5EF4-FFF2-40B4-BE49-F238E27FC236}">
                <a16:creationId xmlns:a16="http://schemas.microsoft.com/office/drawing/2014/main" id="{4E86CD3F-7E34-4B85-BE9B-4477C7E44AAF}"/>
              </a:ext>
            </a:extLst>
          </p:cNvPr>
          <p:cNvGraphicFramePr>
            <a:graphicFrameLocks noGrp="1"/>
          </p:cNvGraphicFramePr>
          <p:nvPr>
            <p:extLst>
              <p:ext uri="{D42A27DB-BD31-4B8C-83A1-F6EECF244321}">
                <p14:modId xmlns:p14="http://schemas.microsoft.com/office/powerpoint/2010/main" val="2297095002"/>
              </p:ext>
            </p:extLst>
          </p:nvPr>
        </p:nvGraphicFramePr>
        <p:xfrm>
          <a:off x="422699" y="1017210"/>
          <a:ext cx="8299269" cy="2316480"/>
        </p:xfrm>
        <a:graphic>
          <a:graphicData uri="http://schemas.openxmlformats.org/drawingml/2006/table">
            <a:tbl>
              <a:tblPr firstRow="1" bandRow="1">
                <a:tableStyleId>{5C22544A-7EE6-4342-B048-85BDC9FD1C3A}</a:tableStyleId>
              </a:tblPr>
              <a:tblGrid>
                <a:gridCol w="8299269">
                  <a:extLst>
                    <a:ext uri="{9D8B030D-6E8A-4147-A177-3AD203B41FA5}">
                      <a16:colId xmlns:a16="http://schemas.microsoft.com/office/drawing/2014/main" val="545186827"/>
                    </a:ext>
                  </a:extLst>
                </a:gridCol>
              </a:tblGrid>
              <a:tr h="370840">
                <a:tc>
                  <a:txBody>
                    <a:bodyPr/>
                    <a:lstStyle/>
                    <a:p>
                      <a:r>
                        <a:rPr lang="en-GB" sz="2000" b="0" dirty="0" smtClean="0">
                          <a:solidFill>
                            <a:schemeClr val="tx1"/>
                          </a:solidFill>
                          <a:latin typeface="Comic Sans MS" panose="030F0702030302020204" pitchFamily="66" charset="0"/>
                        </a:rPr>
                        <a:t>L.O: know about the physical course of a river.</a:t>
                      </a:r>
                      <a:endParaRPr lang="en-GB" sz="20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428515665"/>
                  </a:ext>
                </a:extLst>
              </a:tr>
              <a:tr h="370840">
                <a:tc>
                  <a:txBody>
                    <a:bodyPr/>
                    <a:lstStyle/>
                    <a:p>
                      <a:r>
                        <a:rPr lang="en-GB" sz="2000" b="0" dirty="0">
                          <a:solidFill>
                            <a:schemeClr val="tx1"/>
                          </a:solidFill>
                          <a:latin typeface="Comic Sans MS" panose="030F0702030302020204" pitchFamily="66" charset="0"/>
                        </a:rPr>
                        <a:t>Success </a:t>
                      </a:r>
                      <a:r>
                        <a:rPr lang="en-GB" sz="2000" b="0" dirty="0" smtClean="0">
                          <a:solidFill>
                            <a:schemeClr val="tx1"/>
                          </a:solidFill>
                          <a:latin typeface="Comic Sans MS" panose="030F0702030302020204" pitchFamily="66" charset="0"/>
                        </a:rPr>
                        <a:t>Criteria:</a:t>
                      </a:r>
                    </a:p>
                    <a:p>
                      <a:pPr marL="174625" indent="-174625">
                        <a:buFont typeface="Arial" panose="020B0604020202020204" pitchFamily="34" charset="0"/>
                        <a:buChar char="•"/>
                      </a:pPr>
                      <a:r>
                        <a:rPr kumimoji="0" lang="en-GB" sz="2000" b="0" i="0" u="none" strike="noStrike" cap="none" normalizeH="0" baseline="0" dirty="0" smtClean="0">
                          <a:ln>
                            <a:noFill/>
                          </a:ln>
                          <a:solidFill>
                            <a:schemeClr val="tx1"/>
                          </a:solidFill>
                          <a:effectLst/>
                          <a:latin typeface="Comic Sans MS" panose="030F0702030302020204" pitchFamily="66" charset="0"/>
                          <a:cs typeface="Times New Roman" pitchFamily="18" charset="0"/>
                        </a:rPr>
                        <a:t>I have extended my geographical vocabulary by learning key rivers terms.</a:t>
                      </a:r>
                    </a:p>
                    <a:p>
                      <a:pPr marL="174625" indent="-174625">
                        <a:buFont typeface="Arial" panose="020B0604020202020204" pitchFamily="34" charset="0"/>
                        <a:buChar char="•"/>
                      </a:pPr>
                      <a:r>
                        <a:rPr kumimoji="0" lang="en-GB" sz="2000" b="0" i="0" u="none" strike="noStrike" cap="none" normalizeH="0" baseline="0" dirty="0" smtClean="0">
                          <a:ln>
                            <a:noFill/>
                          </a:ln>
                          <a:solidFill>
                            <a:schemeClr val="tx1"/>
                          </a:solidFill>
                          <a:effectLst/>
                          <a:latin typeface="Comic Sans MS" panose="030F0702030302020204" pitchFamily="66" charset="0"/>
                          <a:cs typeface="Times New Roman" pitchFamily="18" charset="0"/>
                        </a:rPr>
                        <a:t>I can identify the different landscapes that a river might pass through.</a:t>
                      </a:r>
                    </a:p>
                    <a:p>
                      <a:endParaRPr lang="en-GB" sz="20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907097283"/>
                  </a:ext>
                </a:extLst>
              </a:tr>
            </a:tbl>
          </a:graphicData>
        </a:graphic>
      </p:graphicFrame>
    </p:spTree>
    <p:extLst>
      <p:ext uri="{BB962C8B-B14F-4D97-AF65-F5344CB8AC3E}">
        <p14:creationId xmlns:p14="http://schemas.microsoft.com/office/powerpoint/2010/main" val="2886414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0" y="0"/>
            <a:ext cx="9144000" cy="677108"/>
          </a:xfrm>
          <a:prstGeom prst="rect">
            <a:avLst/>
          </a:prstGeom>
          <a:solidFill>
            <a:srgbClr val="00CC00"/>
          </a:solidFill>
          <a:ln>
            <a:solidFill>
              <a:srgbClr val="00CC00"/>
            </a:solidFill>
          </a:ln>
        </p:spPr>
        <p:txBody>
          <a:bodyPr wrap="square" rtlCol="0">
            <a:spAutoFit/>
          </a:bodyPr>
          <a:lstStyle/>
          <a:p>
            <a:r>
              <a:rPr lang="en-GB" sz="3800" dirty="0" smtClean="0">
                <a:solidFill>
                  <a:schemeClr val="bg1"/>
                </a:solidFill>
                <a:latin typeface="Comic Sans MS" panose="030F0702030302020204" pitchFamily="66" charset="0"/>
              </a:rPr>
              <a:t>Step </a:t>
            </a:r>
            <a:r>
              <a:rPr lang="en-GB" sz="3800" smtClean="0">
                <a:solidFill>
                  <a:schemeClr val="bg1"/>
                </a:solidFill>
                <a:latin typeface="Comic Sans MS" panose="030F0702030302020204" pitchFamily="66" charset="0"/>
              </a:rPr>
              <a:t>for Depth …</a:t>
            </a:r>
            <a:endParaRPr lang="en-GB" sz="3800" dirty="0">
              <a:solidFill>
                <a:schemeClr val="bg1"/>
              </a:solidFill>
              <a:latin typeface="Comic Sans MS" panose="030F0702030302020204" pitchFamily="66" charset="0"/>
            </a:endParaRPr>
          </a:p>
        </p:txBody>
      </p:sp>
      <p:sp>
        <p:nvSpPr>
          <p:cNvPr id="11" name="TextBox 10">
            <a:extLst>
              <a:ext uri="{FF2B5EF4-FFF2-40B4-BE49-F238E27FC236}">
                <a16:creationId xmlns:a16="http://schemas.microsoft.com/office/drawing/2014/main" id="{EA6FE4EA-BFF2-469A-8C2D-C08A521FF5A7}"/>
              </a:ext>
            </a:extLst>
          </p:cNvPr>
          <p:cNvSpPr txBox="1"/>
          <p:nvPr/>
        </p:nvSpPr>
        <p:spPr>
          <a:xfrm>
            <a:off x="110836" y="1232019"/>
            <a:ext cx="8913091" cy="1661993"/>
          </a:xfrm>
          <a:prstGeom prst="rect">
            <a:avLst/>
          </a:prstGeom>
          <a:noFill/>
        </p:spPr>
        <p:txBody>
          <a:bodyPr wrap="square" rtlCol="0">
            <a:spAutoFit/>
          </a:bodyPr>
          <a:lstStyle/>
          <a:p>
            <a:endParaRPr lang="en-US" dirty="0">
              <a:latin typeface="Comic Sans MS" panose="030F0702030302020204" pitchFamily="66" charset="0"/>
            </a:endParaRPr>
          </a:p>
          <a:p>
            <a:r>
              <a:rPr lang="en-GB" sz="2800" dirty="0">
                <a:solidFill>
                  <a:srgbClr val="00CC00"/>
                </a:solidFill>
                <a:latin typeface="Comic Sans MS" panose="030F0702030302020204" pitchFamily="66" charset="0"/>
              </a:rPr>
              <a:t>What reasons would people live by a river in </a:t>
            </a:r>
            <a:r>
              <a:rPr lang="en-GB" sz="2800" dirty="0" smtClean="0">
                <a:solidFill>
                  <a:srgbClr val="00CC00"/>
                </a:solidFill>
                <a:latin typeface="Comic Sans MS" panose="030F0702030302020204" pitchFamily="66" charset="0"/>
              </a:rPr>
              <a:t>2021? </a:t>
            </a:r>
            <a:endParaRPr lang="en-GB" sz="2800" dirty="0" smtClean="0">
              <a:solidFill>
                <a:srgbClr val="00CC00"/>
              </a:solidFill>
              <a:latin typeface="Comic Sans MS" panose="030F0702030302020204" pitchFamily="66" charset="0"/>
            </a:endParaRPr>
          </a:p>
          <a:p>
            <a:endParaRPr lang="en-US" sz="2800" dirty="0">
              <a:solidFill>
                <a:srgbClr val="00CC00"/>
              </a:solidFill>
              <a:latin typeface="Comic Sans MS" panose="030F0702030302020204" pitchFamily="66" charset="0"/>
            </a:endParaRPr>
          </a:p>
          <a:p>
            <a:endParaRPr lang="en-US" sz="2800" dirty="0">
              <a:solidFill>
                <a:srgbClr val="00CC00"/>
              </a:solidFill>
              <a:latin typeface="Comic Sans MS" panose="030F0702030302020204" pitchFamily="66" charset="0"/>
            </a:endParaRPr>
          </a:p>
        </p:txBody>
      </p:sp>
    </p:spTree>
    <p:extLst>
      <p:ext uri="{BB962C8B-B14F-4D97-AF65-F5344CB8AC3E}">
        <p14:creationId xmlns:p14="http://schemas.microsoft.com/office/powerpoint/2010/main" val="1462032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10637</TotalTime>
  <Words>558</Words>
  <Application>Microsoft Office PowerPoint</Application>
  <PresentationFormat>On-screen Show (4:3)</PresentationFormat>
  <Paragraphs>72</Paragraphs>
  <Slides>16</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Neville</dc:creator>
  <cp:lastModifiedBy>Alicia Clarke</cp:lastModifiedBy>
  <cp:revision>78</cp:revision>
  <dcterms:created xsi:type="dcterms:W3CDTF">2019-05-01T12:59:06Z</dcterms:created>
  <dcterms:modified xsi:type="dcterms:W3CDTF">2021-01-05T10:56:10Z</dcterms:modified>
</cp:coreProperties>
</file>