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8" r:id="rId3"/>
    <p:sldId id="279" r:id="rId4"/>
    <p:sldId id="259" r:id="rId5"/>
    <p:sldId id="267" r:id="rId6"/>
    <p:sldId id="260" r:id="rId7"/>
    <p:sldId id="274" r:id="rId8"/>
    <p:sldId id="275" r:id="rId9"/>
    <p:sldId id="276" r:id="rId10"/>
    <p:sldId id="278" r:id="rId11"/>
    <p:sldId id="277" r:id="rId12"/>
    <p:sldId id="263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CB1717"/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C9CA4D-CC28-3A18-51F1-7510439F49E9}" v="2" dt="2019-12-09T15:13:29.8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3" d="100"/>
          <a:sy n="73" d="100"/>
        </p:scale>
        <p:origin x="-1320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1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BLDSxfgxc" TargetMode="External"/><Relationship Id="rId2" Type="http://schemas.openxmlformats.org/officeDocument/2006/relationships/hyperlink" Target="https://www.fairtrade.org.uk/Farmers-and-Workers/Cocoa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cafod.org.uk/About-us/Where-we-work/Afric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625951" y="461133"/>
            <a:ext cx="53287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Africa</a:t>
            </a:r>
            <a:endParaRPr lang="en-US" sz="60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4255565C-64F4-4722-8C45-3BB755DC7513}"/>
              </a:ext>
            </a:extLst>
          </p:cNvPr>
          <p:cNvSpPr txBox="1"/>
          <p:nvPr/>
        </p:nvSpPr>
        <p:spPr>
          <a:xfrm>
            <a:off x="4389454" y="3904881"/>
            <a:ext cx="829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Insert Picture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490" y="1476796"/>
            <a:ext cx="5081680" cy="513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Prior Learning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2365" y="781853"/>
            <a:ext cx="85276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What do you know about the climate of Africa?</a:t>
            </a:r>
          </a:p>
          <a:p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Which areas of Africa are hot and wet?</a:t>
            </a:r>
          </a:p>
          <a:p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How can we locate these areas using Lines of Latitude?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082637"/>
            <a:ext cx="3171305" cy="377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25616" t="26042" r="24551" b="12027"/>
          <a:stretch/>
        </p:blipFill>
        <p:spPr>
          <a:xfrm>
            <a:off x="221672" y="677108"/>
            <a:ext cx="8700655" cy="6079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63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622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F13BC90-4F85-4DDF-B06B-81728D088BCC}"/>
              </a:ext>
            </a:extLst>
          </p:cNvPr>
          <p:cNvSpPr txBox="1"/>
          <p:nvPr/>
        </p:nvSpPr>
        <p:spPr>
          <a:xfrm>
            <a:off x="422365" y="781853"/>
            <a:ext cx="8299269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Ghana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economy</a:t>
            </a: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c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ash crop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Fair trade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Equatorial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Tropic of Capricorn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Tropic of Cancer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Climate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Export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sustainable</a:t>
            </a:r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4034447"/>
              </p:ext>
            </p:extLst>
          </p:nvPr>
        </p:nvGraphicFramePr>
        <p:xfrm>
          <a:off x="0" y="4930"/>
          <a:ext cx="9139237" cy="6712180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736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</a:t>
                      </a:r>
                      <a:r>
                        <a:rPr lang="en-GB" sz="2000" b="1" i="0" kern="1200" baseline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: to be able to describe the economy of the African country Ghana</a:t>
                      </a:r>
                      <a:endParaRPr lang="en-GB" sz="2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CC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locate and explain the climate of Ghana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name Ghana’s main export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marL="174625" indent="-174625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I can compare Ghana with other parts of Africa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CC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0141" y="1872772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5F6C64D-528C-4B93-81E6-EAE93FDF9391}"/>
              </a:ext>
            </a:extLst>
          </p:cNvPr>
          <p:cNvSpPr txBox="1"/>
          <p:nvPr/>
        </p:nvSpPr>
        <p:spPr>
          <a:xfrm>
            <a:off x="346990" y="2628781"/>
            <a:ext cx="4054643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e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xport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Fair Trade</a:t>
            </a: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c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ocoa</a:t>
            </a: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r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ainforest</a:t>
            </a:r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e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conomy</a:t>
            </a: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c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ash crop</a:t>
            </a: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equatorial</a:t>
            </a:r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Talk Task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A52E19FD-F423-4020-A08E-8FB43C7B86A5}"/>
              </a:ext>
            </a:extLst>
          </p:cNvPr>
          <p:cNvSpPr txBox="1"/>
          <p:nvPr/>
        </p:nvSpPr>
        <p:spPr>
          <a:xfrm>
            <a:off x="422365" y="795920"/>
            <a:ext cx="8299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828" t="15413" r="2616" b="6853"/>
          <a:stretch/>
        </p:blipFill>
        <p:spPr>
          <a:xfrm>
            <a:off x="460776" y="1399309"/>
            <a:ext cx="8222446" cy="4156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22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2B25A2B-C858-48CD-9CC8-58BD7570B675}"/>
              </a:ext>
            </a:extLst>
          </p:cNvPr>
          <p:cNvSpPr txBox="1"/>
          <p:nvPr/>
        </p:nvSpPr>
        <p:spPr>
          <a:xfrm>
            <a:off x="422365" y="781853"/>
            <a:ext cx="829926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Text and pictures…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94" t="14709" r="2805" b="20781"/>
          <a:stretch/>
        </p:blipFill>
        <p:spPr>
          <a:xfrm>
            <a:off x="422365" y="781853"/>
            <a:ext cx="8035636" cy="30710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" y="4336473"/>
            <a:ext cx="87422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What other plants grow in this region?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What is the natural vegetation of the region?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2B25A2B-C858-48CD-9CC8-58BD7570B675}"/>
              </a:ext>
            </a:extLst>
          </p:cNvPr>
          <p:cNvSpPr txBox="1"/>
          <p:nvPr/>
        </p:nvSpPr>
        <p:spPr>
          <a:xfrm>
            <a:off x="422365" y="781853"/>
            <a:ext cx="829926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00CC00"/>
                </a:solidFill>
                <a:latin typeface="Comic Sans MS" panose="030F0702030302020204" pitchFamily="66" charset="0"/>
              </a:rPr>
              <a:t>Text and pictures…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101" y="677108"/>
            <a:ext cx="8370533" cy="30482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6582" y="4031673"/>
            <a:ext cx="78001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Look at your atlases which countries in Africa are equatorial?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Can you spot Ghana?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73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2B25A2B-C858-48CD-9CC8-58BD7570B675}"/>
              </a:ext>
            </a:extLst>
          </p:cNvPr>
          <p:cNvSpPr txBox="1"/>
          <p:nvPr/>
        </p:nvSpPr>
        <p:spPr>
          <a:xfrm>
            <a:off x="422365" y="781853"/>
            <a:ext cx="829926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By </a:t>
            </a:r>
            <a:r>
              <a:rPr lang="en-GB" sz="2400" dirty="0">
                <a:latin typeface="Comic Sans MS" panose="030F0702030302020204" pitchFamily="66" charset="0"/>
              </a:rPr>
              <a:t>West African standards, Ghana has a diverse and rich resource base. The country is mainly agricultural, however, with a majority of its workers engaged in farming.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Cash </a:t>
            </a:r>
            <a:r>
              <a:rPr lang="en-GB" sz="2400" dirty="0">
                <a:latin typeface="Comic Sans MS" panose="030F0702030302020204" pitchFamily="66" charset="0"/>
              </a:rPr>
              <a:t>crops consist primarily of cocoa and cocoa products</a:t>
            </a:r>
            <a:r>
              <a:rPr lang="en-GB" sz="2400" dirty="0" smtClean="0">
                <a:latin typeface="Comic Sans MS" panose="030F0702030302020204" pitchFamily="66" charset="0"/>
              </a:rPr>
              <a:t>, which </a:t>
            </a:r>
            <a:r>
              <a:rPr lang="en-GB" sz="2400" dirty="0">
                <a:latin typeface="Comic Sans MS" panose="030F0702030302020204" pitchFamily="66" charset="0"/>
              </a:rPr>
              <a:t>typically provide about two-thirds of export </a:t>
            </a:r>
            <a:r>
              <a:rPr lang="en-GB" sz="2400" dirty="0" smtClean="0">
                <a:latin typeface="Comic Sans MS" panose="030F0702030302020204" pitchFamily="66" charset="0"/>
              </a:rPr>
              <a:t>revenues.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Other exports include timber </a:t>
            </a:r>
            <a:r>
              <a:rPr lang="en-GB" sz="2400" dirty="0">
                <a:latin typeface="Comic Sans MS" panose="030F0702030302020204" pitchFamily="66" charset="0"/>
              </a:rPr>
              <a:t>products, coconuts and other palm products, </a:t>
            </a:r>
            <a:r>
              <a:rPr lang="en-GB" sz="2400" dirty="0" err="1">
                <a:latin typeface="Comic Sans MS" panose="030F0702030302020204" pitchFamily="66" charset="0"/>
              </a:rPr>
              <a:t>shea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smtClean="0">
                <a:latin typeface="Comic Sans MS" panose="030F0702030302020204" pitchFamily="66" charset="0"/>
              </a:rPr>
              <a:t>nuts </a:t>
            </a:r>
            <a:r>
              <a:rPr lang="en-GB" sz="2400" dirty="0">
                <a:latin typeface="Comic Sans MS" panose="030F0702030302020204" pitchFamily="66" charset="0"/>
              </a:rPr>
              <a:t>which produce an edible fat, and coffee. 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Ghana </a:t>
            </a:r>
            <a:r>
              <a:rPr lang="en-GB" sz="2400" dirty="0">
                <a:latin typeface="Comic Sans MS" panose="030F0702030302020204" pitchFamily="66" charset="0"/>
              </a:rPr>
              <a:t>also has established a successful program of </a:t>
            </a:r>
            <a:r>
              <a:rPr lang="en-GB" sz="2400" dirty="0" smtClean="0">
                <a:latin typeface="Comic Sans MS" panose="030F0702030302020204" pitchFamily="66" charset="0"/>
              </a:rPr>
              <a:t>non-traditional </a:t>
            </a:r>
            <a:r>
              <a:rPr lang="en-GB" sz="2400" dirty="0">
                <a:latin typeface="Comic Sans MS" panose="030F0702030302020204" pitchFamily="66" charset="0"/>
              </a:rPr>
              <a:t>agricultural products for export, including pineapples, cashews, and pepper.</a:t>
            </a:r>
            <a:endParaRPr lang="en-US" sz="24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64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2B25A2B-C858-48CD-9CC8-58BD7570B675}"/>
              </a:ext>
            </a:extLst>
          </p:cNvPr>
          <p:cNvSpPr txBox="1"/>
          <p:nvPr/>
        </p:nvSpPr>
        <p:spPr>
          <a:xfrm>
            <a:off x="422365" y="781853"/>
            <a:ext cx="8299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How can farming in Ghana be made sustainable?</a:t>
            </a:r>
          </a:p>
        </p:txBody>
      </p:sp>
      <p:sp>
        <p:nvSpPr>
          <p:cNvPr id="2" name="Rectangle 1"/>
          <p:cNvSpPr/>
          <p:nvPr/>
        </p:nvSpPr>
        <p:spPr>
          <a:xfrm>
            <a:off x="1149927" y="12435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https://www.fairtrade.org.uk/Farmers-and-Workers/Cocoa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49927" y="23515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https://www.youtube.com/watch?v=eXBLDSxfgxc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7100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b="2181"/>
          <a:stretch/>
        </p:blipFill>
        <p:spPr>
          <a:xfrm>
            <a:off x="473275" y="568035"/>
            <a:ext cx="4310006" cy="32281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347" y="4114800"/>
            <a:ext cx="4107496" cy="21862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727" y="290942"/>
            <a:ext cx="3604314" cy="20271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99" y="3796144"/>
            <a:ext cx="3831648" cy="25544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415" y="2133600"/>
            <a:ext cx="1339707" cy="1585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37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F1020E7-39EC-4FEB-A44F-853B1CBF67C0}"/>
              </a:ext>
            </a:extLst>
          </p:cNvPr>
          <p:cNvSpPr txBox="1"/>
          <p:nvPr/>
        </p:nvSpPr>
        <p:spPr>
          <a:xfrm>
            <a:off x="436220" y="3028890"/>
            <a:ext cx="8299269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Use the food labels and information from the 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PowerPoint 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to make a poster promoting a  sustainable fair trade economy for </a:t>
            </a:r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Ghana.</a:t>
            </a:r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="" xmlns:a16="http://schemas.microsoft.com/office/drawing/2014/main" id="{4E86CD3F-7E34-4B85-BE9B-4477C7E44A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51069"/>
              </p:ext>
            </p:extLst>
          </p:nvPr>
        </p:nvGraphicFramePr>
        <p:xfrm>
          <a:off x="422699" y="1017210"/>
          <a:ext cx="8299269" cy="22307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9269">
                  <a:extLst>
                    <a:ext uri="{9D8B030D-6E8A-4147-A177-3AD203B41FA5}">
                      <a16:colId xmlns="" xmlns:a16="http://schemas.microsoft.com/office/drawing/2014/main" val="545186827"/>
                    </a:ext>
                  </a:extLst>
                </a:gridCol>
              </a:tblGrid>
              <a:tr h="481965">
                <a:tc>
                  <a:txBody>
                    <a:bodyPr/>
                    <a:lstStyle/>
                    <a:p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L.O :</a:t>
                      </a: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 be able to describe the economy of Ghana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0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28515665"/>
                  </a:ext>
                </a:extLst>
              </a:tr>
              <a:tr h="1529715">
                <a:tc>
                  <a:txBody>
                    <a:bodyPr/>
                    <a:lstStyle/>
                    <a:p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Success Criteria: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 can locate and explain the climate of Ghana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 can name Ghana’s main export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 can compare Ghana with other parts of Africa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070972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EA6FE4EA-BFF2-469A-8C2D-C08A521FF5A7}"/>
              </a:ext>
            </a:extLst>
          </p:cNvPr>
          <p:cNvSpPr txBox="1"/>
          <p:nvPr/>
        </p:nvSpPr>
        <p:spPr>
          <a:xfrm>
            <a:off x="422365" y="1232019"/>
            <a:ext cx="829926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How can we help support the people of Ghana?</a:t>
            </a:r>
          </a:p>
          <a:p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  <a:p>
            <a:r>
              <a:rPr lang="en-US" sz="2800" dirty="0" smtClean="0">
                <a:solidFill>
                  <a:srgbClr val="00CC00"/>
                </a:solidFill>
                <a:latin typeface="Comic Sans MS" panose="030F0702030302020204" pitchFamily="66" charset="0"/>
              </a:rPr>
              <a:t>How can we help reduce the loss of equatorial rainforests?</a:t>
            </a:r>
            <a:endParaRPr lang="en-US" sz="2800" dirty="0">
              <a:solidFill>
                <a:srgbClr val="00CC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54182" y="355664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https://cafod.org.uk/About-us/Where-we-work/Africa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645" y="4202976"/>
            <a:ext cx="4006737" cy="225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</TotalTime>
  <Words>359</Words>
  <Application>Microsoft Office PowerPoint</Application>
  <PresentationFormat>On-screen Show (4:3)</PresentationFormat>
  <Paragraphs>71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Administrator</cp:lastModifiedBy>
  <cp:revision>70</cp:revision>
  <dcterms:created xsi:type="dcterms:W3CDTF">2019-05-01T12:59:06Z</dcterms:created>
  <dcterms:modified xsi:type="dcterms:W3CDTF">2020-11-18T20:53:33Z</dcterms:modified>
</cp:coreProperties>
</file>