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258" r:id="rId2"/>
    <p:sldId id="279" r:id="rId3"/>
    <p:sldId id="257" r:id="rId4"/>
    <p:sldId id="259" r:id="rId5"/>
    <p:sldId id="276" r:id="rId6"/>
    <p:sldId id="260" r:id="rId7"/>
    <p:sldId id="261" r:id="rId8"/>
    <p:sldId id="263" r:id="rId9"/>
    <p:sldId id="262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7" r:id="rId18"/>
    <p:sldId id="271" r:id="rId19"/>
    <p:sldId id="278" r:id="rId20"/>
    <p:sldId id="272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6A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2381"/>
    <p:restoredTop sz="95872"/>
  </p:normalViewPr>
  <p:slideViewPr>
    <p:cSldViewPr snapToGrid="0" snapToObjects="1">
      <p:cViewPr varScale="1">
        <p:scale>
          <a:sx n="69" d="100"/>
          <a:sy n="69" d="100"/>
        </p:scale>
        <p:origin x="7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246177-9A07-5C41-8B45-25F4BB087179}" type="datetimeFigureOut">
              <a:rPr lang="en-US" smtClean="0"/>
              <a:t>12/4/2020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13C3E33-C082-9746-9DDE-F9D436B66E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03344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FA06DD-F059-9E46-A5A9-A76834B9120E}" type="datetimeFigureOut">
              <a:rPr lang="en-US" smtClean="0"/>
              <a:t>12/4/2020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A50745-D63C-D14D-B38F-62C25DF601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90658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A50745-D63C-D14D-B38F-62C25DF601E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3649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A50745-D63C-D14D-B38F-62C25DF601E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80493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A50745-D63C-D14D-B38F-62C25DF601E7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55820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Was Alexander the Great a good ruler? Explain to children that they need to provide ‘evidence’ from their history knowledge to support their views. 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A50745-D63C-D14D-B38F-62C25DF601E7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08376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A50745-D63C-D14D-B38F-62C25DF601E7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13385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8A2FF-E029-6441-9533-AE36E1439A32}" type="datetimeFigureOut">
              <a:rPr lang="en-US" smtClean="0"/>
              <a:t>12/4/2020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942D0-3DA3-F44C-8DD4-4B2BEBC12D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68273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8A2FF-E029-6441-9533-AE36E1439A32}" type="datetimeFigureOut">
              <a:rPr lang="en-US" smtClean="0"/>
              <a:t>12/4/2020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942D0-3DA3-F44C-8DD4-4B2BEBC12D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45581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8A2FF-E029-6441-9533-AE36E1439A32}" type="datetimeFigureOut">
              <a:rPr lang="en-US" smtClean="0"/>
              <a:t>12/4/2020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942D0-3DA3-F44C-8DD4-4B2BEBC12D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79030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8A2FF-E029-6441-9533-AE36E1439A32}" type="datetimeFigureOut">
              <a:rPr lang="en-US" smtClean="0"/>
              <a:t>12/4/2020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942D0-3DA3-F44C-8DD4-4B2BEBC12D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32631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8A2FF-E029-6441-9533-AE36E1439A32}" type="datetimeFigureOut">
              <a:rPr lang="en-US" smtClean="0"/>
              <a:t>12/4/2020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942D0-3DA3-F44C-8DD4-4B2BEBC12D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30325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8A2FF-E029-6441-9533-AE36E1439A32}" type="datetimeFigureOut">
              <a:rPr lang="en-US" smtClean="0"/>
              <a:t>12/4/2020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942D0-3DA3-F44C-8DD4-4B2BEBC12D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96778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8A2FF-E029-6441-9533-AE36E1439A32}" type="datetimeFigureOut">
              <a:rPr lang="en-US" smtClean="0"/>
              <a:t>12/4/2020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942D0-3DA3-F44C-8DD4-4B2BEBC12D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8578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8A2FF-E029-6441-9533-AE36E1439A32}" type="datetimeFigureOut">
              <a:rPr lang="en-US" smtClean="0"/>
              <a:t>12/4/2020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942D0-3DA3-F44C-8DD4-4B2BEBC12D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40417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8A2FF-E029-6441-9533-AE36E1439A32}" type="datetimeFigureOut">
              <a:rPr lang="en-US" smtClean="0"/>
              <a:t>12/4/2020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942D0-3DA3-F44C-8DD4-4B2BEBC12D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17820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8A2FF-E029-6441-9533-AE36E1439A32}" type="datetimeFigureOut">
              <a:rPr lang="en-US" smtClean="0"/>
              <a:t>12/4/2020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942D0-3DA3-F44C-8DD4-4B2BEBC12D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88597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8A2FF-E029-6441-9533-AE36E1439A32}" type="datetimeFigureOut">
              <a:rPr lang="en-US" smtClean="0"/>
              <a:t>12/4/2020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4942D0-3DA3-F44C-8DD4-4B2BEBC12D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13813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6A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D8A2FF-E029-6441-9533-AE36E1439A32}" type="datetimeFigureOut">
              <a:rPr lang="en-US" smtClean="0"/>
              <a:t>12/4/2020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4942D0-3DA3-F44C-8DD4-4B2BEBC12D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82145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tif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tiff"/><Relationship Id="rId3" Type="http://schemas.openxmlformats.org/officeDocument/2006/relationships/image" Target="../media/image6.tiff"/><Relationship Id="rId7" Type="http://schemas.openxmlformats.org/officeDocument/2006/relationships/image" Target="../media/image10.png"/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tiff"/><Relationship Id="rId5" Type="http://schemas.openxmlformats.org/officeDocument/2006/relationships/image" Target="../media/image8.tiff"/><Relationship Id="rId10" Type="http://schemas.openxmlformats.org/officeDocument/2006/relationships/image" Target="../media/image13.tiff"/><Relationship Id="rId4" Type="http://schemas.openxmlformats.org/officeDocument/2006/relationships/image" Target="../media/image7.tiff"/><Relationship Id="rId9" Type="http://schemas.openxmlformats.org/officeDocument/2006/relationships/image" Target="../media/image12.tif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tiff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tiff"/><Relationship Id="rId2" Type="http://schemas.openxmlformats.org/officeDocument/2006/relationships/image" Target="../media/image15.tif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tiff"/><Relationship Id="rId4" Type="http://schemas.openxmlformats.org/officeDocument/2006/relationships/image" Target="../media/image17.tif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tif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tif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032338" y="4598565"/>
            <a:ext cx="6465287" cy="1516014"/>
          </a:xfrm>
        </p:spPr>
        <p:txBody>
          <a:bodyPr>
            <a:normAutofit fontScale="90000"/>
          </a:bodyPr>
          <a:lstStyle/>
          <a:p>
            <a:pPr algn="l"/>
            <a:r>
              <a:rPr lang="en-US" sz="3600" b="1" dirty="0">
                <a:latin typeface="Chalkboard SE" charset="0"/>
                <a:ea typeface="Chalkboard SE" charset="0"/>
                <a:cs typeface="Chalkboard SE" charset="0"/>
              </a:rPr>
              <a:t>Alexander’s Death and Legacy </a:t>
            </a:r>
            <a:r>
              <a:rPr lang="en-US" sz="3600" dirty="0" smtClean="0"/>
              <a:t/>
            </a:r>
            <a:br>
              <a:rPr lang="en-US" sz="3600" dirty="0" smtClean="0"/>
            </a:br>
            <a:r>
              <a:rPr lang="en-US" sz="3400" b="1" dirty="0">
                <a:solidFill>
                  <a:srgbClr val="FFFFFF"/>
                </a:solidFill>
                <a:latin typeface="Chalkboard SE" charset="0"/>
                <a:ea typeface="Chalkboard SE" charset="0"/>
                <a:cs typeface="Chalkboard SE" charset="0"/>
              </a:rPr>
              <a:t/>
            </a:r>
            <a:br>
              <a:rPr lang="en-US" sz="3400" b="1" dirty="0">
                <a:solidFill>
                  <a:srgbClr val="FFFFFF"/>
                </a:solidFill>
                <a:latin typeface="Chalkboard SE" charset="0"/>
                <a:ea typeface="Chalkboard SE" charset="0"/>
                <a:cs typeface="Chalkboard SE" charset="0"/>
              </a:rPr>
            </a:br>
            <a:r>
              <a:rPr lang="en-US" sz="3400" b="1" dirty="0">
                <a:latin typeface="Chalkboard SE" charset="0"/>
                <a:ea typeface="Chalkboard SE" charset="0"/>
                <a:cs typeface="Chalkboard SE" charset="0"/>
              </a:rPr>
              <a:t>Lesson </a:t>
            </a:r>
            <a:r>
              <a:rPr lang="en-US" sz="3400" b="1" dirty="0" smtClean="0">
                <a:latin typeface="Chalkboard SE" charset="0"/>
                <a:ea typeface="Chalkboard SE" charset="0"/>
                <a:cs typeface="Chalkboard SE" charset="0"/>
              </a:rPr>
              <a:t>5- </a:t>
            </a:r>
            <a:r>
              <a:rPr lang="en-US" sz="3400" b="1" dirty="0">
                <a:latin typeface="Chalkboard SE" charset="0"/>
                <a:ea typeface="Chalkboard SE" charset="0"/>
                <a:cs typeface="Chalkboard SE" charset="0"/>
              </a:rPr>
              <a:t>Autumn 2 </a:t>
            </a:r>
            <a:r>
              <a:rPr lang="en-US" sz="3400" dirty="0">
                <a:solidFill>
                  <a:srgbClr val="FFFFFF"/>
                </a:solidFill>
              </a:rPr>
              <a:t/>
            </a:r>
            <a:br>
              <a:rPr lang="en-US" sz="3400" dirty="0">
                <a:solidFill>
                  <a:srgbClr val="FFFFFF"/>
                </a:solidFill>
              </a:rPr>
            </a:br>
            <a:endParaRPr lang="en-US" sz="3400" dirty="0">
              <a:solidFill>
                <a:srgbClr val="FFFFFF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185" r="-2" b="-2"/>
          <a:stretch/>
        </p:blipFill>
        <p:spPr>
          <a:xfrm>
            <a:off x="317635" y="321733"/>
            <a:ext cx="4160452" cy="621453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7877" r="26616" b="-4"/>
          <a:stretch/>
        </p:blipFill>
        <p:spPr>
          <a:xfrm>
            <a:off x="4638955" y="321733"/>
            <a:ext cx="3539976" cy="298581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t="24181" r="1" b="16040"/>
          <a:stretch/>
        </p:blipFill>
        <p:spPr>
          <a:xfrm>
            <a:off x="8264982" y="321733"/>
            <a:ext cx="3535590" cy="2985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6184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2220" y="115309"/>
            <a:ext cx="10382864" cy="6742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97228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 flipV="1">
            <a:off x="423423" y="4348450"/>
            <a:ext cx="1249306" cy="14106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64688" y="5865968"/>
            <a:ext cx="18469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Century Gothic" charset="0"/>
                <a:ea typeface="Century Gothic" charset="0"/>
                <a:cs typeface="Century Gothic" charset="0"/>
              </a:rPr>
              <a:t>Julius Caesar </a:t>
            </a:r>
          </a:p>
          <a:p>
            <a:r>
              <a:rPr lang="en-US" b="1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b="1" dirty="0" smtClean="0">
                <a:latin typeface="Century Gothic" charset="0"/>
                <a:ea typeface="Century Gothic" charset="0"/>
                <a:cs typeface="Century Gothic" charset="0"/>
              </a:rPr>
              <a:t>     55BC</a:t>
            </a:r>
            <a:endParaRPr lang="en-US" b="1" dirty="0">
              <a:latin typeface="Century Gothic" charset="0"/>
              <a:ea typeface="Century Gothic" charset="0"/>
              <a:cs typeface="Century Gothic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2370" y="4266105"/>
            <a:ext cx="1190973" cy="157533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111676" y="5999651"/>
            <a:ext cx="21478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Century Gothic" charset="0"/>
                <a:ea typeface="Century Gothic" charset="0"/>
                <a:cs typeface="Century Gothic" charset="0"/>
              </a:rPr>
              <a:t>Emperor Claudius </a:t>
            </a:r>
          </a:p>
          <a:p>
            <a:r>
              <a:rPr lang="en-US" b="1" dirty="0">
                <a:latin typeface="Century Gothic" charset="0"/>
                <a:ea typeface="Century Gothic" charset="0"/>
                <a:cs typeface="Century Gothic" charset="0"/>
              </a:rPr>
              <a:t> </a:t>
            </a:r>
            <a:r>
              <a:rPr lang="en-US" b="1" dirty="0" smtClean="0">
                <a:latin typeface="Century Gothic" charset="0"/>
                <a:ea typeface="Century Gothic" charset="0"/>
                <a:cs typeface="Century Gothic" charset="0"/>
              </a:rPr>
              <a:t>            43AD</a:t>
            </a:r>
            <a:endParaRPr lang="en-US" b="1" dirty="0">
              <a:latin typeface="Century Gothic" charset="0"/>
              <a:ea typeface="Century Gothic" charset="0"/>
              <a:cs typeface="Century Gothic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77157" y="4263701"/>
            <a:ext cx="1404815" cy="173595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777157" y="6083540"/>
            <a:ext cx="21478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Century Gothic" charset="0"/>
                <a:ea typeface="Century Gothic" charset="0"/>
                <a:cs typeface="Century Gothic" charset="0"/>
              </a:rPr>
              <a:t>Boudicca </a:t>
            </a:r>
            <a:endParaRPr lang="en-US" b="1" dirty="0">
              <a:latin typeface="Century Gothic" charset="0"/>
              <a:ea typeface="Century Gothic" charset="0"/>
              <a:cs typeface="Century Gothic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41678" y="4125430"/>
            <a:ext cx="1611596" cy="201249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6"/>
          <a:srcRect l="14957" r="19780" b="8204"/>
          <a:stretch/>
        </p:blipFill>
        <p:spPr>
          <a:xfrm>
            <a:off x="6782017" y="3915152"/>
            <a:ext cx="1635651" cy="2481721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7281995" y="6268206"/>
            <a:ext cx="7913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smtClean="0">
                <a:latin typeface="Century Gothic" charset="0"/>
                <a:ea typeface="Century Gothic" charset="0"/>
                <a:cs typeface="Century Gothic" charset="0"/>
              </a:rPr>
              <a:t>Picts  </a:t>
            </a:r>
            <a:endParaRPr lang="en-US" b="1" dirty="0"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038569" y="6189133"/>
            <a:ext cx="21240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smtClean="0">
                <a:latin typeface="Century Gothic" charset="0"/>
                <a:ea typeface="Century Gothic" charset="0"/>
                <a:cs typeface="Century Gothic" charset="0"/>
              </a:rPr>
              <a:t>Hadrian’s </a:t>
            </a:r>
            <a:r>
              <a:rPr lang="en-US" b="1" dirty="0" smtClean="0">
                <a:latin typeface="Century Gothic" charset="0"/>
                <a:ea typeface="Century Gothic" charset="0"/>
                <a:cs typeface="Century Gothic" charset="0"/>
              </a:rPr>
              <a:t>Wall  </a:t>
            </a:r>
            <a:endParaRPr lang="en-US" b="1" dirty="0"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4688" y="3341659"/>
            <a:ext cx="12049932" cy="1228390"/>
          </a:xfrm>
        </p:spPr>
        <p:txBody>
          <a:bodyPr>
            <a:normAutofit/>
          </a:bodyPr>
          <a:lstStyle/>
          <a:p>
            <a:r>
              <a:rPr lang="en-US" sz="2800" b="1" dirty="0" smtClean="0">
                <a:latin typeface="Chalkboard SE" charset="0"/>
                <a:ea typeface="Chalkboard SE" charset="0"/>
                <a:cs typeface="Chalkboard SE" charset="0"/>
              </a:rPr>
              <a:t>Prior Learning: In Year 2 we learnt about the Roman Empire</a:t>
            </a:r>
            <a:endParaRPr lang="en-US" sz="2800" b="1" dirty="0">
              <a:latin typeface="Chalkboard SE" charset="0"/>
              <a:ea typeface="Chalkboard SE" charset="0"/>
              <a:cs typeface="Chalkboard SE" charset="0"/>
            </a:endParaRPr>
          </a:p>
        </p:txBody>
      </p:sp>
      <p:sp>
        <p:nvSpPr>
          <p:cNvPr id="15" name="Title 1"/>
          <p:cNvSpPr txBox="1">
            <a:spLocks/>
          </p:cNvSpPr>
          <p:nvPr/>
        </p:nvSpPr>
        <p:spPr>
          <a:xfrm>
            <a:off x="423422" y="-123872"/>
            <a:ext cx="12049932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b="1" kern="1200" cap="none" baseline="0">
                <a:blipFill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dirty="0" smtClean="0">
                <a:latin typeface="Chalkboard SE" charset="0"/>
                <a:ea typeface="Chalkboard SE" charset="0"/>
                <a:cs typeface="Chalkboard SE" charset="0"/>
              </a:rPr>
              <a:t>Prior Learning: In Year 2 we learnt about the Ancient </a:t>
            </a:r>
            <a:r>
              <a:rPr lang="en-US" sz="2800" dirty="0" err="1" smtClean="0">
                <a:latin typeface="Chalkboard SE" charset="0"/>
                <a:ea typeface="Chalkboard SE" charset="0"/>
                <a:cs typeface="Chalkboard SE" charset="0"/>
              </a:rPr>
              <a:t>Civilisation</a:t>
            </a:r>
            <a:r>
              <a:rPr lang="en-US" sz="2800" dirty="0" smtClean="0">
                <a:latin typeface="Chalkboard SE" charset="0"/>
                <a:ea typeface="Chalkboard SE" charset="0"/>
                <a:cs typeface="Chalkboard SE" charset="0"/>
              </a:rPr>
              <a:t> of Egypt. </a:t>
            </a:r>
            <a:endParaRPr lang="en-US" sz="2800" dirty="0">
              <a:latin typeface="Chalkboard SE" charset="0"/>
              <a:ea typeface="Chalkboard SE" charset="0"/>
              <a:cs typeface="Chalkboard SE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63549" y="1362591"/>
            <a:ext cx="2486986" cy="165497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702851" y="1221844"/>
            <a:ext cx="2579144" cy="171630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677648" y="1156696"/>
            <a:ext cx="3020817" cy="1948914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114436" y="3095765"/>
            <a:ext cx="13852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Century Gothic" charset="0"/>
                <a:ea typeface="Century Gothic" charset="0"/>
                <a:cs typeface="Century Gothic" charset="0"/>
              </a:rPr>
              <a:t>River Nile</a:t>
            </a:r>
            <a:endParaRPr lang="en-US" b="1" dirty="0"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033480" y="3084043"/>
            <a:ext cx="13852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Century Gothic" charset="0"/>
                <a:ea typeface="Century Gothic" charset="0"/>
                <a:cs typeface="Century Gothic" charset="0"/>
              </a:rPr>
              <a:t>pyramids</a:t>
            </a:r>
            <a:endParaRPr lang="en-US" b="1" dirty="0">
              <a:latin typeface="Century Gothic" charset="0"/>
              <a:ea typeface="Century Gothic" charset="0"/>
              <a:cs typeface="Century Gothic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8515236" y="3119213"/>
            <a:ext cx="18245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smtClean="0">
                <a:latin typeface="Century Gothic" charset="0"/>
                <a:ea typeface="Century Gothic" charset="0"/>
                <a:cs typeface="Century Gothic" charset="0"/>
              </a:rPr>
              <a:t>hieroglyphics</a:t>
            </a:r>
            <a:endParaRPr lang="en-US" b="1" dirty="0">
              <a:latin typeface="Century Gothic" charset="0"/>
              <a:ea typeface="Century Gothic" charset="0"/>
              <a:cs typeface="Century Gothic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2585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3235" y="4985793"/>
            <a:ext cx="9426806" cy="1424410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 algn="ctr"/>
            <a:r>
              <a:rPr lang="en-US" sz="1400" b="1" dirty="0">
                <a:solidFill>
                  <a:srgbClr val="1B1B1B"/>
                </a:solidFill>
              </a:rPr>
              <a:t/>
            </a:r>
            <a:br>
              <a:rPr lang="en-US" sz="1400" b="1" dirty="0">
                <a:solidFill>
                  <a:srgbClr val="1B1B1B"/>
                </a:solidFill>
              </a:rPr>
            </a:br>
            <a:r>
              <a:rPr lang="en-US" sz="1400" b="1" dirty="0">
                <a:solidFill>
                  <a:srgbClr val="1B1B1B"/>
                </a:solidFill>
              </a:rPr>
              <a:t/>
            </a:r>
            <a:br>
              <a:rPr lang="en-US" sz="1400" b="1" dirty="0">
                <a:solidFill>
                  <a:srgbClr val="1B1B1B"/>
                </a:solidFill>
              </a:rPr>
            </a:br>
            <a:r>
              <a:rPr lang="en-US" sz="1400" b="1">
                <a:solidFill>
                  <a:srgbClr val="1B1B1B"/>
                </a:solidFill>
              </a:rPr>
              <a:t/>
            </a:r>
            <a:br>
              <a:rPr lang="en-US" sz="1400" b="1">
                <a:solidFill>
                  <a:srgbClr val="1B1B1B"/>
                </a:solidFill>
              </a:rPr>
            </a:br>
            <a:r>
              <a:rPr lang="en-US" sz="1400" b="1" smtClean="0">
                <a:solidFill>
                  <a:srgbClr val="1B1B1B"/>
                </a:solidFill>
              </a:rPr>
              <a:t/>
            </a:r>
            <a:br>
              <a:rPr lang="en-US" sz="1400" b="1" smtClean="0">
                <a:solidFill>
                  <a:srgbClr val="1B1B1B"/>
                </a:solidFill>
              </a:rPr>
            </a:br>
            <a:r>
              <a:rPr lang="en-US" sz="5300" b="1" smtClean="0">
                <a:solidFill>
                  <a:srgbClr val="1B1B1B"/>
                </a:solidFill>
                <a:latin typeface="Chalkboard SE" charset="0"/>
                <a:ea typeface="Chalkboard SE" charset="0"/>
                <a:cs typeface="Chalkboard SE" charset="0"/>
              </a:rPr>
              <a:t>Prior </a:t>
            </a:r>
            <a:r>
              <a:rPr lang="en-US" sz="5300" b="1" dirty="0">
                <a:solidFill>
                  <a:srgbClr val="1B1B1B"/>
                </a:solidFill>
                <a:latin typeface="Chalkboard SE" charset="0"/>
                <a:ea typeface="Chalkboard SE" charset="0"/>
                <a:cs typeface="Chalkboard SE" charset="0"/>
              </a:rPr>
              <a:t>Learning Task: </a:t>
            </a:r>
            <a:r>
              <a:rPr lang="en-US" sz="5300" b="1" dirty="0" smtClean="0">
                <a:solidFill>
                  <a:srgbClr val="1B1B1B"/>
                </a:solidFill>
                <a:latin typeface="Chalkboard SE" charset="0"/>
                <a:ea typeface="Chalkboard SE" charset="0"/>
                <a:cs typeface="Chalkboard SE" charset="0"/>
              </a:rPr>
              <a:t/>
            </a:r>
            <a:br>
              <a:rPr lang="en-US" sz="5300" b="1" dirty="0" smtClean="0">
                <a:solidFill>
                  <a:srgbClr val="1B1B1B"/>
                </a:solidFill>
                <a:latin typeface="Chalkboard SE" charset="0"/>
                <a:ea typeface="Chalkboard SE" charset="0"/>
                <a:cs typeface="Chalkboard SE" charset="0"/>
              </a:rPr>
            </a:br>
            <a:r>
              <a:rPr lang="en-US" sz="5300" b="1">
                <a:solidFill>
                  <a:srgbClr val="1B1B1B"/>
                </a:solidFill>
                <a:latin typeface="Chalkboard SE" charset="0"/>
                <a:ea typeface="Chalkboard SE" charset="0"/>
                <a:cs typeface="Chalkboard SE" charset="0"/>
              </a:rPr>
              <a:t/>
            </a:r>
            <a:br>
              <a:rPr lang="en-US" sz="5300" b="1">
                <a:solidFill>
                  <a:srgbClr val="1B1B1B"/>
                </a:solidFill>
                <a:latin typeface="Chalkboard SE" charset="0"/>
                <a:ea typeface="Chalkboard SE" charset="0"/>
                <a:cs typeface="Chalkboard SE" charset="0"/>
              </a:rPr>
            </a:br>
            <a:r>
              <a:rPr lang="en-US" sz="5300" b="1" smtClean="0">
                <a:solidFill>
                  <a:srgbClr val="1B1B1B"/>
                </a:solidFill>
                <a:latin typeface="Chalkboard SE" charset="0"/>
                <a:ea typeface="Chalkboard SE" charset="0"/>
                <a:cs typeface="Chalkboard SE" charset="0"/>
              </a:rPr>
              <a:t/>
            </a:r>
            <a:br>
              <a:rPr lang="en-US" sz="5300" b="1" smtClean="0">
                <a:solidFill>
                  <a:srgbClr val="1B1B1B"/>
                </a:solidFill>
                <a:latin typeface="Chalkboard SE" charset="0"/>
                <a:ea typeface="Chalkboard SE" charset="0"/>
                <a:cs typeface="Chalkboard SE" charset="0"/>
              </a:rPr>
            </a:br>
            <a:r>
              <a:rPr lang="en-US" sz="5300" b="1" dirty="0">
                <a:solidFill>
                  <a:srgbClr val="1B1B1B"/>
                </a:solidFill>
                <a:latin typeface="Chalkboard SE" charset="0"/>
                <a:ea typeface="Chalkboard SE" charset="0"/>
                <a:cs typeface="Chalkboard SE" charset="0"/>
              </a:rPr>
              <a:t/>
            </a:r>
            <a:br>
              <a:rPr lang="en-US" sz="5300" b="1" dirty="0">
                <a:solidFill>
                  <a:srgbClr val="1B1B1B"/>
                </a:solidFill>
                <a:latin typeface="Chalkboard SE" charset="0"/>
                <a:ea typeface="Chalkboard SE" charset="0"/>
                <a:cs typeface="Chalkboard SE" charset="0"/>
              </a:rPr>
            </a:br>
            <a:r>
              <a:rPr lang="en-US" sz="5300" b="1" dirty="0" smtClean="0">
                <a:solidFill>
                  <a:srgbClr val="1B1B1B"/>
                </a:solidFill>
                <a:latin typeface="Chalkboard SE" charset="0"/>
                <a:ea typeface="Chalkboard SE" charset="0"/>
                <a:cs typeface="Chalkboard SE" charset="0"/>
              </a:rPr>
              <a:t>What can you tell me about Alexander the Great and his empire ?</a:t>
            </a:r>
            <a:r>
              <a:rPr lang="en-US" sz="1400" b="1" dirty="0">
                <a:solidFill>
                  <a:srgbClr val="1B1B1B"/>
                </a:solidFill>
              </a:rPr>
              <a:t/>
            </a:r>
            <a:br>
              <a:rPr lang="en-US" sz="1400" b="1" dirty="0">
                <a:solidFill>
                  <a:srgbClr val="1B1B1B"/>
                </a:solidFill>
              </a:rPr>
            </a:br>
            <a:r>
              <a:rPr lang="en-US" sz="1400" dirty="0">
                <a:solidFill>
                  <a:srgbClr val="1B1B1B"/>
                </a:solidFill>
              </a:rPr>
              <a:t/>
            </a:r>
            <a:br>
              <a:rPr lang="en-US" sz="1400" dirty="0">
                <a:solidFill>
                  <a:srgbClr val="1B1B1B"/>
                </a:solidFill>
              </a:rPr>
            </a:br>
            <a:r>
              <a:rPr lang="en-US" sz="1400" b="1" dirty="0">
                <a:solidFill>
                  <a:srgbClr val="1B1B1B"/>
                </a:solidFill>
              </a:rPr>
              <a:t/>
            </a:r>
            <a:br>
              <a:rPr lang="en-US" sz="1400" b="1" dirty="0">
                <a:solidFill>
                  <a:srgbClr val="1B1B1B"/>
                </a:solidFill>
              </a:rPr>
            </a:br>
            <a:endParaRPr lang="en-US" sz="1400" b="1" dirty="0">
              <a:solidFill>
                <a:srgbClr val="1B1B1B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5342238" y="1960684"/>
            <a:ext cx="1828800" cy="1828800"/>
          </a:xfrm>
          <a:custGeom>
            <a:avLst/>
            <a:gdLst>
              <a:gd name="connsiteX0" fmla="*/ 3028805 w 6057610"/>
              <a:gd name="connsiteY0" fmla="*/ 0 h 6057610"/>
              <a:gd name="connsiteX1" fmla="*/ 6057610 w 6057610"/>
              <a:gd name="connsiteY1" fmla="*/ 3028805 h 6057610"/>
              <a:gd name="connsiteX2" fmla="*/ 3028805 w 6057610"/>
              <a:gd name="connsiteY2" fmla="*/ 6057610 h 6057610"/>
              <a:gd name="connsiteX3" fmla="*/ 0 w 6057610"/>
              <a:gd name="connsiteY3" fmla="*/ 3028805 h 6057610"/>
              <a:gd name="connsiteX4" fmla="*/ 3028805 w 6057610"/>
              <a:gd name="connsiteY4" fmla="*/ 0 h 6057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57610" h="6057610">
                <a:moveTo>
                  <a:pt x="3028805" y="0"/>
                </a:moveTo>
                <a:cubicBezTo>
                  <a:pt x="4701568" y="0"/>
                  <a:pt x="6057610" y="1356042"/>
                  <a:pt x="6057610" y="3028805"/>
                </a:cubicBezTo>
                <a:cubicBezTo>
                  <a:pt x="6057610" y="4701568"/>
                  <a:pt x="4701568" y="6057610"/>
                  <a:pt x="3028805" y="6057610"/>
                </a:cubicBezTo>
                <a:cubicBezTo>
                  <a:pt x="1356042" y="6057610"/>
                  <a:pt x="0" y="4701568"/>
                  <a:pt x="0" y="3028805"/>
                </a:cubicBezTo>
                <a:cubicBezTo>
                  <a:pt x="0" y="1356042"/>
                  <a:pt x="1356042" y="0"/>
                  <a:pt x="3028805" y="0"/>
                </a:cubicBezTo>
                <a:close/>
              </a:path>
            </a:pathLst>
          </a:custGeom>
          <a:effectLst>
            <a:softEdge rad="0"/>
          </a:effectLst>
        </p:spPr>
      </p:pic>
    </p:spTree>
    <p:extLst>
      <p:ext uri="{BB962C8B-B14F-4D97-AF65-F5344CB8AC3E}">
        <p14:creationId xmlns:p14="http://schemas.microsoft.com/office/powerpoint/2010/main" val="199190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0730" y="971181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sz="4900" dirty="0" smtClean="0">
                <a:latin typeface="Comic Sans MS" panose="030F0702030302020204" pitchFamily="66" charset="0"/>
              </a:rPr>
              <a:t>Learning Objective: </a:t>
            </a:r>
            <a:br>
              <a:rPr lang="en-GB" sz="4900" dirty="0" smtClean="0">
                <a:latin typeface="Comic Sans MS" panose="030F0702030302020204" pitchFamily="66" charset="0"/>
              </a:rPr>
            </a:br>
            <a:r>
              <a:rPr lang="en-GB" dirty="0" smtClean="0">
                <a:latin typeface="Comic Sans MS" panose="030F0702030302020204" pitchFamily="66" charset="0"/>
              </a:rPr>
              <a:t>To understand the legacy of Alexander the Great.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806302" y="3274830"/>
            <a:ext cx="10963939" cy="273622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47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7200" dirty="0" smtClean="0">
                <a:latin typeface="Comic Sans MS" panose="030F0702030302020204" pitchFamily="66" charset="0"/>
              </a:rPr>
              <a:t>Success Criteria:</a:t>
            </a:r>
          </a:p>
          <a:p>
            <a:endParaRPr lang="en-GB" sz="7200" dirty="0">
              <a:latin typeface="Comic Sans MS" panose="030F0702030302020204" pitchFamily="66" charset="0"/>
            </a:endParaRPr>
          </a:p>
          <a:p>
            <a:endParaRPr lang="en-GB" sz="7200" dirty="0" smtClean="0">
              <a:latin typeface="Comic Sans MS" panose="030F0702030302020204" pitchFamily="66" charset="0"/>
            </a:endParaRPr>
          </a:p>
          <a:p>
            <a:pPr marL="685800" indent="-685800">
              <a:buFont typeface="Wingdings" panose="05000000000000000000" pitchFamily="2" charset="2"/>
              <a:buChar char="v"/>
            </a:pPr>
            <a:r>
              <a:rPr lang="en-GB" sz="7200" dirty="0" smtClean="0">
                <a:latin typeface="Comic Sans MS" panose="030F0702030302020204" pitchFamily="66" charset="0"/>
              </a:rPr>
              <a:t>I can say if I think he was a good or bad ruler.</a:t>
            </a:r>
          </a:p>
          <a:p>
            <a:endParaRPr lang="en-GB" sz="7200" dirty="0">
              <a:latin typeface="Comic Sans MS" panose="030F0702030302020204" pitchFamily="66" charset="0"/>
            </a:endParaRPr>
          </a:p>
          <a:p>
            <a:pPr marL="685800" indent="-685800">
              <a:buFont typeface="Wingdings" panose="05000000000000000000" pitchFamily="2" charset="2"/>
              <a:buChar char="v"/>
            </a:pPr>
            <a:r>
              <a:rPr lang="en-GB" sz="7200" dirty="0" smtClean="0">
                <a:latin typeface="Comic Sans MS" panose="030F0702030302020204" pitchFamily="66" charset="0"/>
              </a:rPr>
              <a:t>I can give a reason using evidence.  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9153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loud Callout 7"/>
          <p:cNvSpPr/>
          <p:nvPr/>
        </p:nvSpPr>
        <p:spPr>
          <a:xfrm>
            <a:off x="3197678" y="1906886"/>
            <a:ext cx="5464628" cy="2525486"/>
          </a:xfrm>
          <a:prstGeom prst="cloudCallou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3023182" y="2529259"/>
            <a:ext cx="5519057" cy="11360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b="1" kern="1200" cap="none" baseline="0">
                <a:blipFill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5400" dirty="0" smtClean="0">
                <a:latin typeface="Chalkboard SE" charset="0"/>
                <a:ea typeface="Chalkboard SE" charset="0"/>
                <a:cs typeface="Chalkboard SE" charset="0"/>
              </a:rPr>
              <a:t>Key Vocabulary </a:t>
            </a:r>
            <a:endParaRPr lang="en-US" sz="5400" dirty="0">
              <a:latin typeface="Chalkboard SE" charset="0"/>
              <a:ea typeface="Chalkboard SE" charset="0"/>
              <a:cs typeface="Chalkboard SE" charset="0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2314889" y="43034"/>
            <a:ext cx="2794581" cy="1609344"/>
          </a:xfrm>
        </p:spPr>
        <p:txBody>
          <a:bodyPr/>
          <a:lstStyle/>
          <a:p>
            <a:r>
              <a:rPr lang="en-US" b="1" dirty="0">
                <a:latin typeface="Chalkboard SE" charset="0"/>
                <a:ea typeface="Chalkboard SE" charset="0"/>
                <a:cs typeface="Chalkboard SE" charset="0"/>
              </a:rPr>
              <a:t>c</a:t>
            </a:r>
            <a:r>
              <a:rPr lang="en-US" b="1" dirty="0" smtClean="0">
                <a:latin typeface="Chalkboard SE" charset="0"/>
                <a:ea typeface="Chalkboard SE" charset="0"/>
                <a:cs typeface="Chalkboard SE" charset="0"/>
              </a:rPr>
              <a:t>onquer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11" name="Title 9"/>
          <p:cNvSpPr txBox="1">
            <a:spLocks/>
          </p:cNvSpPr>
          <p:nvPr/>
        </p:nvSpPr>
        <p:spPr>
          <a:xfrm>
            <a:off x="5265990" y="4549901"/>
            <a:ext cx="2794581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b="1" kern="1200" cap="none" baseline="0">
                <a:blipFill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>
                <a:latin typeface="Chalkboard SE" charset="0"/>
                <a:ea typeface="Chalkboard SE" charset="0"/>
                <a:cs typeface="Chalkboard SE" charset="0"/>
              </a:rPr>
              <a:t>war </a:t>
            </a:r>
            <a:endParaRPr lang="en-US" dirty="0">
              <a:latin typeface="Chalkboard SE" charset="0"/>
              <a:ea typeface="Chalkboard SE" charset="0"/>
              <a:cs typeface="Chalkboard SE" charset="0"/>
            </a:endParaRPr>
          </a:p>
        </p:txBody>
      </p:sp>
      <p:sp>
        <p:nvSpPr>
          <p:cNvPr id="12" name="Title 9"/>
          <p:cNvSpPr txBox="1">
            <a:spLocks/>
          </p:cNvSpPr>
          <p:nvPr/>
        </p:nvSpPr>
        <p:spPr>
          <a:xfrm>
            <a:off x="5203737" y="328639"/>
            <a:ext cx="2794581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b="1" kern="1200" cap="none" baseline="0">
                <a:blipFill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>
                <a:latin typeface="Chalkboard SE" charset="0"/>
                <a:ea typeface="Chalkboard SE" charset="0"/>
                <a:cs typeface="Chalkboard SE" charset="0"/>
              </a:rPr>
              <a:t>empire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13" name="Title 9"/>
          <p:cNvSpPr txBox="1">
            <a:spLocks/>
          </p:cNvSpPr>
          <p:nvPr/>
        </p:nvSpPr>
        <p:spPr>
          <a:xfrm>
            <a:off x="9017928" y="1427004"/>
            <a:ext cx="2141378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b="1" kern="1200" cap="none" baseline="0">
                <a:blipFill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>
                <a:latin typeface="Chalkboard SE" charset="0"/>
                <a:ea typeface="Chalkboard SE" charset="0"/>
                <a:cs typeface="Chalkboard SE" charset="0"/>
              </a:rPr>
              <a:t>legacy</a:t>
            </a:r>
            <a:endParaRPr lang="en-US" dirty="0">
              <a:latin typeface="Chalkboard SE" charset="0"/>
              <a:ea typeface="Chalkboard SE" charset="0"/>
              <a:cs typeface="Chalkboard SE" charset="0"/>
            </a:endParaRPr>
          </a:p>
        </p:txBody>
      </p:sp>
      <p:sp>
        <p:nvSpPr>
          <p:cNvPr id="14" name="Title 9"/>
          <p:cNvSpPr txBox="1">
            <a:spLocks/>
          </p:cNvSpPr>
          <p:nvPr/>
        </p:nvSpPr>
        <p:spPr>
          <a:xfrm>
            <a:off x="9070847" y="4112980"/>
            <a:ext cx="3744685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b="1" kern="1200" cap="none" baseline="0">
                <a:blipFill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>
                <a:latin typeface="Chalkboard SE" charset="0"/>
                <a:ea typeface="Chalkboard SE" charset="0"/>
                <a:cs typeface="Chalkboard SE" charset="0"/>
              </a:rPr>
              <a:t>defeat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15" name="Title 9"/>
          <p:cNvSpPr txBox="1">
            <a:spLocks/>
          </p:cNvSpPr>
          <p:nvPr/>
        </p:nvSpPr>
        <p:spPr>
          <a:xfrm>
            <a:off x="190525" y="4338829"/>
            <a:ext cx="2794581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b="1" kern="1200" cap="none" baseline="0">
                <a:blipFill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>
                <a:latin typeface="Chalkboard SE" charset="0"/>
                <a:ea typeface="Chalkboard SE" charset="0"/>
                <a:cs typeface="Chalkboard SE" charset="0"/>
              </a:rPr>
              <a:t>Persia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16" name="Title 9"/>
          <p:cNvSpPr txBox="1">
            <a:spLocks/>
          </p:cNvSpPr>
          <p:nvPr/>
        </p:nvSpPr>
        <p:spPr>
          <a:xfrm>
            <a:off x="6765145" y="5222523"/>
            <a:ext cx="3554187" cy="13136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b="1" kern="1200" cap="none" baseline="0">
                <a:blipFill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>
                <a:latin typeface="Chalkboard SE" charset="0"/>
                <a:ea typeface="Chalkboard SE" charset="0"/>
                <a:cs typeface="Chalkboard SE" charset="0"/>
              </a:rPr>
              <a:t>culture</a:t>
            </a:r>
            <a:r>
              <a:rPr lang="en-US" smtClean="0"/>
              <a:t> </a:t>
            </a:r>
            <a:endParaRPr lang="en-US" dirty="0"/>
          </a:p>
        </p:txBody>
      </p:sp>
      <p:sp>
        <p:nvSpPr>
          <p:cNvPr id="17" name="Title 9"/>
          <p:cNvSpPr txBox="1">
            <a:spLocks/>
          </p:cNvSpPr>
          <p:nvPr/>
        </p:nvSpPr>
        <p:spPr>
          <a:xfrm>
            <a:off x="684919" y="2736159"/>
            <a:ext cx="2794581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b="1" kern="1200" cap="none" baseline="0">
                <a:blipFill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>
                <a:latin typeface="Chalkboard SE" charset="0"/>
                <a:ea typeface="Chalkboard SE" charset="0"/>
                <a:cs typeface="Chalkboard SE" charset="0"/>
              </a:rPr>
              <a:t>Egypt </a:t>
            </a:r>
            <a:endParaRPr lang="en-US" dirty="0">
              <a:latin typeface="Chalkboard SE" charset="0"/>
              <a:ea typeface="Chalkboard SE" charset="0"/>
              <a:cs typeface="Chalkboard SE" charset="0"/>
            </a:endParaRPr>
          </a:p>
        </p:txBody>
      </p:sp>
      <p:sp>
        <p:nvSpPr>
          <p:cNvPr id="18" name="Title 9"/>
          <p:cNvSpPr txBox="1">
            <a:spLocks/>
          </p:cNvSpPr>
          <p:nvPr/>
        </p:nvSpPr>
        <p:spPr>
          <a:xfrm>
            <a:off x="2728258" y="4847845"/>
            <a:ext cx="2794581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b="1" kern="1200" cap="none" baseline="0">
                <a:blipFill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>
                <a:latin typeface="Chalkboard SE" charset="0"/>
                <a:ea typeface="Chalkboard SE" charset="0"/>
                <a:cs typeface="Chalkboard SE" charset="0"/>
              </a:rPr>
              <a:t>ruler </a:t>
            </a:r>
            <a:endParaRPr lang="en-US" dirty="0">
              <a:latin typeface="Chalkboard SE" charset="0"/>
              <a:ea typeface="Chalkboard SE" charset="0"/>
              <a:cs typeface="Chalkboard SE" charset="0"/>
            </a:endParaRPr>
          </a:p>
        </p:txBody>
      </p:sp>
      <p:sp>
        <p:nvSpPr>
          <p:cNvPr id="19" name="Title 9"/>
          <p:cNvSpPr txBox="1">
            <a:spLocks/>
          </p:cNvSpPr>
          <p:nvPr/>
        </p:nvSpPr>
        <p:spPr>
          <a:xfrm>
            <a:off x="561977" y="1309114"/>
            <a:ext cx="3390035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 smtClean="0">
                <a:latin typeface="Chalkboard SE" charset="0"/>
                <a:ea typeface="Chalkboard SE" charset="0"/>
                <a:cs typeface="Chalkboard SE" charset="0"/>
              </a:rPr>
              <a:t>Hellenism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20" name="Title 9"/>
          <p:cNvSpPr txBox="1">
            <a:spLocks/>
          </p:cNvSpPr>
          <p:nvPr/>
        </p:nvSpPr>
        <p:spPr>
          <a:xfrm>
            <a:off x="7891076" y="245365"/>
            <a:ext cx="2794581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 smtClean="0">
                <a:latin typeface="Chalkboard SE" charset="0"/>
                <a:ea typeface="Chalkboard SE" charset="0"/>
                <a:cs typeface="Chalkboard SE" charset="0"/>
              </a:rPr>
              <a:t>debate</a:t>
            </a:r>
            <a:endParaRPr lang="en-US" dirty="0"/>
          </a:p>
        </p:txBody>
      </p:sp>
      <p:sp>
        <p:nvSpPr>
          <p:cNvPr id="21" name="Title 9"/>
          <p:cNvSpPr txBox="1">
            <a:spLocks/>
          </p:cNvSpPr>
          <p:nvPr/>
        </p:nvSpPr>
        <p:spPr>
          <a:xfrm>
            <a:off x="8654271" y="2799291"/>
            <a:ext cx="2909536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b="1" kern="1200" cap="none" baseline="0">
                <a:blipFill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>
                <a:latin typeface="Chalkboard SE" charset="0"/>
                <a:ea typeface="Chalkboard SE" charset="0"/>
                <a:cs typeface="Chalkboard SE" charset="0"/>
              </a:rPr>
              <a:t>evidence</a:t>
            </a:r>
            <a:endParaRPr lang="en-US" dirty="0">
              <a:latin typeface="Chalkboard SE" charset="0"/>
              <a:ea typeface="Chalkboard SE" charset="0"/>
              <a:cs typeface="Chalkboard SE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945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6127" y="4172238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US" b="1" dirty="0" smtClean="0">
                <a:latin typeface="Chalkboard SE" charset="0"/>
                <a:ea typeface="Chalkboard SE" charset="0"/>
                <a:cs typeface="Chalkboard SE" charset="0"/>
              </a:rPr>
              <a:t>Do </a:t>
            </a:r>
            <a:r>
              <a:rPr lang="en-US" b="1" dirty="0">
                <a:latin typeface="Chalkboard SE" charset="0"/>
                <a:ea typeface="Chalkboard SE" charset="0"/>
                <a:cs typeface="Chalkboard SE" charset="0"/>
              </a:rPr>
              <a:t>you think he was a good ruler? Why? </a:t>
            </a:r>
            <a:r>
              <a:rPr lang="en-US" b="1" dirty="0" smtClean="0">
                <a:latin typeface="Chalkboard SE" charset="0"/>
                <a:ea typeface="Chalkboard SE" charset="0"/>
                <a:cs typeface="Chalkboard SE" charset="0"/>
              </a:rPr>
              <a:t/>
            </a:r>
            <a:br>
              <a:rPr lang="en-US" b="1" dirty="0" smtClean="0">
                <a:latin typeface="Chalkboard SE" charset="0"/>
                <a:ea typeface="Chalkboard SE" charset="0"/>
                <a:cs typeface="Chalkboard SE" charset="0"/>
              </a:rPr>
            </a:br>
            <a:r>
              <a:rPr lang="en-US" b="1" dirty="0" smtClean="0">
                <a:latin typeface="Chalkboard SE" charset="0"/>
                <a:ea typeface="Chalkboard SE" charset="0"/>
                <a:cs typeface="Chalkboard SE" charset="0"/>
              </a:rPr>
              <a:t/>
            </a:r>
            <a:br>
              <a:rPr lang="en-US" b="1" dirty="0" smtClean="0">
                <a:latin typeface="Chalkboard SE" charset="0"/>
                <a:ea typeface="Chalkboard SE" charset="0"/>
                <a:cs typeface="Chalkboard SE" charset="0"/>
              </a:rPr>
            </a:br>
            <a:r>
              <a:rPr lang="en-US" b="1" dirty="0" smtClean="0">
                <a:latin typeface="Chalkboard SE" charset="0"/>
                <a:ea typeface="Chalkboard SE" charset="0"/>
                <a:cs typeface="Chalkboard SE" charset="0"/>
              </a:rPr>
              <a:t>What </a:t>
            </a:r>
            <a:r>
              <a:rPr lang="en-US" b="1" dirty="0">
                <a:latin typeface="Chalkboard SE" charset="0"/>
                <a:ea typeface="Chalkboard SE" charset="0"/>
                <a:cs typeface="Chalkboard SE" charset="0"/>
              </a:rPr>
              <a:t>is a ‘good’ ruler? 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6" name="Oval 5"/>
          <p:cNvSpPr/>
          <p:nvPr/>
        </p:nvSpPr>
        <p:spPr>
          <a:xfrm>
            <a:off x="2036618" y="504247"/>
            <a:ext cx="9365673" cy="3048000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2770910" y="1124238"/>
            <a:ext cx="8215745" cy="20256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70000"/>
              </a:lnSpc>
            </a:pPr>
            <a:r>
              <a:rPr lang="en-US" sz="9600" b="1" dirty="0" smtClean="0">
                <a:latin typeface="Chalkboard SE" charset="0"/>
                <a:ea typeface="Chalkboard SE" charset="0"/>
                <a:cs typeface="Chalkboard SE" charset="0"/>
              </a:rPr>
              <a:t>Alexander the Great died very young, but in his short life conquered the largest empire known at that time. 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7" name="5-Point Star 6"/>
          <p:cNvSpPr/>
          <p:nvPr/>
        </p:nvSpPr>
        <p:spPr>
          <a:xfrm>
            <a:off x="741218" y="3756602"/>
            <a:ext cx="484909" cy="415636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5-Point Star 7"/>
          <p:cNvSpPr/>
          <p:nvPr/>
        </p:nvSpPr>
        <p:spPr>
          <a:xfrm>
            <a:off x="741218" y="4850893"/>
            <a:ext cx="484909" cy="415636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2506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1360" y="5153107"/>
            <a:ext cx="10906008" cy="1115415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 algn="ctr"/>
            <a:r>
              <a:rPr lang="en-US" sz="3100" b="1" dirty="0">
                <a:latin typeface="Chalkboard SE" charset="0"/>
                <a:ea typeface="Chalkboard SE" charset="0"/>
                <a:cs typeface="Chalkboard SE" charset="0"/>
              </a:rPr>
              <a:t>Do you think these statements about Alexander the Great make him a good or bad ruler? </a:t>
            </a:r>
            <a:r>
              <a:rPr lang="en-US" sz="2400" dirty="0"/>
              <a:t/>
            </a:r>
            <a:br>
              <a:rPr lang="en-US" sz="2400" dirty="0"/>
            </a:br>
            <a:r>
              <a:rPr lang="en-US" sz="2400" dirty="0"/>
              <a:t/>
            </a:r>
            <a:br>
              <a:rPr lang="en-US" sz="2400" dirty="0"/>
            </a:br>
            <a:endParaRPr lang="en-US" sz="24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481946" y="1565783"/>
            <a:ext cx="2685705" cy="268570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28518" y="1565783"/>
            <a:ext cx="2685705" cy="268570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90430" y="476572"/>
            <a:ext cx="2502934" cy="377491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21662" y="1565783"/>
            <a:ext cx="2685706" cy="268570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51984" y="206477"/>
            <a:ext cx="364760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smtClean="0">
                <a:latin typeface="Comic Sans MS" panose="030F0702030302020204" pitchFamily="66" charset="0"/>
              </a:rPr>
              <a:t>Talk Task </a:t>
            </a:r>
            <a:endParaRPr lang="en-GB" sz="5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8095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loud Callout 3"/>
          <p:cNvSpPr/>
          <p:nvPr/>
        </p:nvSpPr>
        <p:spPr>
          <a:xfrm>
            <a:off x="667265" y="1672107"/>
            <a:ext cx="11306432" cy="3196455"/>
          </a:xfrm>
          <a:prstGeom prst="cloudCallou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2261155" y="2704006"/>
            <a:ext cx="880350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400" b="1" dirty="0">
                <a:latin typeface="Chalkboard SE" charset="0"/>
                <a:ea typeface="Chalkboard SE" charset="0"/>
                <a:cs typeface="Chalkboard SE" charset="0"/>
              </a:rPr>
              <a:t>He united Greece, but by force </a:t>
            </a:r>
          </a:p>
        </p:txBody>
      </p:sp>
    </p:spTree>
    <p:extLst>
      <p:ext uri="{BB962C8B-B14F-4D97-AF65-F5344CB8AC3E}">
        <p14:creationId xmlns:p14="http://schemas.microsoft.com/office/powerpoint/2010/main" val="1430706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loud Callout 2"/>
          <p:cNvSpPr/>
          <p:nvPr/>
        </p:nvSpPr>
        <p:spPr>
          <a:xfrm>
            <a:off x="432487" y="1758605"/>
            <a:ext cx="11306432" cy="3196455"/>
          </a:xfrm>
          <a:prstGeom prst="cloudCallou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6400" y="2872798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US" b="1" dirty="0">
                <a:latin typeface="Chalkboard SE" charset="0"/>
                <a:ea typeface="Chalkboard SE" charset="0"/>
                <a:cs typeface="Chalkboard SE" charset="0"/>
              </a:rPr>
              <a:t>He defeated the Persian Empire and killed the Persian king </a:t>
            </a:r>
            <a:r>
              <a:rPr lang="en-US" b="1" dirty="0"/>
              <a:t/>
            </a:r>
            <a:br>
              <a:rPr lang="en-US" b="1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04381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loud Callout 2"/>
          <p:cNvSpPr/>
          <p:nvPr/>
        </p:nvSpPr>
        <p:spPr>
          <a:xfrm>
            <a:off x="98854" y="1075039"/>
            <a:ext cx="11820080" cy="4151870"/>
          </a:xfrm>
          <a:prstGeom prst="cloudCallou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14174" y="2212274"/>
            <a:ext cx="8910345" cy="2236160"/>
          </a:xfrm>
        </p:spPr>
        <p:txBody>
          <a:bodyPr>
            <a:normAutofit fontScale="90000"/>
          </a:bodyPr>
          <a:lstStyle/>
          <a:p>
            <a:r>
              <a:rPr lang="en-US" b="1" dirty="0">
                <a:latin typeface="Chalkboard SE" charset="0"/>
                <a:ea typeface="Chalkboard SE" charset="0"/>
                <a:cs typeface="Chalkboard SE" charset="0"/>
              </a:rPr>
              <a:t>When the city-state Thebes stood up to him, he burned the city to the ground and sold its </a:t>
            </a:r>
            <a:r>
              <a:rPr lang="en-US" b="1" dirty="0" smtClean="0">
                <a:latin typeface="Chalkboard SE" charset="0"/>
                <a:ea typeface="Chalkboard SE" charset="0"/>
                <a:cs typeface="Chalkboard SE" charset="0"/>
              </a:rPr>
              <a:t>people </a:t>
            </a:r>
            <a:r>
              <a:rPr lang="en-US" b="1" dirty="0">
                <a:latin typeface="Chalkboard SE" charset="0"/>
                <a:ea typeface="Chalkboard SE" charset="0"/>
                <a:cs typeface="Chalkboard SE" charset="0"/>
              </a:rPr>
              <a:t>into slavery </a:t>
            </a:r>
            <a:r>
              <a:rPr lang="en-US" b="1" dirty="0"/>
              <a:t/>
            </a:r>
            <a:br>
              <a:rPr lang="en-US" b="1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9355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loud Callout 2"/>
          <p:cNvSpPr/>
          <p:nvPr/>
        </p:nvSpPr>
        <p:spPr>
          <a:xfrm>
            <a:off x="418444" y="1770960"/>
            <a:ext cx="11773556" cy="3418877"/>
          </a:xfrm>
          <a:prstGeom prst="cloudCallou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6237" y="2942070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US" sz="5300" b="1" dirty="0">
                <a:latin typeface="Chalkboard SE" charset="0"/>
                <a:ea typeface="Chalkboard SE" charset="0"/>
                <a:cs typeface="Chalkboard SE" charset="0"/>
              </a:rPr>
              <a:t>He spread the Greek language and culture to the rest of his empire </a:t>
            </a:r>
            <a:r>
              <a:rPr lang="en-US" b="1" dirty="0"/>
              <a:t/>
            </a:r>
            <a:br>
              <a:rPr lang="en-US" b="1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4853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loud Callout 2"/>
          <p:cNvSpPr/>
          <p:nvPr/>
        </p:nvSpPr>
        <p:spPr>
          <a:xfrm>
            <a:off x="284205" y="1672108"/>
            <a:ext cx="11557312" cy="3406519"/>
          </a:xfrm>
          <a:prstGeom prst="cloudCallou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7636" y="2900507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US" sz="6000" b="1" dirty="0">
                <a:latin typeface="Chalkboard SE" charset="0"/>
                <a:ea typeface="Chalkboard SE" charset="0"/>
                <a:cs typeface="Chalkboard SE" charset="0"/>
              </a:rPr>
              <a:t>He looked after his army and they remained loyal to him </a:t>
            </a:r>
            <a:r>
              <a:rPr lang="en-US" b="1" dirty="0"/>
              <a:t/>
            </a:r>
            <a:br>
              <a:rPr lang="en-US" b="1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0013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loud Callout 2"/>
          <p:cNvSpPr/>
          <p:nvPr/>
        </p:nvSpPr>
        <p:spPr>
          <a:xfrm>
            <a:off x="418444" y="1701448"/>
            <a:ext cx="11773556" cy="3418877"/>
          </a:xfrm>
          <a:prstGeom prst="cloudCallou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8127" y="2748106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US" sz="6700" b="1" dirty="0">
                <a:latin typeface="Chalkboard SE" charset="0"/>
                <a:ea typeface="Chalkboard SE" charset="0"/>
                <a:cs typeface="Chalkboard SE" charset="0"/>
              </a:rPr>
              <a:t>He never lost a battle! </a:t>
            </a:r>
            <a:r>
              <a:rPr lang="en-US" b="1" dirty="0"/>
              <a:t/>
            </a:r>
            <a:br>
              <a:rPr lang="en-US" b="1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5757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loud Callout 2"/>
          <p:cNvSpPr/>
          <p:nvPr/>
        </p:nvSpPr>
        <p:spPr>
          <a:xfrm>
            <a:off x="196023" y="1511468"/>
            <a:ext cx="11773556" cy="3418877"/>
          </a:xfrm>
          <a:prstGeom prst="cloudCallou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6400" y="2692688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US" sz="6700" b="1" dirty="0">
                <a:latin typeface="Chalkboard SE" charset="0"/>
                <a:ea typeface="Chalkboard SE" charset="0"/>
                <a:cs typeface="Chalkboard SE" charset="0"/>
              </a:rPr>
              <a:t>He named places he conquered after himself </a:t>
            </a:r>
            <a:r>
              <a:rPr lang="en-US" b="1" dirty="0"/>
              <a:t/>
            </a:r>
            <a:br>
              <a:rPr lang="en-US" b="1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1757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loud Callout 2"/>
          <p:cNvSpPr/>
          <p:nvPr/>
        </p:nvSpPr>
        <p:spPr>
          <a:xfrm>
            <a:off x="162135" y="1684464"/>
            <a:ext cx="11773556" cy="3418877"/>
          </a:xfrm>
          <a:prstGeom prst="cloudCallou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0091" y="2969780"/>
            <a:ext cx="10515600" cy="1325563"/>
          </a:xfrm>
        </p:spPr>
        <p:txBody>
          <a:bodyPr>
            <a:noAutofit/>
          </a:bodyPr>
          <a:lstStyle/>
          <a:p>
            <a:r>
              <a:rPr lang="en-US" sz="5400" b="1" dirty="0">
                <a:latin typeface="Chalkboard SE" charset="0"/>
                <a:ea typeface="Chalkboard SE" charset="0"/>
                <a:cs typeface="Chalkboard SE" charset="0"/>
              </a:rPr>
              <a:t>Lots of people were killed in the battles he fought </a:t>
            </a:r>
            <a:br>
              <a:rPr lang="en-US" sz="5400" b="1" dirty="0">
                <a:latin typeface="Chalkboard SE" charset="0"/>
                <a:ea typeface="Chalkboard SE" charset="0"/>
                <a:cs typeface="Chalkboard SE" charset="0"/>
              </a:rPr>
            </a:br>
            <a:endParaRPr lang="en-US" sz="5400" b="1" dirty="0">
              <a:latin typeface="Chalkboard SE" charset="0"/>
              <a:ea typeface="Chalkboard SE" charset="0"/>
              <a:cs typeface="Chalkboard SE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9988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0730" y="971181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sz="4900" dirty="0" smtClean="0">
                <a:latin typeface="Comic Sans MS" panose="030F0702030302020204" pitchFamily="66" charset="0"/>
              </a:rPr>
              <a:t>Learning Objective: </a:t>
            </a:r>
            <a:br>
              <a:rPr lang="en-GB" sz="4900" dirty="0" smtClean="0">
                <a:latin typeface="Comic Sans MS" panose="030F0702030302020204" pitchFamily="66" charset="0"/>
              </a:rPr>
            </a:br>
            <a:r>
              <a:rPr lang="en-GB" dirty="0" smtClean="0">
                <a:latin typeface="Comic Sans MS" panose="030F0702030302020204" pitchFamily="66" charset="0"/>
              </a:rPr>
              <a:t>To understand the legacy of Alexander the Great.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806302" y="3274830"/>
            <a:ext cx="10963939" cy="273622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47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7200" dirty="0" smtClean="0">
                <a:latin typeface="Comic Sans MS" panose="030F0702030302020204" pitchFamily="66" charset="0"/>
              </a:rPr>
              <a:t>Success Criteria:</a:t>
            </a:r>
          </a:p>
          <a:p>
            <a:endParaRPr lang="en-GB" sz="7200" dirty="0">
              <a:latin typeface="Comic Sans MS" panose="030F0702030302020204" pitchFamily="66" charset="0"/>
            </a:endParaRPr>
          </a:p>
          <a:p>
            <a:endParaRPr lang="en-GB" sz="7200" dirty="0" smtClean="0">
              <a:latin typeface="Comic Sans MS" panose="030F0702030302020204" pitchFamily="66" charset="0"/>
            </a:endParaRPr>
          </a:p>
          <a:p>
            <a:pPr marL="685800" indent="-685800">
              <a:buFont typeface="Wingdings" panose="05000000000000000000" pitchFamily="2" charset="2"/>
              <a:buChar char="v"/>
            </a:pPr>
            <a:r>
              <a:rPr lang="en-GB" sz="7200" dirty="0" smtClean="0">
                <a:latin typeface="Comic Sans MS" panose="030F0702030302020204" pitchFamily="66" charset="0"/>
              </a:rPr>
              <a:t>I can say if I think he was a good or bad ruler.</a:t>
            </a:r>
          </a:p>
          <a:p>
            <a:endParaRPr lang="en-GB" sz="7200" dirty="0">
              <a:latin typeface="Comic Sans MS" panose="030F0702030302020204" pitchFamily="66" charset="0"/>
            </a:endParaRPr>
          </a:p>
          <a:p>
            <a:pPr marL="685800" indent="-685800">
              <a:buFont typeface="Wingdings" panose="05000000000000000000" pitchFamily="2" charset="2"/>
              <a:buChar char="v"/>
            </a:pPr>
            <a:r>
              <a:rPr lang="en-GB" sz="7200" dirty="0" smtClean="0">
                <a:latin typeface="Comic Sans MS" panose="030F0702030302020204" pitchFamily="66" charset="0"/>
              </a:rPr>
              <a:t>I can give a reason using evidence.  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2373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ertical Scroll 2"/>
          <p:cNvSpPr/>
          <p:nvPr/>
        </p:nvSpPr>
        <p:spPr>
          <a:xfrm>
            <a:off x="2757055" y="374073"/>
            <a:ext cx="6830290" cy="6082145"/>
          </a:xfrm>
          <a:prstGeom prst="verticalScroll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89217" y="1515052"/>
            <a:ext cx="5188528" cy="1325563"/>
          </a:xfrm>
        </p:spPr>
        <p:txBody>
          <a:bodyPr>
            <a:normAutofit fontScale="90000"/>
          </a:bodyPr>
          <a:lstStyle/>
          <a:p>
            <a:r>
              <a:rPr lang="en-US" sz="7200" b="1" dirty="0" smtClean="0">
                <a:latin typeface="Chalkboard SE" charset="0"/>
                <a:ea typeface="Chalkboard SE" charset="0"/>
                <a:cs typeface="Chalkboard SE" charset="0"/>
              </a:rPr>
              <a:t>Debate Time</a:t>
            </a:r>
            <a:br>
              <a:rPr lang="en-US" sz="7200" b="1" dirty="0" smtClean="0">
                <a:latin typeface="Chalkboard SE" charset="0"/>
                <a:ea typeface="Chalkboard SE" charset="0"/>
                <a:cs typeface="Chalkboard SE" charset="0"/>
              </a:rPr>
            </a:br>
            <a:r>
              <a:rPr lang="en-US" sz="7200" b="1" dirty="0" smtClean="0">
                <a:latin typeface="Chalkboard SE" charset="0"/>
                <a:ea typeface="Chalkboard SE" charset="0"/>
                <a:cs typeface="Chalkboard SE" charset="0"/>
              </a:rPr>
              <a:t> </a:t>
            </a:r>
            <a:endParaRPr lang="en-US" sz="7200" b="1" dirty="0">
              <a:latin typeface="Chalkboard SE" charset="0"/>
              <a:ea typeface="Chalkboard SE" charset="0"/>
              <a:cs typeface="Chalkboard SE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3789217" y="2910321"/>
            <a:ext cx="518852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5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7200" b="1" dirty="0" smtClean="0">
                <a:latin typeface="Chalkboard SE" charset="0"/>
                <a:ea typeface="Chalkboard SE" charset="0"/>
                <a:cs typeface="Chalkboard SE" charset="0"/>
              </a:rPr>
              <a:t>Was Alexander the Great a good ruler?</a:t>
            </a:r>
            <a:br>
              <a:rPr lang="en-US" sz="7200" b="1" dirty="0" smtClean="0">
                <a:latin typeface="Chalkboard SE" charset="0"/>
                <a:ea typeface="Chalkboard SE" charset="0"/>
                <a:cs typeface="Chalkboard SE" charset="0"/>
              </a:rPr>
            </a:br>
            <a:r>
              <a:rPr lang="en-US" sz="7200" b="1" dirty="0" smtClean="0">
                <a:latin typeface="Chalkboard SE" charset="0"/>
                <a:ea typeface="Chalkboard SE" charset="0"/>
                <a:cs typeface="Chalkboard SE" charset="0"/>
              </a:rPr>
              <a:t> </a:t>
            </a:r>
            <a:endParaRPr lang="en-US" sz="7200" b="1" dirty="0">
              <a:latin typeface="Chalkboard SE" charset="0"/>
              <a:ea typeface="Chalkboard SE" charset="0"/>
              <a:cs typeface="Chalkboard SE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3927762" y="4499120"/>
            <a:ext cx="518852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3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7200" b="1" dirty="0" smtClean="0">
                <a:latin typeface="Chalkboard SE" charset="0"/>
                <a:ea typeface="Chalkboard SE" charset="0"/>
                <a:cs typeface="Chalkboard SE" charset="0"/>
              </a:rPr>
              <a:t>Rule: you need to provide evidence from your </a:t>
            </a:r>
            <a:r>
              <a:rPr lang="en-US" sz="7200" b="1" smtClean="0">
                <a:latin typeface="Chalkboard SE" charset="0"/>
                <a:ea typeface="Chalkboard SE" charset="0"/>
                <a:cs typeface="Chalkboard SE" charset="0"/>
              </a:rPr>
              <a:t>history knowledge to support your argument. </a:t>
            </a:r>
            <a:r>
              <a:rPr lang="en-US" sz="7200" b="1" dirty="0" smtClean="0">
                <a:latin typeface="Chalkboard SE" charset="0"/>
                <a:ea typeface="Chalkboard SE" charset="0"/>
                <a:cs typeface="Chalkboard SE" charset="0"/>
              </a:rPr>
              <a:t/>
            </a:r>
            <a:br>
              <a:rPr lang="en-US" sz="7200" b="1" dirty="0" smtClean="0">
                <a:latin typeface="Chalkboard SE" charset="0"/>
                <a:ea typeface="Chalkboard SE" charset="0"/>
                <a:cs typeface="Chalkboard SE" charset="0"/>
              </a:rPr>
            </a:br>
            <a:r>
              <a:rPr lang="en-US" sz="7200" b="1" dirty="0" smtClean="0">
                <a:latin typeface="Chalkboard SE" charset="0"/>
                <a:ea typeface="Chalkboard SE" charset="0"/>
                <a:cs typeface="Chalkboard SE" charset="0"/>
              </a:rPr>
              <a:t> </a:t>
            </a:r>
            <a:endParaRPr lang="en-US" sz="7200" b="1" dirty="0">
              <a:latin typeface="Chalkboard SE" charset="0"/>
              <a:ea typeface="Chalkboard SE" charset="0"/>
              <a:cs typeface="Chalkboard SE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3536" y="2597151"/>
            <a:ext cx="2889600" cy="163873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77745" y="2590798"/>
            <a:ext cx="2889600" cy="163873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847217" y="920519"/>
            <a:ext cx="233239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 smtClean="0">
                <a:latin typeface="Comic Sans MS" panose="030F0702030302020204" pitchFamily="66" charset="0"/>
              </a:rPr>
              <a:t>Task</a:t>
            </a:r>
            <a:r>
              <a:rPr lang="en-GB" sz="5400" dirty="0" smtClean="0">
                <a:latin typeface="Comic Sans MS" panose="030F0702030302020204" pitchFamily="66" charset="0"/>
              </a:rPr>
              <a:t> </a:t>
            </a:r>
            <a:endParaRPr lang="en-GB" sz="5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8634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loud Callout 7"/>
          <p:cNvSpPr/>
          <p:nvPr/>
        </p:nvSpPr>
        <p:spPr>
          <a:xfrm>
            <a:off x="3197678" y="1906886"/>
            <a:ext cx="5464628" cy="2525486"/>
          </a:xfrm>
          <a:prstGeom prst="cloudCallou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3023182" y="2529259"/>
            <a:ext cx="5519057" cy="11360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b="1" kern="1200" cap="none" baseline="0">
                <a:blipFill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5400" dirty="0" smtClean="0">
                <a:latin typeface="Chalkboard SE" charset="0"/>
                <a:ea typeface="Chalkboard SE" charset="0"/>
                <a:cs typeface="Chalkboard SE" charset="0"/>
              </a:rPr>
              <a:t>Key Vocabulary </a:t>
            </a:r>
            <a:endParaRPr lang="en-US" sz="5400" dirty="0">
              <a:latin typeface="Chalkboard SE" charset="0"/>
              <a:ea typeface="Chalkboard SE" charset="0"/>
              <a:cs typeface="Chalkboard SE" charset="0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2314889" y="43034"/>
            <a:ext cx="2794581" cy="1609344"/>
          </a:xfrm>
        </p:spPr>
        <p:txBody>
          <a:bodyPr/>
          <a:lstStyle/>
          <a:p>
            <a:r>
              <a:rPr lang="en-US" b="1" dirty="0">
                <a:latin typeface="Chalkboard SE" charset="0"/>
                <a:ea typeface="Chalkboard SE" charset="0"/>
                <a:cs typeface="Chalkboard SE" charset="0"/>
              </a:rPr>
              <a:t>c</a:t>
            </a:r>
            <a:r>
              <a:rPr lang="en-US" b="1" dirty="0" smtClean="0">
                <a:latin typeface="Chalkboard SE" charset="0"/>
                <a:ea typeface="Chalkboard SE" charset="0"/>
                <a:cs typeface="Chalkboard SE" charset="0"/>
              </a:rPr>
              <a:t>onquer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11" name="Title 9"/>
          <p:cNvSpPr txBox="1">
            <a:spLocks/>
          </p:cNvSpPr>
          <p:nvPr/>
        </p:nvSpPr>
        <p:spPr>
          <a:xfrm>
            <a:off x="5265990" y="4549901"/>
            <a:ext cx="2794581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b="1" kern="1200" cap="none" baseline="0">
                <a:blipFill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>
                <a:latin typeface="Chalkboard SE" charset="0"/>
                <a:ea typeface="Chalkboard SE" charset="0"/>
                <a:cs typeface="Chalkboard SE" charset="0"/>
              </a:rPr>
              <a:t>war </a:t>
            </a:r>
            <a:endParaRPr lang="en-US" dirty="0">
              <a:latin typeface="Chalkboard SE" charset="0"/>
              <a:ea typeface="Chalkboard SE" charset="0"/>
              <a:cs typeface="Chalkboard SE" charset="0"/>
            </a:endParaRPr>
          </a:p>
        </p:txBody>
      </p:sp>
      <p:sp>
        <p:nvSpPr>
          <p:cNvPr id="12" name="Title 9"/>
          <p:cNvSpPr txBox="1">
            <a:spLocks/>
          </p:cNvSpPr>
          <p:nvPr/>
        </p:nvSpPr>
        <p:spPr>
          <a:xfrm>
            <a:off x="5203737" y="328639"/>
            <a:ext cx="2794581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b="1" kern="1200" cap="none" baseline="0">
                <a:blipFill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>
                <a:latin typeface="Chalkboard SE" charset="0"/>
                <a:ea typeface="Chalkboard SE" charset="0"/>
                <a:cs typeface="Chalkboard SE" charset="0"/>
              </a:rPr>
              <a:t>empire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13" name="Title 9"/>
          <p:cNvSpPr txBox="1">
            <a:spLocks/>
          </p:cNvSpPr>
          <p:nvPr/>
        </p:nvSpPr>
        <p:spPr>
          <a:xfrm>
            <a:off x="9017928" y="1427004"/>
            <a:ext cx="2141378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b="1" kern="1200" cap="none" baseline="0">
                <a:blipFill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>
                <a:latin typeface="Chalkboard SE" charset="0"/>
                <a:ea typeface="Chalkboard SE" charset="0"/>
                <a:cs typeface="Chalkboard SE" charset="0"/>
              </a:rPr>
              <a:t>legacy</a:t>
            </a:r>
            <a:endParaRPr lang="en-US" dirty="0">
              <a:latin typeface="Chalkboard SE" charset="0"/>
              <a:ea typeface="Chalkboard SE" charset="0"/>
              <a:cs typeface="Chalkboard SE" charset="0"/>
            </a:endParaRPr>
          </a:p>
        </p:txBody>
      </p:sp>
      <p:sp>
        <p:nvSpPr>
          <p:cNvPr id="14" name="Title 9"/>
          <p:cNvSpPr txBox="1">
            <a:spLocks/>
          </p:cNvSpPr>
          <p:nvPr/>
        </p:nvSpPr>
        <p:spPr>
          <a:xfrm>
            <a:off x="9070847" y="4112980"/>
            <a:ext cx="3744685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b="1" kern="1200" cap="none" baseline="0">
                <a:blipFill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>
                <a:latin typeface="Chalkboard SE" charset="0"/>
                <a:ea typeface="Chalkboard SE" charset="0"/>
                <a:cs typeface="Chalkboard SE" charset="0"/>
              </a:rPr>
              <a:t>defeat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15" name="Title 9"/>
          <p:cNvSpPr txBox="1">
            <a:spLocks/>
          </p:cNvSpPr>
          <p:nvPr/>
        </p:nvSpPr>
        <p:spPr>
          <a:xfrm>
            <a:off x="190525" y="4338829"/>
            <a:ext cx="2794581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b="1" kern="1200" cap="none" baseline="0">
                <a:blipFill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>
                <a:latin typeface="Chalkboard SE" charset="0"/>
                <a:ea typeface="Chalkboard SE" charset="0"/>
                <a:cs typeface="Chalkboard SE" charset="0"/>
              </a:rPr>
              <a:t>Persia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16" name="Title 9"/>
          <p:cNvSpPr txBox="1">
            <a:spLocks/>
          </p:cNvSpPr>
          <p:nvPr/>
        </p:nvSpPr>
        <p:spPr>
          <a:xfrm>
            <a:off x="6765145" y="5222523"/>
            <a:ext cx="3554187" cy="13136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b="1" kern="1200" cap="none" baseline="0">
                <a:blipFill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>
                <a:latin typeface="Chalkboard SE" charset="0"/>
                <a:ea typeface="Chalkboard SE" charset="0"/>
                <a:cs typeface="Chalkboard SE" charset="0"/>
              </a:rPr>
              <a:t>culture</a:t>
            </a:r>
            <a:r>
              <a:rPr lang="en-US" smtClean="0"/>
              <a:t> </a:t>
            </a:r>
            <a:endParaRPr lang="en-US" dirty="0"/>
          </a:p>
        </p:txBody>
      </p:sp>
      <p:sp>
        <p:nvSpPr>
          <p:cNvPr id="17" name="Title 9"/>
          <p:cNvSpPr txBox="1">
            <a:spLocks/>
          </p:cNvSpPr>
          <p:nvPr/>
        </p:nvSpPr>
        <p:spPr>
          <a:xfrm>
            <a:off x="684919" y="2736159"/>
            <a:ext cx="2794581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b="1" kern="1200" cap="none" baseline="0">
                <a:blipFill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>
                <a:latin typeface="Chalkboard SE" charset="0"/>
                <a:ea typeface="Chalkboard SE" charset="0"/>
                <a:cs typeface="Chalkboard SE" charset="0"/>
              </a:rPr>
              <a:t>Egypt </a:t>
            </a:r>
            <a:endParaRPr lang="en-US" dirty="0">
              <a:latin typeface="Chalkboard SE" charset="0"/>
              <a:ea typeface="Chalkboard SE" charset="0"/>
              <a:cs typeface="Chalkboard SE" charset="0"/>
            </a:endParaRPr>
          </a:p>
        </p:txBody>
      </p:sp>
      <p:sp>
        <p:nvSpPr>
          <p:cNvPr id="18" name="Title 9"/>
          <p:cNvSpPr txBox="1">
            <a:spLocks/>
          </p:cNvSpPr>
          <p:nvPr/>
        </p:nvSpPr>
        <p:spPr>
          <a:xfrm>
            <a:off x="2728258" y="4847845"/>
            <a:ext cx="2794581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b="1" kern="1200" cap="none" baseline="0">
                <a:blipFill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>
                <a:latin typeface="Chalkboard SE" charset="0"/>
                <a:ea typeface="Chalkboard SE" charset="0"/>
                <a:cs typeface="Chalkboard SE" charset="0"/>
              </a:rPr>
              <a:t>ruler </a:t>
            </a:r>
            <a:endParaRPr lang="en-US" dirty="0">
              <a:latin typeface="Chalkboard SE" charset="0"/>
              <a:ea typeface="Chalkboard SE" charset="0"/>
              <a:cs typeface="Chalkboard SE" charset="0"/>
            </a:endParaRPr>
          </a:p>
        </p:txBody>
      </p:sp>
      <p:sp>
        <p:nvSpPr>
          <p:cNvPr id="19" name="Title 9"/>
          <p:cNvSpPr txBox="1">
            <a:spLocks/>
          </p:cNvSpPr>
          <p:nvPr/>
        </p:nvSpPr>
        <p:spPr>
          <a:xfrm>
            <a:off x="561977" y="1309114"/>
            <a:ext cx="2794581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 smtClean="0">
                <a:latin typeface="Chalkboard SE" charset="0"/>
                <a:ea typeface="Chalkboard SE" charset="0"/>
                <a:cs typeface="Chalkboard SE" charset="0"/>
              </a:rPr>
              <a:t>Hellenism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20" name="Title 9"/>
          <p:cNvSpPr txBox="1">
            <a:spLocks/>
          </p:cNvSpPr>
          <p:nvPr/>
        </p:nvSpPr>
        <p:spPr>
          <a:xfrm>
            <a:off x="7891076" y="245365"/>
            <a:ext cx="2794581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 smtClean="0">
                <a:latin typeface="Chalkboard SE" charset="0"/>
                <a:ea typeface="Chalkboard SE" charset="0"/>
                <a:cs typeface="Chalkboard SE" charset="0"/>
              </a:rPr>
              <a:t>debate</a:t>
            </a:r>
            <a:endParaRPr lang="en-US" dirty="0"/>
          </a:p>
        </p:txBody>
      </p:sp>
      <p:sp>
        <p:nvSpPr>
          <p:cNvPr id="21" name="Title 9"/>
          <p:cNvSpPr txBox="1">
            <a:spLocks/>
          </p:cNvSpPr>
          <p:nvPr/>
        </p:nvSpPr>
        <p:spPr>
          <a:xfrm>
            <a:off x="8654271" y="2799291"/>
            <a:ext cx="2909536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b="1" kern="1200" cap="none" baseline="0">
                <a:blipFill>
                  <a:blip r:embed="rId3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tile tx="6350" ty="-127000" sx="65000" sy="64000" flip="none" algn="tl"/>
                </a:blipFill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>
                <a:latin typeface="Chalkboard SE" charset="0"/>
                <a:ea typeface="Chalkboard SE" charset="0"/>
                <a:cs typeface="Chalkboard SE" charset="0"/>
              </a:rPr>
              <a:t>evidence</a:t>
            </a:r>
            <a:endParaRPr lang="en-US" dirty="0">
              <a:latin typeface="Chalkboard SE" charset="0"/>
              <a:ea typeface="Chalkboard SE" charset="0"/>
              <a:cs typeface="Chalkboard SE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5876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5400" b="1" dirty="0" smtClean="0">
                <a:latin typeface="Chalkboard SE" charset="0"/>
                <a:ea typeface="Chalkboard SE" charset="0"/>
                <a:cs typeface="Chalkboard SE" charset="0"/>
              </a:rPr>
              <a:t>Plenary</a:t>
            </a:r>
            <a:endParaRPr lang="en-US" sz="5400" b="1" dirty="0">
              <a:latin typeface="Chalkboard SE" charset="0"/>
              <a:ea typeface="Chalkboard SE" charset="0"/>
              <a:cs typeface="Chalkboard SE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7059" y="2100694"/>
            <a:ext cx="7297882" cy="3648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297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1209</TotalTime>
  <Words>329</Words>
  <Application>Microsoft Office PowerPoint</Application>
  <PresentationFormat>Widescreen</PresentationFormat>
  <Paragraphs>77</Paragraphs>
  <Slides>20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8" baseType="lpstr">
      <vt:lpstr>Arial</vt:lpstr>
      <vt:lpstr>Calibri</vt:lpstr>
      <vt:lpstr>Calibri Light</vt:lpstr>
      <vt:lpstr>Century Gothic</vt:lpstr>
      <vt:lpstr>Chalkboard SE</vt:lpstr>
      <vt:lpstr>Comic Sans MS</vt:lpstr>
      <vt:lpstr>Wingdings</vt:lpstr>
      <vt:lpstr>Office Theme</vt:lpstr>
      <vt:lpstr>Alexander’s Death and Legacy   Lesson 5- Autumn 2  </vt:lpstr>
      <vt:lpstr>PowerPoint Presentation</vt:lpstr>
      <vt:lpstr>Prior Learning: In Year 2 we learnt about the Roman Empire</vt:lpstr>
      <vt:lpstr>    Prior Learning Task:     What can you tell me about Alexander the Great and his empire ?   </vt:lpstr>
      <vt:lpstr>Learning Objective:  To understand the legacy of Alexander the Great.</vt:lpstr>
      <vt:lpstr>conquer </vt:lpstr>
      <vt:lpstr>Do you think he was a good ruler? Why?   What is a ‘good’ ruler?  </vt:lpstr>
      <vt:lpstr>Do you think these statements about Alexander the Great make him a good or bad ruler?   </vt:lpstr>
      <vt:lpstr>PowerPoint Presentation</vt:lpstr>
      <vt:lpstr>He defeated the Persian Empire and killed the Persian king  </vt:lpstr>
      <vt:lpstr>When the city-state Thebes stood up to him, he burned the city to the ground and sold its people into slavery  </vt:lpstr>
      <vt:lpstr>He spread the Greek language and culture to the rest of his empire  </vt:lpstr>
      <vt:lpstr>He looked after his army and they remained loyal to him  </vt:lpstr>
      <vt:lpstr>He never lost a battle!  </vt:lpstr>
      <vt:lpstr>He named places he conquered after himself  </vt:lpstr>
      <vt:lpstr>Lots of people were killed in the battles he fought  </vt:lpstr>
      <vt:lpstr>Learning Objective:  To understand the legacy of Alexander the Great.</vt:lpstr>
      <vt:lpstr>Debate Time  </vt:lpstr>
      <vt:lpstr>conquer </vt:lpstr>
      <vt:lpstr>Plenary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Therese Griffin-Parry</dc:creator>
  <cp:lastModifiedBy>Alicia Clarke</cp:lastModifiedBy>
  <cp:revision>13</cp:revision>
  <dcterms:created xsi:type="dcterms:W3CDTF">2019-06-05T14:43:43Z</dcterms:created>
  <dcterms:modified xsi:type="dcterms:W3CDTF">2020-12-04T15:10:56Z</dcterms:modified>
</cp:coreProperties>
</file>