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4" r:id="rId2"/>
    <p:sldId id="268" r:id="rId3"/>
    <p:sldId id="273" r:id="rId4"/>
    <p:sldId id="259" r:id="rId5"/>
    <p:sldId id="277" r:id="rId6"/>
    <p:sldId id="262" r:id="rId7"/>
    <p:sldId id="258" r:id="rId8"/>
    <p:sldId id="278" r:id="rId9"/>
    <p:sldId id="279" r:id="rId10"/>
    <p:sldId id="269" r:id="rId11"/>
    <p:sldId id="286" r:id="rId12"/>
    <p:sldId id="272" r:id="rId13"/>
    <p:sldId id="288" r:id="rId14"/>
    <p:sldId id="283"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1D4E34-39B7-D745-BAFF-1584E635296C}" v="1" dt="2019-11-20T11:56:36.980"/>
    <p1510:client id="{2FF0FFAA-A145-03EF-1870-20DB57C68F2D}" v="128" dt="2019-11-25T09:42:16.147"/>
    <p1510:client id="{42161980-C824-10B3-6507-9E96FE3065EB}" v="4" dt="2019-10-24T07:34:57.109"/>
    <p1510:client id="{91F050C8-0858-868F-FC35-CEAF5583C174}" v="330" dt="2019-10-08T15:14:42.207"/>
    <p1510:client id="{C3317384-5743-1624-AFF0-8BFB7A89B845}" v="72" dt="2019-11-25T09:24:41.51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9" d="100"/>
          <a:sy n="69" d="100"/>
        </p:scale>
        <p:origin x="756" y="6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3DB46E4-06B7-4F7A-8227-FF481A9AD0ED}"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7924F3-9BF8-4BA1-B2F9-F0FD523C4418}" type="slidenum">
              <a:rPr lang="en-GB" smtClean="0"/>
              <a:t>‹#›</a:t>
            </a:fld>
            <a:endParaRPr lang="en-GB"/>
          </a:p>
        </p:txBody>
      </p:sp>
    </p:spTree>
    <p:extLst>
      <p:ext uri="{BB962C8B-B14F-4D97-AF65-F5344CB8AC3E}">
        <p14:creationId xmlns:p14="http://schemas.microsoft.com/office/powerpoint/2010/main" val="8274376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3DB46E4-06B7-4F7A-8227-FF481A9AD0ED}"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7924F3-9BF8-4BA1-B2F9-F0FD523C4418}" type="slidenum">
              <a:rPr lang="en-GB" smtClean="0"/>
              <a:t>‹#›</a:t>
            </a:fld>
            <a:endParaRPr lang="en-GB"/>
          </a:p>
        </p:txBody>
      </p:sp>
    </p:spTree>
    <p:extLst>
      <p:ext uri="{BB962C8B-B14F-4D97-AF65-F5344CB8AC3E}">
        <p14:creationId xmlns:p14="http://schemas.microsoft.com/office/powerpoint/2010/main" val="2797456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3DB46E4-06B7-4F7A-8227-FF481A9AD0ED}"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7924F3-9BF8-4BA1-B2F9-F0FD523C4418}" type="slidenum">
              <a:rPr lang="en-GB" smtClean="0"/>
              <a:t>‹#›</a:t>
            </a:fld>
            <a:endParaRPr lang="en-GB"/>
          </a:p>
        </p:txBody>
      </p:sp>
    </p:spTree>
    <p:extLst>
      <p:ext uri="{BB962C8B-B14F-4D97-AF65-F5344CB8AC3E}">
        <p14:creationId xmlns:p14="http://schemas.microsoft.com/office/powerpoint/2010/main" val="25416647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3DB46E4-06B7-4F7A-8227-FF481A9AD0ED}" type="datetimeFigureOut">
              <a:rPr lang="en-GB" smtClean="0"/>
              <a:t>05/01/2021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7924F3-9BF8-4BA1-B2F9-F0FD523C4418}" type="slidenum">
              <a:rPr lang="en-GB" smtClean="0"/>
              <a:t>‹#›</a:t>
            </a:fld>
            <a:endParaRPr lang="en-GB"/>
          </a:p>
        </p:txBody>
      </p:sp>
    </p:spTree>
    <p:extLst>
      <p:ext uri="{BB962C8B-B14F-4D97-AF65-F5344CB8AC3E}">
        <p14:creationId xmlns:p14="http://schemas.microsoft.com/office/powerpoint/2010/main" val="5918989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3DB46E4-06B7-4F7A-8227-FF481A9AD0ED}" type="datetimeFigureOut">
              <a:rPr lang="en-GB" smtClean="0"/>
              <a:t>05/01/2021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77924F3-9BF8-4BA1-B2F9-F0FD523C4418}" type="slidenum">
              <a:rPr lang="en-GB" smtClean="0"/>
              <a:t>‹#›</a:t>
            </a:fld>
            <a:endParaRPr lang="en-GB"/>
          </a:p>
        </p:txBody>
      </p:sp>
    </p:spTree>
    <p:extLst>
      <p:ext uri="{BB962C8B-B14F-4D97-AF65-F5344CB8AC3E}">
        <p14:creationId xmlns:p14="http://schemas.microsoft.com/office/powerpoint/2010/main" val="25584847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3DB46E4-06B7-4F7A-8227-FF481A9AD0ED}" type="datetimeFigureOut">
              <a:rPr lang="en-GB" smtClean="0"/>
              <a:t>05/01/2021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77924F3-9BF8-4BA1-B2F9-F0FD523C4418}" type="slidenum">
              <a:rPr lang="en-GB" smtClean="0"/>
              <a:t>‹#›</a:t>
            </a:fld>
            <a:endParaRPr lang="en-GB"/>
          </a:p>
        </p:txBody>
      </p:sp>
    </p:spTree>
    <p:extLst>
      <p:ext uri="{BB962C8B-B14F-4D97-AF65-F5344CB8AC3E}">
        <p14:creationId xmlns:p14="http://schemas.microsoft.com/office/powerpoint/2010/main" val="5523840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DB46E4-06B7-4F7A-8227-FF481A9AD0ED}" type="datetimeFigureOut">
              <a:rPr lang="en-GB" smtClean="0"/>
              <a:t>05/01/2021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77924F3-9BF8-4BA1-B2F9-F0FD523C4418}" type="slidenum">
              <a:rPr lang="en-GB" smtClean="0"/>
              <a:t>‹#›</a:t>
            </a:fld>
            <a:endParaRPr lang="en-GB"/>
          </a:p>
        </p:txBody>
      </p:sp>
    </p:spTree>
    <p:extLst>
      <p:ext uri="{BB962C8B-B14F-4D97-AF65-F5344CB8AC3E}">
        <p14:creationId xmlns:p14="http://schemas.microsoft.com/office/powerpoint/2010/main" val="1310571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3DB46E4-06B7-4F7A-8227-FF481A9AD0ED}" type="datetimeFigureOut">
              <a:rPr lang="en-GB" smtClean="0"/>
              <a:t>05/01/2021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7924F3-9BF8-4BA1-B2F9-F0FD523C4418}" type="slidenum">
              <a:rPr lang="en-GB" smtClean="0"/>
              <a:t>‹#›</a:t>
            </a:fld>
            <a:endParaRPr lang="en-GB"/>
          </a:p>
        </p:txBody>
      </p:sp>
    </p:spTree>
    <p:extLst>
      <p:ext uri="{BB962C8B-B14F-4D97-AF65-F5344CB8AC3E}">
        <p14:creationId xmlns:p14="http://schemas.microsoft.com/office/powerpoint/2010/main" val="11393427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3DB46E4-06B7-4F7A-8227-FF481A9AD0ED}" type="datetimeFigureOut">
              <a:rPr lang="en-GB" smtClean="0"/>
              <a:t>05/01/2021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77924F3-9BF8-4BA1-B2F9-F0FD523C4418}" type="slidenum">
              <a:rPr lang="en-GB" smtClean="0"/>
              <a:t>‹#›</a:t>
            </a:fld>
            <a:endParaRPr lang="en-GB"/>
          </a:p>
        </p:txBody>
      </p:sp>
    </p:spTree>
    <p:extLst>
      <p:ext uri="{BB962C8B-B14F-4D97-AF65-F5344CB8AC3E}">
        <p14:creationId xmlns:p14="http://schemas.microsoft.com/office/powerpoint/2010/main" val="38960403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3DB46E4-06B7-4F7A-8227-FF481A9AD0ED}"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7924F3-9BF8-4BA1-B2F9-F0FD523C4418}" type="slidenum">
              <a:rPr lang="en-GB" smtClean="0"/>
              <a:t>‹#›</a:t>
            </a:fld>
            <a:endParaRPr lang="en-GB"/>
          </a:p>
        </p:txBody>
      </p:sp>
    </p:spTree>
    <p:extLst>
      <p:ext uri="{BB962C8B-B14F-4D97-AF65-F5344CB8AC3E}">
        <p14:creationId xmlns:p14="http://schemas.microsoft.com/office/powerpoint/2010/main" val="9143527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3DB46E4-06B7-4F7A-8227-FF481A9AD0ED}" type="datetimeFigureOut">
              <a:rPr lang="en-GB" smtClean="0"/>
              <a:t>05/01/2021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77924F3-9BF8-4BA1-B2F9-F0FD523C4418}" type="slidenum">
              <a:rPr lang="en-GB" smtClean="0"/>
              <a:t>‹#›</a:t>
            </a:fld>
            <a:endParaRPr lang="en-GB"/>
          </a:p>
        </p:txBody>
      </p:sp>
    </p:spTree>
    <p:extLst>
      <p:ext uri="{BB962C8B-B14F-4D97-AF65-F5344CB8AC3E}">
        <p14:creationId xmlns:p14="http://schemas.microsoft.com/office/powerpoint/2010/main" val="39107731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3DB46E4-06B7-4F7A-8227-FF481A9AD0ED}" type="datetimeFigureOut">
              <a:rPr lang="en-GB" smtClean="0"/>
              <a:t>05/01/2021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7924F3-9BF8-4BA1-B2F9-F0FD523C4418}" type="slidenum">
              <a:rPr lang="en-GB" smtClean="0"/>
              <a:t>‹#›</a:t>
            </a:fld>
            <a:endParaRPr lang="en-GB"/>
          </a:p>
        </p:txBody>
      </p:sp>
    </p:spTree>
    <p:extLst>
      <p:ext uri="{BB962C8B-B14F-4D97-AF65-F5344CB8AC3E}">
        <p14:creationId xmlns:p14="http://schemas.microsoft.com/office/powerpoint/2010/main" val="35573761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hyperlink" Target="https://www.google.co.uk/url?sa=i&amp;rct=j&amp;q=&amp;esrc=s&amp;source=images&amp;cd=&amp;ved=2ahUKEwjy-tWStbTlAhUU5uAKHbedDisQjRx6BAgBEAQ&amp;url=https://www.dkfindout.com/us/history/kings-and-queens/henry-ii/&amp;psig=AOvVaw25PO3A_DC2pa7tyPpPvah1&amp;ust=1571989972851185"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7968" t="23707" r="22210" b="6250"/>
          <a:stretch/>
        </p:blipFill>
        <p:spPr bwMode="auto">
          <a:xfrm>
            <a:off x="0" y="52941"/>
            <a:ext cx="12192000" cy="68050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3394612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7">
            <a:extLst>
              <a:ext uri="{FF2B5EF4-FFF2-40B4-BE49-F238E27FC236}">
                <a16:creationId xmlns:a16="http://schemas.microsoft.com/office/drawing/2014/main" id="{0BC9EFE1-D8CB-4668-9980-DB108327A79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6271569"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9">
            <a:extLst>
              <a:ext uri="{FF2B5EF4-FFF2-40B4-BE49-F238E27FC236}">
                <a16:creationId xmlns:a16="http://schemas.microsoft.com/office/drawing/2014/main" id="{7CBAE1BD-B8E4-4029-8AA2-C77E4FED9864}"/>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3C0DBB2F-F307-4ABA-9F27-AF80D5970048}"/>
              </a:ext>
            </a:extLst>
          </p:cNvPr>
          <p:cNvSpPr>
            <a:spLocks noGrp="1"/>
          </p:cNvSpPr>
          <p:nvPr>
            <p:ph type="title"/>
          </p:nvPr>
        </p:nvSpPr>
        <p:spPr>
          <a:xfrm>
            <a:off x="6456486" y="1622398"/>
            <a:ext cx="4805996" cy="1401448"/>
          </a:xfrm>
        </p:spPr>
        <p:txBody>
          <a:bodyPr vert="horz" lIns="91440" tIns="45720" rIns="91440" bIns="45720" rtlCol="0" anchor="t">
            <a:normAutofit/>
          </a:bodyPr>
          <a:lstStyle/>
          <a:p>
            <a:pPr algn="ctr"/>
            <a:r>
              <a:rPr lang="en-US" sz="8000" b="1" u="sng">
                <a:solidFill>
                  <a:srgbClr val="000000"/>
                </a:solidFill>
              </a:rPr>
              <a:t>History</a:t>
            </a:r>
            <a:endParaRPr lang="en-US" b="1" u="sng">
              <a:cs typeface="Calibri Light"/>
            </a:endParaRPr>
          </a:p>
        </p:txBody>
      </p:sp>
      <p:sp>
        <p:nvSpPr>
          <p:cNvPr id="3" name="Content Placeholder 2">
            <a:extLst>
              <a:ext uri="{FF2B5EF4-FFF2-40B4-BE49-F238E27FC236}">
                <a16:creationId xmlns:a16="http://schemas.microsoft.com/office/drawing/2014/main" id="{74A16888-1349-4102-B75B-DFC2489602C3}"/>
              </a:ext>
            </a:extLst>
          </p:cNvPr>
          <p:cNvSpPr>
            <a:spLocks noGrp="1"/>
          </p:cNvSpPr>
          <p:nvPr>
            <p:ph sz="half" idx="1"/>
          </p:nvPr>
        </p:nvSpPr>
        <p:spPr>
          <a:xfrm>
            <a:off x="6614941" y="4766093"/>
            <a:ext cx="4805691" cy="838831"/>
          </a:xfrm>
        </p:spPr>
        <p:txBody>
          <a:bodyPr vert="horz" lIns="91440" tIns="45720" rIns="91440" bIns="45720" rtlCol="0" anchor="b">
            <a:noAutofit/>
          </a:bodyPr>
          <a:lstStyle/>
          <a:p>
            <a:pPr marL="0" indent="0" algn="ctr">
              <a:buNone/>
            </a:pPr>
            <a:r>
              <a:rPr lang="en-US" sz="8000">
                <a:solidFill>
                  <a:srgbClr val="000000"/>
                </a:solidFill>
                <a:latin typeface="Comic Sans MS"/>
              </a:rPr>
              <a:t>Law and Power</a:t>
            </a:r>
            <a:endParaRPr lang="en-US"/>
          </a:p>
        </p:txBody>
      </p:sp>
      <p:sp>
        <p:nvSpPr>
          <p:cNvPr id="22" name="Freeform 49">
            <a:extLst>
              <a:ext uri="{FF2B5EF4-FFF2-40B4-BE49-F238E27FC236}">
                <a16:creationId xmlns:a16="http://schemas.microsoft.com/office/drawing/2014/main" id="{77DA6D33-2D62-458C-BF5D-DBF612FD557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590635"/>
            <a:ext cx="5478085" cy="6276841"/>
          </a:xfrm>
          <a:custGeom>
            <a:avLst/>
            <a:gdLst>
              <a:gd name="connsiteX0" fmla="*/ 2178155 w 5478085"/>
              <a:gd name="connsiteY0" fmla="*/ 0 h 6276841"/>
              <a:gd name="connsiteX1" fmla="*/ 5478085 w 5478085"/>
              <a:gd name="connsiteY1" fmla="*/ 3299930 h 6276841"/>
              <a:gd name="connsiteX2" fmla="*/ 3751098 w 5478085"/>
              <a:gd name="connsiteY2" fmla="*/ 6201577 h 6276841"/>
              <a:gd name="connsiteX3" fmla="*/ 3594858 w 5478085"/>
              <a:gd name="connsiteY3" fmla="*/ 6276841 h 6276841"/>
              <a:gd name="connsiteX4" fmla="*/ 761453 w 5478085"/>
              <a:gd name="connsiteY4" fmla="*/ 6276841 h 6276841"/>
              <a:gd name="connsiteX5" fmla="*/ 605213 w 5478085"/>
              <a:gd name="connsiteY5" fmla="*/ 6201577 h 6276841"/>
              <a:gd name="connsiteX6" fmla="*/ 79093 w 5478085"/>
              <a:gd name="connsiteY6" fmla="*/ 5846317 h 6276841"/>
              <a:gd name="connsiteX7" fmla="*/ 0 w 5478085"/>
              <a:gd name="connsiteY7" fmla="*/ 5774432 h 6276841"/>
              <a:gd name="connsiteX8" fmla="*/ 0 w 5478085"/>
              <a:gd name="connsiteY8" fmla="*/ 825429 h 6276841"/>
              <a:gd name="connsiteX9" fmla="*/ 79093 w 5478085"/>
              <a:gd name="connsiteY9" fmla="*/ 753544 h 6276841"/>
              <a:gd name="connsiteX10" fmla="*/ 2178155 w 5478085"/>
              <a:gd name="connsiteY10" fmla="*/ 0 h 62768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78085" h="6276841">
                <a:moveTo>
                  <a:pt x="2178155" y="0"/>
                </a:moveTo>
                <a:cubicBezTo>
                  <a:pt x="4000656" y="0"/>
                  <a:pt x="5478085" y="1477429"/>
                  <a:pt x="5478085" y="3299930"/>
                </a:cubicBezTo>
                <a:cubicBezTo>
                  <a:pt x="5478085" y="4552900"/>
                  <a:pt x="4779769" y="5642769"/>
                  <a:pt x="3751098" y="6201577"/>
                </a:cubicBezTo>
                <a:lnTo>
                  <a:pt x="3594858" y="6276841"/>
                </a:lnTo>
                <a:lnTo>
                  <a:pt x="761453" y="6276841"/>
                </a:lnTo>
                <a:lnTo>
                  <a:pt x="605213" y="6201577"/>
                </a:lnTo>
                <a:cubicBezTo>
                  <a:pt x="418182" y="6099975"/>
                  <a:pt x="242071" y="5980818"/>
                  <a:pt x="79093" y="5846317"/>
                </a:cubicBezTo>
                <a:lnTo>
                  <a:pt x="0" y="5774432"/>
                </a:lnTo>
                <a:lnTo>
                  <a:pt x="0" y="825429"/>
                </a:lnTo>
                <a:lnTo>
                  <a:pt x="79093" y="753544"/>
                </a:lnTo>
                <a:cubicBezTo>
                  <a:pt x="649516" y="282789"/>
                  <a:pt x="1380811" y="0"/>
                  <a:pt x="2178155" y="0"/>
                </a:cubicBezTo>
                <a:close/>
              </a:path>
            </a:pathLst>
          </a:custGeom>
          <a:solidFill>
            <a:srgbClr val="FFFFFF"/>
          </a:solidFill>
          <a:ln>
            <a:gradFill>
              <a:gsLst>
                <a:gs pos="0">
                  <a:schemeClr val="accent1">
                    <a:lumMod val="40000"/>
                    <a:lumOff val="60000"/>
                  </a:schemeClr>
                </a:gs>
                <a:gs pos="23000">
                  <a:schemeClr val="accent1">
                    <a:lumMod val="45000"/>
                    <a:lumOff val="55000"/>
                  </a:schemeClr>
                </a:gs>
                <a:gs pos="83000">
                  <a:schemeClr val="accent3"/>
                </a:gs>
                <a:gs pos="100000">
                  <a:schemeClr val="accent3"/>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5" descr="A picture containing table&#10;&#10;Description generated with very high confidence">
            <a:extLst>
              <a:ext uri="{FF2B5EF4-FFF2-40B4-BE49-F238E27FC236}">
                <a16:creationId xmlns:a16="http://schemas.microsoft.com/office/drawing/2014/main" id="{B1B6E2D9-221D-46C9-80A4-19B4C589A7D6}"/>
              </a:ext>
            </a:extLst>
          </p:cNvPr>
          <p:cNvPicPr>
            <a:picLocks noChangeAspect="1"/>
          </p:cNvPicPr>
          <p:nvPr/>
        </p:nvPicPr>
        <p:blipFill rotWithShape="1">
          <a:blip r:embed="rId3">
            <a:alphaModFix/>
          </a:blip>
          <a:srcRect l="11837" r="11444" b="1"/>
          <a:stretch/>
        </p:blipFill>
        <p:spPr>
          <a:xfrm>
            <a:off x="1" y="770037"/>
            <a:ext cx="5298683" cy="6097438"/>
          </a:xfrm>
          <a:custGeom>
            <a:avLst/>
            <a:gdLst>
              <a:gd name="connsiteX0" fmla="*/ 2178155 w 5298683"/>
              <a:gd name="connsiteY0" fmla="*/ 0 h 6097438"/>
              <a:gd name="connsiteX1" fmla="*/ 5298683 w 5298683"/>
              <a:gd name="connsiteY1" fmla="*/ 3120527 h 6097438"/>
              <a:gd name="connsiteX2" fmla="*/ 3392805 w 5298683"/>
              <a:gd name="connsiteY2" fmla="*/ 5995828 h 6097438"/>
              <a:gd name="connsiteX3" fmla="*/ 3115184 w 5298683"/>
              <a:gd name="connsiteY3" fmla="*/ 6097438 h 6097438"/>
              <a:gd name="connsiteX4" fmla="*/ 1241127 w 5298683"/>
              <a:gd name="connsiteY4" fmla="*/ 6097438 h 6097438"/>
              <a:gd name="connsiteX5" fmla="*/ 963506 w 5298683"/>
              <a:gd name="connsiteY5" fmla="*/ 5995828 h 6097438"/>
              <a:gd name="connsiteX6" fmla="*/ 193210 w 5298683"/>
              <a:gd name="connsiteY6" fmla="*/ 5528477 h 6097438"/>
              <a:gd name="connsiteX7" fmla="*/ 0 w 5298683"/>
              <a:gd name="connsiteY7" fmla="*/ 5352876 h 6097438"/>
              <a:gd name="connsiteX8" fmla="*/ 0 w 5298683"/>
              <a:gd name="connsiteY8" fmla="*/ 888178 h 6097438"/>
              <a:gd name="connsiteX9" fmla="*/ 193210 w 5298683"/>
              <a:gd name="connsiteY9" fmla="*/ 712577 h 6097438"/>
              <a:gd name="connsiteX10" fmla="*/ 2178155 w 5298683"/>
              <a:gd name="connsiteY10" fmla="*/ 0 h 6097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98683" h="6097438">
                <a:moveTo>
                  <a:pt x="2178155" y="0"/>
                </a:moveTo>
                <a:cubicBezTo>
                  <a:pt x="3901575" y="0"/>
                  <a:pt x="5298683" y="1397108"/>
                  <a:pt x="5298683" y="3120527"/>
                </a:cubicBezTo>
                <a:cubicBezTo>
                  <a:pt x="5298683" y="4413092"/>
                  <a:pt x="4512810" y="5522106"/>
                  <a:pt x="3392805" y="5995828"/>
                </a:cubicBezTo>
                <a:lnTo>
                  <a:pt x="3115184" y="6097438"/>
                </a:lnTo>
                <a:lnTo>
                  <a:pt x="1241127" y="6097438"/>
                </a:lnTo>
                <a:lnTo>
                  <a:pt x="963506" y="5995828"/>
                </a:lnTo>
                <a:cubicBezTo>
                  <a:pt x="683504" y="5877397"/>
                  <a:pt x="424387" y="5719261"/>
                  <a:pt x="193210" y="5528477"/>
                </a:cubicBezTo>
                <a:lnTo>
                  <a:pt x="0" y="5352876"/>
                </a:lnTo>
                <a:lnTo>
                  <a:pt x="0" y="888178"/>
                </a:lnTo>
                <a:lnTo>
                  <a:pt x="193210" y="712577"/>
                </a:lnTo>
                <a:cubicBezTo>
                  <a:pt x="732621" y="267415"/>
                  <a:pt x="1424159" y="0"/>
                  <a:pt x="2178155" y="0"/>
                </a:cubicBezTo>
                <a:close/>
              </a:path>
            </a:pathLst>
          </a:custGeom>
          <a:effectLst>
            <a:softEdge rad="0"/>
          </a:effectLst>
        </p:spPr>
      </p:pic>
    </p:spTree>
    <p:extLst>
      <p:ext uri="{BB962C8B-B14F-4D97-AF65-F5344CB8AC3E}">
        <p14:creationId xmlns:p14="http://schemas.microsoft.com/office/powerpoint/2010/main" val="2185477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9" descr="A screenshot of a cell phone&#10;&#10;Description generated with very high confidence">
            <a:extLst>
              <a:ext uri="{FF2B5EF4-FFF2-40B4-BE49-F238E27FC236}">
                <a16:creationId xmlns:a16="http://schemas.microsoft.com/office/drawing/2014/main" id="{BE41B4AE-2D5D-4072-81FF-FC292D1F5D37}"/>
              </a:ext>
            </a:extLst>
          </p:cNvPr>
          <p:cNvPicPr>
            <a:picLocks noGrp="1" noChangeAspect="1"/>
          </p:cNvPicPr>
          <p:nvPr>
            <p:ph sz="half" idx="1"/>
          </p:nvPr>
        </p:nvPicPr>
        <p:blipFill rotWithShape="1">
          <a:blip r:embed="rId2"/>
          <a:srcRect l="8055" t="24074" r="9722"/>
          <a:stretch/>
        </p:blipFill>
        <p:spPr>
          <a:xfrm>
            <a:off x="378373" y="0"/>
            <a:ext cx="11319642" cy="6858000"/>
          </a:xfrm>
        </p:spPr>
      </p:pic>
    </p:spTree>
    <p:extLst>
      <p:ext uri="{BB962C8B-B14F-4D97-AF65-F5344CB8AC3E}">
        <p14:creationId xmlns:p14="http://schemas.microsoft.com/office/powerpoint/2010/main" val="17914151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7" name="TextBox 6"/>
          <p:cNvSpPr txBox="1"/>
          <p:nvPr/>
        </p:nvSpPr>
        <p:spPr>
          <a:xfrm>
            <a:off x="1016689" y="411709"/>
            <a:ext cx="9900038" cy="830997"/>
          </a:xfrm>
          <a:prstGeom prst="rect">
            <a:avLst/>
          </a:prstGeom>
          <a:noFill/>
        </p:spPr>
        <p:txBody>
          <a:bodyPr wrap="square" rtlCol="0">
            <a:spAutoFit/>
          </a:bodyPr>
          <a:lstStyle/>
          <a:p>
            <a:pPr algn="ctr"/>
            <a:r>
              <a:rPr lang="en-GB" sz="4800" u="sng">
                <a:latin typeface="Comic Sans MS" panose="030F0702030302020204" pitchFamily="66" charset="0"/>
              </a:rPr>
              <a:t>Prior Learning</a:t>
            </a:r>
          </a:p>
        </p:txBody>
      </p:sp>
      <p:sp>
        <p:nvSpPr>
          <p:cNvPr id="3" name="AutoShape 2" descr="Image result for henry ii">
            <a:hlinkClick r:id="rId2"/>
          </p:cNvPr>
          <p:cNvSpPr>
            <a:spLocks noChangeAspect="1" noChangeArrowheads="1"/>
          </p:cNvSpPr>
          <p:nvPr/>
        </p:nvSpPr>
        <p:spPr bwMode="auto">
          <a:xfrm>
            <a:off x="88243" y="-2607716"/>
            <a:ext cx="5162550" cy="603885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 name="TextBox 1"/>
          <p:cNvSpPr txBox="1"/>
          <p:nvPr/>
        </p:nvSpPr>
        <p:spPr>
          <a:xfrm rot="20311010">
            <a:off x="446388" y="2532994"/>
            <a:ext cx="5384111" cy="830997"/>
          </a:xfrm>
          <a:prstGeom prst="rect">
            <a:avLst/>
          </a:prstGeom>
          <a:noFill/>
        </p:spPr>
        <p:txBody>
          <a:bodyPr wrap="square" rtlCol="0">
            <a:spAutoFit/>
          </a:bodyPr>
          <a:lstStyle/>
          <a:p>
            <a:pPr algn="ctr"/>
            <a:r>
              <a:rPr lang="en-GB" sz="4800">
                <a:latin typeface="Comic Sans MS" panose="030F0702030302020204" pitchFamily="66" charset="0"/>
              </a:rPr>
              <a:t>Trial by ordeal</a:t>
            </a:r>
          </a:p>
        </p:txBody>
      </p:sp>
      <p:sp>
        <p:nvSpPr>
          <p:cNvPr id="8" name="TextBox 7"/>
          <p:cNvSpPr txBox="1"/>
          <p:nvPr/>
        </p:nvSpPr>
        <p:spPr>
          <a:xfrm rot="1577757">
            <a:off x="6245587" y="2725559"/>
            <a:ext cx="5384111" cy="830997"/>
          </a:xfrm>
          <a:prstGeom prst="rect">
            <a:avLst/>
          </a:prstGeom>
          <a:noFill/>
        </p:spPr>
        <p:txBody>
          <a:bodyPr wrap="square" rtlCol="0">
            <a:spAutoFit/>
          </a:bodyPr>
          <a:lstStyle/>
          <a:p>
            <a:pPr algn="ctr"/>
            <a:r>
              <a:rPr lang="en-GB" sz="4800">
                <a:latin typeface="Comic Sans MS" panose="030F0702030302020204" pitchFamily="66" charset="0"/>
              </a:rPr>
              <a:t>Trial by jury </a:t>
            </a:r>
          </a:p>
        </p:txBody>
      </p:sp>
      <p:sp>
        <p:nvSpPr>
          <p:cNvPr id="9" name="TextBox 8"/>
          <p:cNvSpPr txBox="1"/>
          <p:nvPr/>
        </p:nvSpPr>
        <p:spPr>
          <a:xfrm>
            <a:off x="1169089" y="5088813"/>
            <a:ext cx="9900038" cy="1569660"/>
          </a:xfrm>
          <a:prstGeom prst="rect">
            <a:avLst/>
          </a:prstGeom>
          <a:noFill/>
        </p:spPr>
        <p:txBody>
          <a:bodyPr wrap="square" rtlCol="0">
            <a:spAutoFit/>
          </a:bodyPr>
          <a:lstStyle/>
          <a:p>
            <a:pPr algn="ctr"/>
            <a:r>
              <a:rPr lang="en-GB" sz="4800">
                <a:latin typeface="Comic Sans MS" panose="030F0702030302020204" pitchFamily="66" charset="0"/>
              </a:rPr>
              <a:t>What can you remember about these terms? Who created it?</a:t>
            </a:r>
          </a:p>
        </p:txBody>
      </p:sp>
    </p:spTree>
    <p:extLst>
      <p:ext uri="{BB962C8B-B14F-4D97-AF65-F5344CB8AC3E}">
        <p14:creationId xmlns:p14="http://schemas.microsoft.com/office/powerpoint/2010/main" val="13979822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74FF840B-DC37-4CF5-A46A-C6420A959EDB}"/>
              </a:ext>
            </a:extLst>
          </p:cNvPr>
          <p:cNvSpPr>
            <a:spLocks noGrp="1"/>
          </p:cNvSpPr>
          <p:nvPr>
            <p:ph type="title"/>
          </p:nvPr>
        </p:nvSpPr>
        <p:spPr>
          <a:xfrm>
            <a:off x="1179226" y="826680"/>
            <a:ext cx="9833548" cy="1325563"/>
          </a:xfrm>
        </p:spPr>
        <p:txBody>
          <a:bodyPr vert="horz" lIns="91440" tIns="45720" rIns="91440" bIns="45720" rtlCol="0" anchor="ctr">
            <a:normAutofit/>
          </a:bodyPr>
          <a:lstStyle/>
          <a:p>
            <a:pPr algn="ctr"/>
            <a:r>
              <a:rPr lang="en-US" sz="8000" kern="1200">
                <a:solidFill>
                  <a:srgbClr val="FFFFFF"/>
                </a:solidFill>
                <a:latin typeface="Comic Sans MS"/>
                <a:cs typeface="+mj-cs"/>
              </a:rPr>
              <a:t>Learning objective-</a:t>
            </a:r>
          </a:p>
        </p:txBody>
      </p:sp>
      <p:sp>
        <p:nvSpPr>
          <p:cNvPr id="4" name="Text Placeholder 3">
            <a:extLst>
              <a:ext uri="{FF2B5EF4-FFF2-40B4-BE49-F238E27FC236}">
                <a16:creationId xmlns:a16="http://schemas.microsoft.com/office/drawing/2014/main" id="{A7F18C45-66E7-41E1-9B57-8AA636BC28CB}"/>
              </a:ext>
            </a:extLst>
          </p:cNvPr>
          <p:cNvSpPr>
            <a:spLocks noGrp="1"/>
          </p:cNvSpPr>
          <p:nvPr>
            <p:ph type="body" sz="half" idx="2"/>
          </p:nvPr>
        </p:nvSpPr>
        <p:spPr>
          <a:xfrm>
            <a:off x="1251113" y="2762291"/>
            <a:ext cx="9833548" cy="2693976"/>
          </a:xfrm>
        </p:spPr>
        <p:txBody>
          <a:bodyPr vert="horz" lIns="91440" tIns="45720" rIns="91440" bIns="45720" rtlCol="0" anchor="t">
            <a:noAutofit/>
          </a:bodyPr>
          <a:lstStyle/>
          <a:p>
            <a:pPr algn="ctr"/>
            <a:r>
              <a:rPr lang="en-US" sz="5400" dirty="0" smtClean="0">
                <a:latin typeface="Comic Sans MS"/>
                <a:ea typeface="+mn-lt"/>
                <a:cs typeface="+mn-lt"/>
              </a:rPr>
              <a:t>- To </a:t>
            </a:r>
            <a:r>
              <a:rPr lang="en-GB" sz="5400" dirty="0" smtClean="0">
                <a:latin typeface="Comic Sans MS"/>
                <a:ea typeface="+mn-lt"/>
                <a:cs typeface="+mn-lt"/>
              </a:rPr>
              <a:t>understand </a:t>
            </a:r>
            <a:r>
              <a:rPr lang="en-GB" sz="5400" dirty="0">
                <a:latin typeface="Comic Sans MS"/>
                <a:ea typeface="+mn-lt"/>
                <a:cs typeface="+mn-lt"/>
              </a:rPr>
              <a:t>how the Church constrained the king’s power, and why Thomas Becket died.</a:t>
            </a:r>
            <a:endParaRPr lang="en-US" sz="5400" dirty="0">
              <a:solidFill>
                <a:srgbClr val="000000"/>
              </a:solidFill>
              <a:latin typeface="Comic Sans MS"/>
              <a:cs typeface="Calibri" panose="020F0502020204030204"/>
            </a:endParaRPr>
          </a:p>
        </p:txBody>
      </p:sp>
    </p:spTree>
    <p:extLst>
      <p:ext uri="{BB962C8B-B14F-4D97-AF65-F5344CB8AC3E}">
        <p14:creationId xmlns:p14="http://schemas.microsoft.com/office/powerpoint/2010/main" val="29983594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1"/>
          <p:cNvSpPr/>
          <p:nvPr/>
        </p:nvSpPr>
        <p:spPr>
          <a:xfrm>
            <a:off x="1893802" y="464281"/>
            <a:ext cx="8626079" cy="5909310"/>
          </a:xfrm>
          <a:prstGeom prst="rect">
            <a:avLst/>
          </a:prstGeom>
          <a:noFill/>
        </p:spPr>
        <p:txBody>
          <a:bodyPr wrap="none" lIns="91440" tIns="45720" rIns="91440" bIns="45720">
            <a:spAutoFit/>
          </a:bodyPr>
          <a:lstStyle/>
          <a:p>
            <a:pPr algn="ctr"/>
            <a:r>
              <a:rPr lang="en-US" sz="5400" u="sng" dirty="0">
                <a:ln w="0"/>
                <a:solidFill>
                  <a:srgbClr val="7030A0"/>
                </a:solidFill>
                <a:effectLst>
                  <a:outerShdw blurRad="38100" dist="25400" dir="5400000" algn="ctr" rotWithShape="0">
                    <a:srgbClr val="6E747A">
                      <a:alpha val="43000"/>
                    </a:srgbClr>
                  </a:outerShdw>
                </a:effectLst>
                <a:latin typeface="Comic Sans MS" panose="030F0702030302020204" pitchFamily="66" charset="0"/>
              </a:rPr>
              <a:t>Key </a:t>
            </a:r>
            <a:r>
              <a:rPr lang="en-US" sz="5400" u="sng" dirty="0" smtClean="0">
                <a:ln w="0"/>
                <a:solidFill>
                  <a:srgbClr val="7030A0"/>
                </a:solidFill>
                <a:effectLst>
                  <a:outerShdw blurRad="38100" dist="25400" dir="5400000" algn="ctr" rotWithShape="0">
                    <a:srgbClr val="6E747A">
                      <a:alpha val="43000"/>
                    </a:srgbClr>
                  </a:outerShdw>
                </a:effectLst>
                <a:latin typeface="Comic Sans MS" panose="030F0702030302020204" pitchFamily="66" charset="0"/>
              </a:rPr>
              <a:t>vocabulary:</a:t>
            </a:r>
            <a:endParaRPr lang="en-US" sz="5400" u="sng" dirty="0">
              <a:ln w="0"/>
              <a:solidFill>
                <a:srgbClr val="7030A0"/>
              </a:solidFill>
              <a:effectLst>
                <a:outerShdw blurRad="38100" dist="25400" dir="5400000" algn="ctr" rotWithShape="0">
                  <a:srgbClr val="6E747A">
                    <a:alpha val="43000"/>
                  </a:srgbClr>
                </a:outerShdw>
              </a:effectLst>
              <a:latin typeface="Comic Sans MS" panose="030F0702030302020204" pitchFamily="66" charset="0"/>
            </a:endParaRPr>
          </a:p>
          <a:p>
            <a:pPr algn="ctr"/>
            <a:endParaRPr lang="en-US" sz="5400" dirty="0">
              <a:ln w="0"/>
              <a:solidFill>
                <a:srgbClr val="7030A0"/>
              </a:solidFill>
              <a:effectLst>
                <a:outerShdw blurRad="38100" dist="25400" dir="5400000" algn="ctr" rotWithShape="0">
                  <a:srgbClr val="6E747A">
                    <a:alpha val="43000"/>
                  </a:srgbClr>
                </a:outerShdw>
              </a:effectLst>
              <a:latin typeface="Comic Sans MS" panose="030F0702030302020204" pitchFamily="66" charset="0"/>
            </a:endParaRPr>
          </a:p>
          <a:p>
            <a:pPr algn="ctr"/>
            <a:r>
              <a:rPr lang="en-GB" sz="5400" dirty="0">
                <a:ln w="0"/>
                <a:solidFill>
                  <a:srgbClr val="7030A0"/>
                </a:solidFill>
                <a:effectLst>
                  <a:outerShdw blurRad="38100" dist="25400" dir="5400000" algn="ctr" rotWithShape="0">
                    <a:srgbClr val="6E747A">
                      <a:alpha val="43000"/>
                    </a:srgbClr>
                  </a:outerShdw>
                </a:effectLst>
                <a:latin typeface="Comic Sans MS" panose="030F0702030302020204" pitchFamily="66" charset="0"/>
              </a:rPr>
              <a:t>Excommunicated</a:t>
            </a:r>
          </a:p>
          <a:p>
            <a:pPr algn="ctr"/>
            <a:r>
              <a:rPr lang="en-GB" sz="5400" dirty="0">
                <a:ln w="0"/>
                <a:solidFill>
                  <a:srgbClr val="7030A0"/>
                </a:solidFill>
                <a:effectLst>
                  <a:outerShdw blurRad="38100" dist="25400" dir="5400000" algn="ctr" rotWithShape="0">
                    <a:srgbClr val="6E747A">
                      <a:alpha val="43000"/>
                    </a:srgbClr>
                  </a:outerShdw>
                </a:effectLst>
                <a:latin typeface="Comic Sans MS" panose="030F0702030302020204" pitchFamily="66" charset="0"/>
              </a:rPr>
              <a:t>Crusade</a:t>
            </a:r>
          </a:p>
          <a:p>
            <a:pPr algn="ctr"/>
            <a:r>
              <a:rPr lang="en-GB" sz="5400" dirty="0">
                <a:ln w="0"/>
                <a:solidFill>
                  <a:srgbClr val="7030A0"/>
                </a:solidFill>
                <a:effectLst>
                  <a:outerShdw blurRad="38100" dist="25400" dir="5400000" algn="ctr" rotWithShape="0">
                    <a:srgbClr val="6E747A">
                      <a:alpha val="43000"/>
                    </a:srgbClr>
                  </a:outerShdw>
                </a:effectLst>
                <a:latin typeface="Comic Sans MS" panose="030F0702030302020204" pitchFamily="66" charset="0"/>
              </a:rPr>
              <a:t>Archbishop of Canterbury</a:t>
            </a:r>
          </a:p>
          <a:p>
            <a:pPr algn="ctr"/>
            <a:r>
              <a:rPr lang="en-GB" sz="5400" dirty="0">
                <a:ln w="0"/>
                <a:solidFill>
                  <a:srgbClr val="7030A0"/>
                </a:solidFill>
                <a:effectLst>
                  <a:outerShdw blurRad="38100" dist="25400" dir="5400000" algn="ctr" rotWithShape="0">
                    <a:srgbClr val="6E747A">
                      <a:alpha val="43000"/>
                    </a:srgbClr>
                  </a:outerShdw>
                </a:effectLst>
                <a:latin typeface="Comic Sans MS" panose="030F0702030302020204" pitchFamily="66" charset="0"/>
              </a:rPr>
              <a:t>Thomas Becket</a:t>
            </a:r>
          </a:p>
          <a:p>
            <a:pPr algn="ctr"/>
            <a:r>
              <a:rPr lang="en-GB" sz="5400" dirty="0">
                <a:ln w="0"/>
                <a:solidFill>
                  <a:srgbClr val="7030A0"/>
                </a:solidFill>
                <a:effectLst>
                  <a:outerShdw blurRad="38100" dist="25400" dir="5400000" algn="ctr" rotWithShape="0">
                    <a:srgbClr val="6E747A">
                      <a:alpha val="43000"/>
                    </a:srgbClr>
                  </a:outerShdw>
                </a:effectLst>
                <a:latin typeface="Comic Sans MS" panose="030F0702030302020204" pitchFamily="66" charset="0"/>
              </a:rPr>
              <a:t>Canterbury cathedral</a:t>
            </a:r>
            <a:endParaRPr lang="en-US" sz="5400" dirty="0">
              <a:ln w="0"/>
              <a:solidFill>
                <a:srgbClr val="7030A0"/>
              </a:solidFill>
              <a:effectLst>
                <a:outerShdw blurRad="38100" dist="25400" dir="5400000" algn="ctr" rotWithShape="0">
                  <a:srgbClr val="6E747A">
                    <a:alpha val="43000"/>
                  </a:srgbClr>
                </a:outerShdw>
              </a:effectLst>
              <a:latin typeface="Comic Sans MS" panose="030F0702030302020204" pitchFamily="66" charset="0"/>
            </a:endParaRPr>
          </a:p>
        </p:txBody>
      </p:sp>
    </p:spTree>
    <p:extLst>
      <p:ext uri="{BB962C8B-B14F-4D97-AF65-F5344CB8AC3E}">
        <p14:creationId xmlns:p14="http://schemas.microsoft.com/office/powerpoint/2010/main" val="15844566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6" name="TextBox 5"/>
          <p:cNvSpPr txBox="1"/>
          <p:nvPr/>
        </p:nvSpPr>
        <p:spPr>
          <a:xfrm>
            <a:off x="5486401" y="495803"/>
            <a:ext cx="6195848" cy="5078313"/>
          </a:xfrm>
          <a:prstGeom prst="rect">
            <a:avLst/>
          </a:prstGeom>
          <a:noFill/>
        </p:spPr>
        <p:txBody>
          <a:bodyPr wrap="square" rtlCol="0">
            <a:spAutoFit/>
          </a:bodyPr>
          <a:lstStyle/>
          <a:p>
            <a:pPr algn="ctr"/>
            <a:r>
              <a:rPr lang="en-GB" sz="3600">
                <a:latin typeface="Comic Sans MS" panose="030F0702030302020204" pitchFamily="66" charset="0"/>
              </a:rPr>
              <a:t>As part of his attempt to have more control over the country, he appointed his friend Thomas Becket to be Archbishop of Canterbury, the most important person in the Church of England. But it did not work out as Henry had planned!</a:t>
            </a:r>
          </a:p>
        </p:txBody>
      </p:sp>
      <p:pic>
        <p:nvPicPr>
          <p:cNvPr id="8"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5940" y="495803"/>
            <a:ext cx="4018668" cy="470309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Box 8"/>
          <p:cNvSpPr txBox="1"/>
          <p:nvPr/>
        </p:nvSpPr>
        <p:spPr>
          <a:xfrm>
            <a:off x="472966" y="5287722"/>
            <a:ext cx="4855779" cy="1754326"/>
          </a:xfrm>
          <a:prstGeom prst="rect">
            <a:avLst/>
          </a:prstGeom>
          <a:noFill/>
        </p:spPr>
        <p:txBody>
          <a:bodyPr wrap="square" rtlCol="0">
            <a:spAutoFit/>
          </a:bodyPr>
          <a:lstStyle/>
          <a:p>
            <a:pPr algn="ctr"/>
            <a:r>
              <a:rPr lang="en-GB" sz="3600">
                <a:latin typeface="Comic Sans MS" panose="030F0702030302020204" pitchFamily="66" charset="0"/>
              </a:rPr>
              <a:t>Henry II became king in 1154.</a:t>
            </a:r>
          </a:p>
          <a:p>
            <a:pPr algn="ctr"/>
            <a:endParaRPr lang="en-GB" sz="3600">
              <a:latin typeface="Comic Sans MS" panose="030F0702030302020204" pitchFamily="66" charset="0"/>
            </a:endParaRPr>
          </a:p>
        </p:txBody>
      </p:sp>
    </p:spTree>
    <p:extLst>
      <p:ext uri="{BB962C8B-B14F-4D97-AF65-F5344CB8AC3E}">
        <p14:creationId xmlns:p14="http://schemas.microsoft.com/office/powerpoint/2010/main" val="37277803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6" name="TextBox 5"/>
          <p:cNvSpPr txBox="1"/>
          <p:nvPr/>
        </p:nvSpPr>
        <p:spPr>
          <a:xfrm>
            <a:off x="409902" y="180755"/>
            <a:ext cx="11272345" cy="6740307"/>
          </a:xfrm>
          <a:prstGeom prst="rect">
            <a:avLst/>
          </a:prstGeom>
          <a:noFill/>
        </p:spPr>
        <p:txBody>
          <a:bodyPr wrap="square" rtlCol="0">
            <a:spAutoFit/>
          </a:bodyPr>
          <a:lstStyle/>
          <a:p>
            <a:pPr algn="ctr"/>
            <a:r>
              <a:rPr lang="en-GB" sz="3600">
                <a:latin typeface="Comic Sans MS" panose="030F0702030302020204" pitchFamily="66" charset="0"/>
              </a:rPr>
              <a:t>When his friend started making his own decisions rather than doing what he was told, Henry was not happy. Henry wanted priests and religious leaders to be subject to the king’s court when they broke the law. He didn’t like the fact that the Catholic Church, which was led y the Pope in Rome, had so much power in England.</a:t>
            </a:r>
          </a:p>
          <a:p>
            <a:pPr algn="ctr"/>
            <a:r>
              <a:rPr lang="en-GB" sz="3600">
                <a:latin typeface="Comic Sans MS" panose="030F0702030302020204" pitchFamily="66" charset="0"/>
              </a:rPr>
              <a:t>Thomas Becket disagreed; he thought that priests should only ever be tried by the Church itself and because both Henry and Thomas were stubborn, neither would back down. The argument became very bitter.</a:t>
            </a:r>
          </a:p>
        </p:txBody>
      </p:sp>
    </p:spTree>
    <p:extLst>
      <p:ext uri="{BB962C8B-B14F-4D97-AF65-F5344CB8AC3E}">
        <p14:creationId xmlns:p14="http://schemas.microsoft.com/office/powerpoint/2010/main" val="12874324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6" name="TextBox 5"/>
          <p:cNvSpPr txBox="1"/>
          <p:nvPr/>
        </p:nvSpPr>
        <p:spPr>
          <a:xfrm>
            <a:off x="1" y="192506"/>
            <a:ext cx="6232358" cy="6494085"/>
          </a:xfrm>
          <a:prstGeom prst="rect">
            <a:avLst/>
          </a:prstGeom>
          <a:noFill/>
        </p:spPr>
        <p:txBody>
          <a:bodyPr wrap="square" rtlCol="0">
            <a:spAutoFit/>
          </a:bodyPr>
          <a:lstStyle/>
          <a:p>
            <a:pPr algn="ctr"/>
            <a:r>
              <a:rPr lang="en-GB" sz="3200">
                <a:latin typeface="Comic Sans MS" panose="030F0702030302020204" pitchFamily="66" charset="0"/>
              </a:rPr>
              <a:t>Henry became so fed up with Thomas and one day was overheard saying:</a:t>
            </a:r>
          </a:p>
          <a:p>
            <a:pPr algn="ctr"/>
            <a:r>
              <a:rPr lang="en-GB" sz="3200">
                <a:latin typeface="Comic Sans MS" panose="030F0702030302020204" pitchFamily="66" charset="0"/>
              </a:rPr>
              <a:t>‘Will no one rid me of this troublesome priest?’</a:t>
            </a:r>
          </a:p>
          <a:p>
            <a:pPr algn="ctr"/>
            <a:r>
              <a:rPr lang="en-GB" sz="3200">
                <a:latin typeface="Comic Sans MS" panose="030F0702030302020204" pitchFamily="66" charset="0"/>
              </a:rPr>
              <a:t>Four of his knights, who were standing near by, heard this and thought that henry was saying he wanted Thomas Becket to be killed. They travelled to Canterbury an murdered Thomas in the Cathedral.</a:t>
            </a:r>
          </a:p>
        </p:txBody>
      </p:sp>
      <p:pic>
        <p:nvPicPr>
          <p:cNvPr id="3074"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6905" r="11802"/>
          <a:stretch/>
        </p:blipFill>
        <p:spPr bwMode="auto">
          <a:xfrm>
            <a:off x="6424862" y="1227221"/>
            <a:ext cx="5767137" cy="394184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208584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74FF840B-DC37-4CF5-A46A-C6420A959EDB}"/>
              </a:ext>
            </a:extLst>
          </p:cNvPr>
          <p:cNvSpPr>
            <a:spLocks noGrp="1"/>
          </p:cNvSpPr>
          <p:nvPr>
            <p:ph type="title"/>
          </p:nvPr>
        </p:nvSpPr>
        <p:spPr>
          <a:xfrm>
            <a:off x="1179226" y="826680"/>
            <a:ext cx="9833548" cy="1325563"/>
          </a:xfrm>
        </p:spPr>
        <p:txBody>
          <a:bodyPr vert="horz" lIns="91440" tIns="45720" rIns="91440" bIns="45720" rtlCol="0" anchor="ctr">
            <a:normAutofit/>
          </a:bodyPr>
          <a:lstStyle/>
          <a:p>
            <a:pPr algn="ctr"/>
            <a:r>
              <a:rPr lang="en-US" sz="8000" dirty="0">
                <a:solidFill>
                  <a:srgbClr val="FFFFFF"/>
                </a:solidFill>
                <a:latin typeface="Comic Sans MS"/>
                <a:cs typeface="Calibri Light"/>
              </a:rPr>
              <a:t>Talk task</a:t>
            </a:r>
            <a:endParaRPr lang="en-US" sz="8000" kern="1200" dirty="0">
              <a:solidFill>
                <a:srgbClr val="FFFFFF"/>
              </a:solidFill>
              <a:latin typeface="Comic Sans MS"/>
              <a:cs typeface="+mj-cs"/>
            </a:endParaRPr>
          </a:p>
        </p:txBody>
      </p:sp>
      <p:sp>
        <p:nvSpPr>
          <p:cNvPr id="4" name="Text Placeholder 3">
            <a:extLst>
              <a:ext uri="{FF2B5EF4-FFF2-40B4-BE49-F238E27FC236}">
                <a16:creationId xmlns:a16="http://schemas.microsoft.com/office/drawing/2014/main" id="{A7F18C45-66E7-41E1-9B57-8AA636BC28CB}"/>
              </a:ext>
            </a:extLst>
          </p:cNvPr>
          <p:cNvSpPr>
            <a:spLocks noGrp="1"/>
          </p:cNvSpPr>
          <p:nvPr>
            <p:ph type="body" sz="half" idx="2"/>
          </p:nvPr>
        </p:nvSpPr>
        <p:spPr>
          <a:xfrm>
            <a:off x="1251113" y="2762291"/>
            <a:ext cx="9833548" cy="2693976"/>
          </a:xfrm>
        </p:spPr>
        <p:txBody>
          <a:bodyPr vert="horz" lIns="91440" tIns="45720" rIns="91440" bIns="45720" rtlCol="0" anchor="t">
            <a:noAutofit/>
          </a:bodyPr>
          <a:lstStyle/>
          <a:p>
            <a:pPr algn="ctr"/>
            <a:r>
              <a:rPr lang="en-US" sz="5400" dirty="0" smtClean="0">
                <a:latin typeface="Comic Sans MS"/>
                <a:ea typeface="+mn-lt"/>
                <a:cs typeface="+mn-lt"/>
              </a:rPr>
              <a:t>With your adult, discuss what you think </a:t>
            </a:r>
            <a:r>
              <a:rPr lang="en-US" sz="5400" dirty="0">
                <a:latin typeface="Comic Sans MS"/>
                <a:ea typeface="+mn-lt"/>
                <a:cs typeface="+mn-lt"/>
              </a:rPr>
              <a:t>Henry actually </a:t>
            </a:r>
            <a:r>
              <a:rPr lang="en-US" sz="5400" dirty="0" smtClean="0">
                <a:latin typeface="Comic Sans MS"/>
                <a:ea typeface="+mn-lt"/>
                <a:cs typeface="+mn-lt"/>
              </a:rPr>
              <a:t>meant.</a:t>
            </a:r>
            <a:endParaRPr lang="en-US" sz="5400" dirty="0">
              <a:latin typeface="Comic Sans MS"/>
              <a:ea typeface="+mn-lt"/>
              <a:cs typeface="+mn-lt"/>
            </a:endParaRPr>
          </a:p>
          <a:p>
            <a:pPr algn="ctr"/>
            <a:r>
              <a:rPr lang="en-US" sz="5400" dirty="0">
                <a:solidFill>
                  <a:srgbClr val="000000"/>
                </a:solidFill>
                <a:latin typeface="Comic Sans MS"/>
                <a:ea typeface="+mn-lt"/>
                <a:cs typeface="+mn-lt"/>
              </a:rPr>
              <a:t>How do you think Henry reacted when he found out?</a:t>
            </a:r>
            <a:endParaRPr lang="en-US" sz="5400" dirty="0">
              <a:solidFill>
                <a:srgbClr val="000000"/>
              </a:solidFill>
              <a:latin typeface="Comic Sans MS"/>
              <a:cs typeface="Calibri" panose="020F0502020204030204"/>
            </a:endParaRPr>
          </a:p>
        </p:txBody>
      </p:sp>
    </p:spTree>
    <p:extLst>
      <p:ext uri="{BB962C8B-B14F-4D97-AF65-F5344CB8AC3E}">
        <p14:creationId xmlns:p14="http://schemas.microsoft.com/office/powerpoint/2010/main" val="27706314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6" name="TextBox 5"/>
          <p:cNvSpPr txBox="1"/>
          <p:nvPr/>
        </p:nvSpPr>
        <p:spPr>
          <a:xfrm>
            <a:off x="1" y="76892"/>
            <a:ext cx="5754413" cy="4524315"/>
          </a:xfrm>
          <a:prstGeom prst="rect">
            <a:avLst/>
          </a:prstGeom>
          <a:noFill/>
        </p:spPr>
        <p:txBody>
          <a:bodyPr wrap="square" rtlCol="0">
            <a:spAutoFit/>
          </a:bodyPr>
          <a:lstStyle/>
          <a:p>
            <a:pPr algn="ctr"/>
            <a:r>
              <a:rPr lang="en-GB" sz="3200">
                <a:latin typeface="Comic Sans MS" panose="030F0702030302020204" pitchFamily="66" charset="0"/>
              </a:rPr>
              <a:t>Everyone was shocked and Henry was very upset. He said he hadn’t meant his words to be acted on like that. People were very angry that an Archbishop had been killed in his own Cathedral, and they started visiting his tomb to say their prayers.</a:t>
            </a:r>
          </a:p>
        </p:txBody>
      </p:sp>
      <p:sp>
        <p:nvSpPr>
          <p:cNvPr id="4" name="TextBox 3"/>
          <p:cNvSpPr txBox="1"/>
          <p:nvPr/>
        </p:nvSpPr>
        <p:spPr>
          <a:xfrm>
            <a:off x="6164317" y="76892"/>
            <a:ext cx="6027683" cy="6494085"/>
          </a:xfrm>
          <a:prstGeom prst="rect">
            <a:avLst/>
          </a:prstGeom>
          <a:noFill/>
        </p:spPr>
        <p:txBody>
          <a:bodyPr wrap="square" rtlCol="0">
            <a:spAutoFit/>
          </a:bodyPr>
          <a:lstStyle/>
          <a:p>
            <a:pPr algn="ctr"/>
            <a:r>
              <a:rPr lang="en-GB" sz="3200">
                <a:latin typeface="Comic Sans MS" panose="030F0702030302020204" pitchFamily="66" charset="0"/>
              </a:rPr>
              <a:t>Henry II was devastated and so he went to Canterbury to pray at Thomas’ tomb. As Henry approached the city, he took off his shoes and walked the last few miles barefoot. The Pope told Henry to show that he was really sorry, he had to go on a Crusade.</a:t>
            </a:r>
          </a:p>
          <a:p>
            <a:pPr algn="ctr"/>
            <a:r>
              <a:rPr lang="en-GB" sz="3200">
                <a:latin typeface="Comic Sans MS" panose="030F0702030302020204" pitchFamily="66" charset="0"/>
              </a:rPr>
              <a:t> The Pope ‘excommunicated’ the four Knights and ordered them to undertake the crusade with Henry.</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5795" y="4610263"/>
            <a:ext cx="4742137" cy="22836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25197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74FF840B-DC37-4CF5-A46A-C6420A959EDB}"/>
              </a:ext>
            </a:extLst>
          </p:cNvPr>
          <p:cNvSpPr>
            <a:spLocks noGrp="1"/>
          </p:cNvSpPr>
          <p:nvPr>
            <p:ph type="title"/>
          </p:nvPr>
        </p:nvSpPr>
        <p:spPr>
          <a:xfrm>
            <a:off x="1179226" y="826680"/>
            <a:ext cx="9833548" cy="1325563"/>
          </a:xfrm>
        </p:spPr>
        <p:txBody>
          <a:bodyPr vert="horz" lIns="91440" tIns="45720" rIns="91440" bIns="45720" rtlCol="0" anchor="ctr">
            <a:normAutofit/>
          </a:bodyPr>
          <a:lstStyle/>
          <a:p>
            <a:pPr algn="ctr"/>
            <a:r>
              <a:rPr lang="en-US" sz="8000" dirty="0" smtClean="0">
                <a:solidFill>
                  <a:srgbClr val="FFFFFF"/>
                </a:solidFill>
                <a:latin typeface="Comic Sans MS"/>
                <a:cs typeface="Calibri Light"/>
              </a:rPr>
              <a:t>Task.</a:t>
            </a:r>
            <a:endParaRPr lang="en-US" sz="8000" kern="1200" dirty="0">
              <a:solidFill>
                <a:srgbClr val="FFFFFF"/>
              </a:solidFill>
              <a:latin typeface="Comic Sans MS"/>
              <a:cs typeface="+mj-cs"/>
            </a:endParaRPr>
          </a:p>
        </p:txBody>
      </p:sp>
      <p:sp>
        <p:nvSpPr>
          <p:cNvPr id="4" name="Text Placeholder 3">
            <a:extLst>
              <a:ext uri="{FF2B5EF4-FFF2-40B4-BE49-F238E27FC236}">
                <a16:creationId xmlns:a16="http://schemas.microsoft.com/office/drawing/2014/main" id="{A7F18C45-66E7-41E1-9B57-8AA636BC28CB}"/>
              </a:ext>
            </a:extLst>
          </p:cNvPr>
          <p:cNvSpPr>
            <a:spLocks noGrp="1"/>
          </p:cNvSpPr>
          <p:nvPr>
            <p:ph type="body" sz="half" idx="2"/>
          </p:nvPr>
        </p:nvSpPr>
        <p:spPr>
          <a:xfrm>
            <a:off x="204952" y="2762291"/>
            <a:ext cx="11631143" cy="3340957"/>
          </a:xfrm>
        </p:spPr>
        <p:txBody>
          <a:bodyPr vert="horz" lIns="91440" tIns="45720" rIns="91440" bIns="45720" rtlCol="0" anchor="t">
            <a:noAutofit/>
          </a:bodyPr>
          <a:lstStyle/>
          <a:p>
            <a:pPr algn="ctr"/>
            <a:r>
              <a:rPr lang="en-GB" sz="4400" dirty="0" smtClean="0">
                <a:solidFill>
                  <a:srgbClr val="000000"/>
                </a:solidFill>
                <a:latin typeface="Comic Sans MS"/>
                <a:cs typeface="Calibri" panose="020F0502020204030204"/>
              </a:rPr>
              <a:t>With your adult, r</a:t>
            </a:r>
            <a:r>
              <a:rPr lang="en-GB" sz="4400" dirty="0" smtClean="0">
                <a:solidFill>
                  <a:srgbClr val="000000"/>
                </a:solidFill>
                <a:latin typeface="Comic Sans MS"/>
                <a:cs typeface="Calibri" panose="020F0502020204030204"/>
              </a:rPr>
              <a:t>e-enact </a:t>
            </a:r>
            <a:r>
              <a:rPr lang="en-GB" sz="4400" dirty="0">
                <a:solidFill>
                  <a:srgbClr val="000000"/>
                </a:solidFill>
                <a:latin typeface="Comic Sans MS"/>
                <a:cs typeface="Calibri" panose="020F0502020204030204"/>
              </a:rPr>
              <a:t>the Becket’s murder and the events leading up to </a:t>
            </a:r>
            <a:r>
              <a:rPr lang="en-GB" sz="4400" dirty="0" smtClean="0">
                <a:solidFill>
                  <a:srgbClr val="000000"/>
                </a:solidFill>
                <a:latin typeface="Comic Sans MS"/>
                <a:cs typeface="Calibri" panose="020F0502020204030204"/>
              </a:rPr>
              <a:t>it, you may use your toys as puppets to play </a:t>
            </a:r>
            <a:r>
              <a:rPr lang="en-GB" sz="4400" dirty="0">
                <a:solidFill>
                  <a:srgbClr val="000000"/>
                </a:solidFill>
                <a:latin typeface="Comic Sans MS"/>
                <a:cs typeface="Calibri" panose="020F0502020204030204"/>
              </a:rPr>
              <a:t>Henry II, Thomas Becket, and the four knights</a:t>
            </a:r>
            <a:r>
              <a:rPr lang="en-GB" sz="4400" dirty="0" smtClean="0">
                <a:solidFill>
                  <a:srgbClr val="000000"/>
                </a:solidFill>
                <a:latin typeface="Comic Sans MS"/>
                <a:cs typeface="Calibri" panose="020F0502020204030204"/>
              </a:rPr>
              <a:t>.</a:t>
            </a:r>
          </a:p>
          <a:p>
            <a:pPr algn="ctr"/>
            <a:r>
              <a:rPr lang="en-GB" sz="4400" dirty="0" smtClean="0">
                <a:solidFill>
                  <a:srgbClr val="000000"/>
                </a:solidFill>
                <a:latin typeface="Comic Sans MS"/>
                <a:cs typeface="Calibri" panose="020F0502020204030204"/>
              </a:rPr>
              <a:t>Then, write a newspaper article about the events.</a:t>
            </a:r>
            <a:r>
              <a:rPr lang="en-GB" sz="4400" dirty="0" smtClean="0">
                <a:solidFill>
                  <a:srgbClr val="000000"/>
                </a:solidFill>
                <a:latin typeface="Comic Sans MS"/>
                <a:cs typeface="Calibri" panose="020F0502020204030204"/>
              </a:rPr>
              <a:t> </a:t>
            </a:r>
            <a:endParaRPr lang="en-US" sz="4400" dirty="0">
              <a:solidFill>
                <a:srgbClr val="000000"/>
              </a:solidFill>
              <a:latin typeface="Comic Sans MS"/>
              <a:cs typeface="Calibri" panose="020F0502020204030204"/>
            </a:endParaRPr>
          </a:p>
        </p:txBody>
      </p:sp>
    </p:spTree>
    <p:extLst>
      <p:ext uri="{BB962C8B-B14F-4D97-AF65-F5344CB8AC3E}">
        <p14:creationId xmlns:p14="http://schemas.microsoft.com/office/powerpoint/2010/main" val="7945854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34048" t="33190" r="37961"/>
          <a:stretch/>
        </p:blipFill>
        <p:spPr bwMode="auto">
          <a:xfrm>
            <a:off x="3831020" y="284257"/>
            <a:ext cx="4493173" cy="60297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597782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74FF840B-DC37-4CF5-A46A-C6420A959EDB}"/>
              </a:ext>
            </a:extLst>
          </p:cNvPr>
          <p:cNvSpPr>
            <a:spLocks noGrp="1"/>
          </p:cNvSpPr>
          <p:nvPr>
            <p:ph type="title"/>
          </p:nvPr>
        </p:nvSpPr>
        <p:spPr>
          <a:xfrm>
            <a:off x="1179226" y="826680"/>
            <a:ext cx="9833548" cy="1325563"/>
          </a:xfrm>
        </p:spPr>
        <p:txBody>
          <a:bodyPr vert="horz" lIns="91440" tIns="45720" rIns="91440" bIns="45720" rtlCol="0" anchor="ctr">
            <a:normAutofit/>
          </a:bodyPr>
          <a:lstStyle/>
          <a:p>
            <a:pPr algn="ctr"/>
            <a:r>
              <a:rPr lang="en-US" sz="8000">
                <a:solidFill>
                  <a:srgbClr val="FFFFFF"/>
                </a:solidFill>
                <a:latin typeface="Comic Sans MS"/>
                <a:cs typeface="Calibri Light"/>
              </a:rPr>
              <a:t>Step for Depth</a:t>
            </a:r>
            <a:endParaRPr lang="en-US" sz="8000" kern="1200">
              <a:solidFill>
                <a:srgbClr val="FFFFFF"/>
              </a:solidFill>
              <a:latin typeface="Comic Sans MS"/>
              <a:cs typeface="+mj-cs"/>
            </a:endParaRPr>
          </a:p>
        </p:txBody>
      </p:sp>
      <p:sp>
        <p:nvSpPr>
          <p:cNvPr id="4" name="Text Placeholder 3">
            <a:extLst>
              <a:ext uri="{FF2B5EF4-FFF2-40B4-BE49-F238E27FC236}">
                <a16:creationId xmlns:a16="http://schemas.microsoft.com/office/drawing/2014/main" id="{A7F18C45-66E7-41E1-9B57-8AA636BC28CB}"/>
              </a:ext>
            </a:extLst>
          </p:cNvPr>
          <p:cNvSpPr>
            <a:spLocks noGrp="1"/>
          </p:cNvSpPr>
          <p:nvPr>
            <p:ph type="body" sz="half" idx="2"/>
          </p:nvPr>
        </p:nvSpPr>
        <p:spPr>
          <a:xfrm>
            <a:off x="1251113" y="2762291"/>
            <a:ext cx="9833548" cy="3340957"/>
          </a:xfrm>
        </p:spPr>
        <p:txBody>
          <a:bodyPr vert="horz" lIns="91440" tIns="45720" rIns="91440" bIns="45720" rtlCol="0" anchor="t">
            <a:noAutofit/>
          </a:bodyPr>
          <a:lstStyle/>
          <a:p>
            <a:pPr algn="ctr"/>
            <a:r>
              <a:rPr lang="en-GB" sz="4000">
                <a:solidFill>
                  <a:srgbClr val="000000"/>
                </a:solidFill>
                <a:latin typeface="Comic Sans MS"/>
                <a:cs typeface="Calibri" panose="020F0502020204030204"/>
              </a:rPr>
              <a:t>Using the source from Benedict of Peterborough, describe how people behaved when they heard about the death of Becket. Why do you think they reacted in this way?</a:t>
            </a:r>
            <a:r>
              <a:rPr lang="en-GB" sz="4800">
                <a:solidFill>
                  <a:srgbClr val="000000"/>
                </a:solidFill>
                <a:latin typeface="Comic Sans MS"/>
                <a:cs typeface="Calibri" panose="020F0502020204030204"/>
              </a:rPr>
              <a:t>  </a:t>
            </a:r>
          </a:p>
        </p:txBody>
      </p:sp>
    </p:spTree>
    <p:extLst>
      <p:ext uri="{BB962C8B-B14F-4D97-AF65-F5344CB8AC3E}">
        <p14:creationId xmlns:p14="http://schemas.microsoft.com/office/powerpoint/2010/main" val="180573648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TotalTime>
  <Words>505</Words>
  <Application>Microsoft Office PowerPoint</Application>
  <PresentationFormat>Widescreen</PresentationFormat>
  <Paragraphs>33</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Comic Sans MS</vt:lpstr>
      <vt:lpstr>Office Theme</vt:lpstr>
      <vt:lpstr>PowerPoint Presentation</vt:lpstr>
      <vt:lpstr>History</vt:lpstr>
      <vt:lpstr>PowerPoint Presentation</vt:lpstr>
      <vt:lpstr>PowerPoint Presentation</vt:lpstr>
      <vt:lpstr>Learning objective-</vt:lpstr>
      <vt:lpstr>PowerPoint Presentation</vt:lpstr>
      <vt:lpstr>PowerPoint Presentation</vt:lpstr>
      <vt:lpstr>PowerPoint Presentation</vt:lpstr>
      <vt:lpstr>PowerPoint Presentation</vt:lpstr>
      <vt:lpstr>Talk task</vt:lpstr>
      <vt:lpstr>PowerPoint Presentation</vt:lpstr>
      <vt:lpstr>Task.</vt:lpstr>
      <vt:lpstr>PowerPoint Presentation</vt:lpstr>
      <vt:lpstr>Step for Depth</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Angela Backen</dc:creator>
  <cp:lastModifiedBy>Alicia Clarke</cp:lastModifiedBy>
  <cp:revision>5</cp:revision>
  <dcterms:created xsi:type="dcterms:W3CDTF">2019-04-25T06:21:02Z</dcterms:created>
  <dcterms:modified xsi:type="dcterms:W3CDTF">2021-01-05T11:18:23Z</dcterms:modified>
</cp:coreProperties>
</file>