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6" r:id="rId4"/>
    <p:sldId id="278" r:id="rId5"/>
    <p:sldId id="261" r:id="rId6"/>
    <p:sldId id="277" r:id="rId7"/>
    <p:sldId id="262" r:id="rId8"/>
    <p:sldId id="264" r:id="rId9"/>
    <p:sldId id="265" r:id="rId10"/>
    <p:sldId id="266" r:id="rId11"/>
    <p:sldId id="279" r:id="rId12"/>
    <p:sldId id="267" r:id="rId13"/>
    <p:sldId id="280" r:id="rId14"/>
    <p:sldId id="281" r:id="rId15"/>
    <p:sldId id="282" r:id="rId16"/>
    <p:sldId id="283" r:id="rId17"/>
    <p:sldId id="284" r:id="rId18"/>
    <p:sldId id="274" r:id="rId19"/>
    <p:sldId id="27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borah Delaney" initials="DD" lastIdx="1" clrIdx="0">
    <p:extLst>
      <p:ext uri="{19B8F6BF-5375-455C-9EA6-DF929625EA0E}">
        <p15:presenceInfo xmlns:p15="http://schemas.microsoft.com/office/powerpoint/2012/main" userId="e9ec57d0e9d5740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02" autoAdjust="0"/>
    <p:restoredTop sz="94660"/>
  </p:normalViewPr>
  <p:slideViewPr>
    <p:cSldViewPr snapToGrid="0">
      <p:cViewPr varScale="1">
        <p:scale>
          <a:sx n="80" d="100"/>
          <a:sy n="80" d="100"/>
        </p:scale>
        <p:origin x="17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4F77A-7985-474D-8470-3433B197C7F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19D9CE3-75A9-471A-B6EB-4592799DBA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E2E04B8-66BC-4B5E-ACE1-044F9DB49741}"/>
              </a:ext>
            </a:extLst>
          </p:cNvPr>
          <p:cNvSpPr>
            <a:spLocks noGrp="1"/>
          </p:cNvSpPr>
          <p:nvPr>
            <p:ph type="dt" sz="half" idx="10"/>
          </p:nvPr>
        </p:nvSpPr>
        <p:spPr/>
        <p:txBody>
          <a:bodyPr/>
          <a:lstStyle/>
          <a:p>
            <a:fld id="{8AC6CE20-2A48-4829-AB91-8C5ACA1C6C34}" type="datetimeFigureOut">
              <a:rPr lang="en-GB" smtClean="0"/>
              <a:t>29/09/2020</a:t>
            </a:fld>
            <a:endParaRPr lang="en-GB"/>
          </a:p>
        </p:txBody>
      </p:sp>
      <p:sp>
        <p:nvSpPr>
          <p:cNvPr id="5" name="Footer Placeholder 4">
            <a:extLst>
              <a:ext uri="{FF2B5EF4-FFF2-40B4-BE49-F238E27FC236}">
                <a16:creationId xmlns:a16="http://schemas.microsoft.com/office/drawing/2014/main" id="{9FA7F365-9C47-4990-88AA-C5A770B301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568452-586B-48C2-831E-6E6170947F80}"/>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787758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A11486-966B-4647-A457-B5C454E94C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B28D04-8818-471F-B07D-7999AAB1F05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5CB6DB-6165-4DAF-A7CE-BB45673AB462}"/>
              </a:ext>
            </a:extLst>
          </p:cNvPr>
          <p:cNvSpPr>
            <a:spLocks noGrp="1"/>
          </p:cNvSpPr>
          <p:nvPr>
            <p:ph type="dt" sz="half" idx="10"/>
          </p:nvPr>
        </p:nvSpPr>
        <p:spPr/>
        <p:txBody>
          <a:bodyPr/>
          <a:lstStyle/>
          <a:p>
            <a:fld id="{8AC6CE20-2A48-4829-AB91-8C5ACA1C6C34}" type="datetimeFigureOut">
              <a:rPr lang="en-GB" smtClean="0"/>
              <a:t>29/09/2020</a:t>
            </a:fld>
            <a:endParaRPr lang="en-GB"/>
          </a:p>
        </p:txBody>
      </p:sp>
      <p:sp>
        <p:nvSpPr>
          <p:cNvPr id="5" name="Footer Placeholder 4">
            <a:extLst>
              <a:ext uri="{FF2B5EF4-FFF2-40B4-BE49-F238E27FC236}">
                <a16:creationId xmlns:a16="http://schemas.microsoft.com/office/drawing/2014/main" id="{A0196AAA-D9AF-40F8-9DFD-AB21D0159D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085376-C3DF-4B23-B7E3-BED7028A746F}"/>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606982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99071-011A-4AFD-8594-AF31A7B63E5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0A93676-70F1-40E1-9B50-81AE93409C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A32796E-721B-49A7-B3D8-15EEEE089E37}"/>
              </a:ext>
            </a:extLst>
          </p:cNvPr>
          <p:cNvSpPr>
            <a:spLocks noGrp="1"/>
          </p:cNvSpPr>
          <p:nvPr>
            <p:ph type="dt" sz="half" idx="10"/>
          </p:nvPr>
        </p:nvSpPr>
        <p:spPr/>
        <p:txBody>
          <a:bodyPr/>
          <a:lstStyle/>
          <a:p>
            <a:fld id="{8AC6CE20-2A48-4829-AB91-8C5ACA1C6C34}" type="datetimeFigureOut">
              <a:rPr lang="en-GB" smtClean="0"/>
              <a:t>29/09/2020</a:t>
            </a:fld>
            <a:endParaRPr lang="en-GB"/>
          </a:p>
        </p:txBody>
      </p:sp>
      <p:sp>
        <p:nvSpPr>
          <p:cNvPr id="5" name="Footer Placeholder 4">
            <a:extLst>
              <a:ext uri="{FF2B5EF4-FFF2-40B4-BE49-F238E27FC236}">
                <a16:creationId xmlns:a16="http://schemas.microsoft.com/office/drawing/2014/main" id="{924B7274-7373-48E0-B4D2-EA27CBBB47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3B68FE-40FE-40EE-A15B-B6A1E942F036}"/>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3454042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C8B2E-1B5A-41F7-898E-92F32417C9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857B34F-F2CF-44EB-B4DB-3638E1FCDD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658C1DE-FA4A-4984-BEF4-CFAB8FC30E8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42472FF-5382-477E-BACD-FE6F9FB3A284}"/>
              </a:ext>
            </a:extLst>
          </p:cNvPr>
          <p:cNvSpPr>
            <a:spLocks noGrp="1"/>
          </p:cNvSpPr>
          <p:nvPr>
            <p:ph type="dt" sz="half" idx="10"/>
          </p:nvPr>
        </p:nvSpPr>
        <p:spPr/>
        <p:txBody>
          <a:bodyPr/>
          <a:lstStyle/>
          <a:p>
            <a:fld id="{8AC6CE20-2A48-4829-AB91-8C5ACA1C6C34}" type="datetimeFigureOut">
              <a:rPr lang="en-GB" smtClean="0"/>
              <a:t>29/09/2020</a:t>
            </a:fld>
            <a:endParaRPr lang="en-GB"/>
          </a:p>
        </p:txBody>
      </p:sp>
      <p:sp>
        <p:nvSpPr>
          <p:cNvPr id="6" name="Footer Placeholder 5">
            <a:extLst>
              <a:ext uri="{FF2B5EF4-FFF2-40B4-BE49-F238E27FC236}">
                <a16:creationId xmlns:a16="http://schemas.microsoft.com/office/drawing/2014/main" id="{4EAB5EBC-881F-44D2-8BCD-26367A4450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D59E69-E3BC-42F7-86FB-F573BD08AE7C}"/>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4205501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97005-5636-43E1-A3F4-834E9CD342A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AF01B4F-ED87-4D4D-8F83-6071A2C7B7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5820F2-29FE-40E1-97EA-3369C032A03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6A8A015-BB9C-4D90-A4D5-B622767F36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DD8F5B2-47E4-4E35-A88B-8D143F02FA6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9FA651-DAF2-4C04-BA63-BC72C3217A01}"/>
              </a:ext>
            </a:extLst>
          </p:cNvPr>
          <p:cNvSpPr>
            <a:spLocks noGrp="1"/>
          </p:cNvSpPr>
          <p:nvPr>
            <p:ph type="dt" sz="half" idx="10"/>
          </p:nvPr>
        </p:nvSpPr>
        <p:spPr/>
        <p:txBody>
          <a:bodyPr/>
          <a:lstStyle/>
          <a:p>
            <a:fld id="{8AC6CE20-2A48-4829-AB91-8C5ACA1C6C34}" type="datetimeFigureOut">
              <a:rPr lang="en-GB" smtClean="0"/>
              <a:t>29/09/2020</a:t>
            </a:fld>
            <a:endParaRPr lang="en-GB"/>
          </a:p>
        </p:txBody>
      </p:sp>
      <p:sp>
        <p:nvSpPr>
          <p:cNvPr id="8" name="Footer Placeholder 7">
            <a:extLst>
              <a:ext uri="{FF2B5EF4-FFF2-40B4-BE49-F238E27FC236}">
                <a16:creationId xmlns:a16="http://schemas.microsoft.com/office/drawing/2014/main" id="{C24095D2-9E76-444B-9E8D-64EF341F31E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5FA93B-EDCD-459B-91E8-688B3ECF59CE}"/>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483467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65AF-6260-4DDC-999B-7A5E78667E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DD2FB3-02D5-4F97-BB94-B75BF6937571}"/>
              </a:ext>
            </a:extLst>
          </p:cNvPr>
          <p:cNvSpPr>
            <a:spLocks noGrp="1"/>
          </p:cNvSpPr>
          <p:nvPr>
            <p:ph type="dt" sz="half" idx="10"/>
          </p:nvPr>
        </p:nvSpPr>
        <p:spPr/>
        <p:txBody>
          <a:bodyPr/>
          <a:lstStyle/>
          <a:p>
            <a:fld id="{8AC6CE20-2A48-4829-AB91-8C5ACA1C6C34}" type="datetimeFigureOut">
              <a:rPr lang="en-GB" smtClean="0"/>
              <a:t>29/09/2020</a:t>
            </a:fld>
            <a:endParaRPr lang="en-GB"/>
          </a:p>
        </p:txBody>
      </p:sp>
      <p:sp>
        <p:nvSpPr>
          <p:cNvPr id="4" name="Footer Placeholder 3">
            <a:extLst>
              <a:ext uri="{FF2B5EF4-FFF2-40B4-BE49-F238E27FC236}">
                <a16:creationId xmlns:a16="http://schemas.microsoft.com/office/drawing/2014/main" id="{D6E2FAC5-1CF8-4DDE-AF38-E8A7AAD421F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80827A4-90AA-4F94-B395-C5025AFB7D2C}"/>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788695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F787BD-7E8D-4B6E-B87D-508A6E169164}"/>
              </a:ext>
            </a:extLst>
          </p:cNvPr>
          <p:cNvSpPr>
            <a:spLocks noGrp="1"/>
          </p:cNvSpPr>
          <p:nvPr>
            <p:ph type="dt" sz="half" idx="10"/>
          </p:nvPr>
        </p:nvSpPr>
        <p:spPr/>
        <p:txBody>
          <a:bodyPr/>
          <a:lstStyle/>
          <a:p>
            <a:fld id="{8AC6CE20-2A48-4829-AB91-8C5ACA1C6C34}" type="datetimeFigureOut">
              <a:rPr lang="en-GB" smtClean="0"/>
              <a:t>29/09/2020</a:t>
            </a:fld>
            <a:endParaRPr lang="en-GB"/>
          </a:p>
        </p:txBody>
      </p:sp>
      <p:sp>
        <p:nvSpPr>
          <p:cNvPr id="3" name="Footer Placeholder 2">
            <a:extLst>
              <a:ext uri="{FF2B5EF4-FFF2-40B4-BE49-F238E27FC236}">
                <a16:creationId xmlns:a16="http://schemas.microsoft.com/office/drawing/2014/main" id="{B3A75E64-E13A-4FEC-96B4-61924AE5066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700B6A-9826-48B4-A0B7-E05F781B862B}"/>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586187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E44C6-5A61-45C3-B3B4-DE2601D6E6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9DADA84-D36F-4D78-8617-53B384AF3E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9CF338-9A57-42D2-A057-950C1B1D70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0A89D8-D942-4967-AE83-30C780ED2896}"/>
              </a:ext>
            </a:extLst>
          </p:cNvPr>
          <p:cNvSpPr>
            <a:spLocks noGrp="1"/>
          </p:cNvSpPr>
          <p:nvPr>
            <p:ph type="dt" sz="half" idx="10"/>
          </p:nvPr>
        </p:nvSpPr>
        <p:spPr/>
        <p:txBody>
          <a:bodyPr/>
          <a:lstStyle/>
          <a:p>
            <a:fld id="{8AC6CE20-2A48-4829-AB91-8C5ACA1C6C34}" type="datetimeFigureOut">
              <a:rPr lang="en-GB" smtClean="0"/>
              <a:t>29/09/2020</a:t>
            </a:fld>
            <a:endParaRPr lang="en-GB"/>
          </a:p>
        </p:txBody>
      </p:sp>
      <p:sp>
        <p:nvSpPr>
          <p:cNvPr id="6" name="Footer Placeholder 5">
            <a:extLst>
              <a:ext uri="{FF2B5EF4-FFF2-40B4-BE49-F238E27FC236}">
                <a16:creationId xmlns:a16="http://schemas.microsoft.com/office/drawing/2014/main" id="{69D3048C-89D5-4113-BA4E-9B40E6910C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1FC7C74-A9F1-49F4-A298-025EB4738634}"/>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456759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0CE81-5A81-477C-992F-18B913438E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175A36-E0D3-4976-91E8-071B0E1795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EB66B5A-99A3-44DD-A604-D3388041E9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1EA949-BB85-4D2C-9A4F-49E0D12B3361}"/>
              </a:ext>
            </a:extLst>
          </p:cNvPr>
          <p:cNvSpPr>
            <a:spLocks noGrp="1"/>
          </p:cNvSpPr>
          <p:nvPr>
            <p:ph type="dt" sz="half" idx="10"/>
          </p:nvPr>
        </p:nvSpPr>
        <p:spPr/>
        <p:txBody>
          <a:bodyPr/>
          <a:lstStyle/>
          <a:p>
            <a:fld id="{8AC6CE20-2A48-4829-AB91-8C5ACA1C6C34}" type="datetimeFigureOut">
              <a:rPr lang="en-GB" smtClean="0"/>
              <a:t>29/09/2020</a:t>
            </a:fld>
            <a:endParaRPr lang="en-GB"/>
          </a:p>
        </p:txBody>
      </p:sp>
      <p:sp>
        <p:nvSpPr>
          <p:cNvPr id="6" name="Footer Placeholder 5">
            <a:extLst>
              <a:ext uri="{FF2B5EF4-FFF2-40B4-BE49-F238E27FC236}">
                <a16:creationId xmlns:a16="http://schemas.microsoft.com/office/drawing/2014/main" id="{5E2AC446-8210-448F-B74D-6DB4092545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7B7FE5-82A4-450A-B710-1EE29867D551}"/>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017654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372C0-70C2-46B8-8CAD-A02BA132670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64AE12A-933F-470E-9EAD-A92526F475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368C7C-2392-4746-8306-A18A4B208134}"/>
              </a:ext>
            </a:extLst>
          </p:cNvPr>
          <p:cNvSpPr>
            <a:spLocks noGrp="1"/>
          </p:cNvSpPr>
          <p:nvPr>
            <p:ph type="dt" sz="half" idx="10"/>
          </p:nvPr>
        </p:nvSpPr>
        <p:spPr/>
        <p:txBody>
          <a:bodyPr/>
          <a:lstStyle/>
          <a:p>
            <a:fld id="{8AC6CE20-2A48-4829-AB91-8C5ACA1C6C34}" type="datetimeFigureOut">
              <a:rPr lang="en-GB" smtClean="0"/>
              <a:t>29/09/2020</a:t>
            </a:fld>
            <a:endParaRPr lang="en-GB"/>
          </a:p>
        </p:txBody>
      </p:sp>
      <p:sp>
        <p:nvSpPr>
          <p:cNvPr id="5" name="Footer Placeholder 4">
            <a:extLst>
              <a:ext uri="{FF2B5EF4-FFF2-40B4-BE49-F238E27FC236}">
                <a16:creationId xmlns:a16="http://schemas.microsoft.com/office/drawing/2014/main" id="{D182E20B-565A-499C-84EF-82F9560410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982A5F-0660-48C8-B816-CCF4CBC04467}"/>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4010729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910AAD-F140-46D3-8407-0B504B04995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C81F4DE-5A83-4B6F-9A33-99CD82341D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5D9804-9B58-4423-B808-DA4FE14F6766}"/>
              </a:ext>
            </a:extLst>
          </p:cNvPr>
          <p:cNvSpPr>
            <a:spLocks noGrp="1"/>
          </p:cNvSpPr>
          <p:nvPr>
            <p:ph type="dt" sz="half" idx="10"/>
          </p:nvPr>
        </p:nvSpPr>
        <p:spPr/>
        <p:txBody>
          <a:bodyPr/>
          <a:lstStyle/>
          <a:p>
            <a:fld id="{8AC6CE20-2A48-4829-AB91-8C5ACA1C6C34}" type="datetimeFigureOut">
              <a:rPr lang="en-GB" smtClean="0"/>
              <a:t>29/09/2020</a:t>
            </a:fld>
            <a:endParaRPr lang="en-GB"/>
          </a:p>
        </p:txBody>
      </p:sp>
      <p:sp>
        <p:nvSpPr>
          <p:cNvPr id="5" name="Footer Placeholder 4">
            <a:extLst>
              <a:ext uri="{FF2B5EF4-FFF2-40B4-BE49-F238E27FC236}">
                <a16:creationId xmlns:a16="http://schemas.microsoft.com/office/drawing/2014/main" id="{F1897EE0-A45A-4A78-AFC4-58721954C4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1DA968-17E6-4871-B1A8-1082CEB1FF57}"/>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3485870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832C3D-5AF2-402B-B1DF-5C5AFC0ED5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3F2536-1368-41F0-87BC-7DD0CC11F8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5B2E7F-A0CE-47BF-BAB3-BC984A4211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C6CE20-2A48-4829-AB91-8C5ACA1C6C34}" type="datetimeFigureOut">
              <a:rPr lang="en-GB" smtClean="0"/>
              <a:t>29/09/2020</a:t>
            </a:fld>
            <a:endParaRPr lang="en-GB"/>
          </a:p>
        </p:txBody>
      </p:sp>
      <p:sp>
        <p:nvSpPr>
          <p:cNvPr id="5" name="Footer Placeholder 4">
            <a:extLst>
              <a:ext uri="{FF2B5EF4-FFF2-40B4-BE49-F238E27FC236}">
                <a16:creationId xmlns:a16="http://schemas.microsoft.com/office/drawing/2014/main" id="{E89C6A32-B590-41DE-8C01-0321003350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2B507D5-15BB-4A90-950A-6BEA954684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F451E4-01DB-4C3B-A324-E98C943CF26A}" type="slidenum">
              <a:rPr lang="en-GB" smtClean="0"/>
              <a:t>‹#›</a:t>
            </a:fld>
            <a:endParaRPr lang="en-GB"/>
          </a:p>
        </p:txBody>
      </p:sp>
    </p:spTree>
    <p:extLst>
      <p:ext uri="{BB962C8B-B14F-4D97-AF65-F5344CB8AC3E}">
        <p14:creationId xmlns:p14="http://schemas.microsoft.com/office/powerpoint/2010/main" val="3463790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84E2606-4F39-4171-9B6F-AB906902A9E1}"/>
              </a:ext>
            </a:extLst>
          </p:cNvPr>
          <p:cNvSpPr txBox="1"/>
          <p:nvPr/>
        </p:nvSpPr>
        <p:spPr>
          <a:xfrm>
            <a:off x="1009403" y="3242346"/>
            <a:ext cx="9797141" cy="1323439"/>
          </a:xfrm>
          <a:prstGeom prst="rect">
            <a:avLst/>
          </a:prstGeom>
          <a:noFill/>
        </p:spPr>
        <p:txBody>
          <a:bodyPr wrap="square">
            <a:spAutoFit/>
          </a:bodyPr>
          <a:lstStyle/>
          <a:p>
            <a:pPr algn="ctr"/>
            <a:r>
              <a:rPr lang="en-GB" sz="4000">
                <a:latin typeface="Comic Sans MS" panose="030F0702030302020204" pitchFamily="66" charset="0"/>
              </a:rPr>
              <a:t>OUTCOME: to write from a character’s perspective</a:t>
            </a:r>
            <a:endParaRPr lang="en-GB" sz="4000" dirty="0">
              <a:latin typeface="Comic Sans MS" panose="030F0702030302020204" pitchFamily="66" charset="0"/>
            </a:endParaRPr>
          </a:p>
        </p:txBody>
      </p:sp>
      <p:sp>
        <p:nvSpPr>
          <p:cNvPr id="6" name="TextBox 5">
            <a:extLst>
              <a:ext uri="{FF2B5EF4-FFF2-40B4-BE49-F238E27FC236}">
                <a16:creationId xmlns:a16="http://schemas.microsoft.com/office/drawing/2014/main" id="{46A08E67-6806-41C0-BA64-E49F6B5A01DF}"/>
              </a:ext>
            </a:extLst>
          </p:cNvPr>
          <p:cNvSpPr txBox="1"/>
          <p:nvPr/>
        </p:nvSpPr>
        <p:spPr>
          <a:xfrm>
            <a:off x="1828800" y="1144988"/>
            <a:ext cx="6702949" cy="923330"/>
          </a:xfrm>
          <a:prstGeom prst="rect">
            <a:avLst/>
          </a:prstGeom>
          <a:noFill/>
        </p:spPr>
        <p:txBody>
          <a:bodyPr wrap="square" rtlCol="0">
            <a:spAutoFit/>
          </a:bodyPr>
          <a:lstStyle/>
          <a:p>
            <a:pPr algn="ctr"/>
            <a:r>
              <a:rPr lang="en-GB" sz="5400" dirty="0">
                <a:latin typeface="Comic Sans MS" panose="030F0702030302020204" pitchFamily="66" charset="0"/>
              </a:rPr>
              <a:t>Week 5</a:t>
            </a:r>
          </a:p>
        </p:txBody>
      </p:sp>
    </p:spTree>
    <p:extLst>
      <p:ext uri="{BB962C8B-B14F-4D97-AF65-F5344CB8AC3E}">
        <p14:creationId xmlns:p14="http://schemas.microsoft.com/office/powerpoint/2010/main" val="6768429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983651-03B1-4548-83C9-9FC4B1C6B913}"/>
              </a:ext>
            </a:extLst>
          </p:cNvPr>
          <p:cNvSpPr txBox="1"/>
          <p:nvPr/>
        </p:nvSpPr>
        <p:spPr>
          <a:xfrm>
            <a:off x="916388" y="515049"/>
            <a:ext cx="10907201" cy="369332"/>
          </a:xfrm>
          <a:prstGeom prst="rect">
            <a:avLst/>
          </a:prstGeom>
          <a:noFill/>
        </p:spPr>
        <p:txBody>
          <a:bodyPr wrap="square">
            <a:spAutoFit/>
          </a:bodyPr>
          <a:lstStyle/>
          <a:p>
            <a:endParaRPr lang="en-GB" dirty="0"/>
          </a:p>
        </p:txBody>
      </p:sp>
      <p:graphicFrame>
        <p:nvGraphicFramePr>
          <p:cNvPr id="6" name="Table 5">
            <a:extLst>
              <a:ext uri="{FF2B5EF4-FFF2-40B4-BE49-F238E27FC236}">
                <a16:creationId xmlns:a16="http://schemas.microsoft.com/office/drawing/2014/main" id="{E57D4B7E-CDE2-4FEE-B6AF-AACCFA90B757}"/>
              </a:ext>
            </a:extLst>
          </p:cNvPr>
          <p:cNvGraphicFramePr>
            <a:graphicFrameLocks noGrp="1"/>
          </p:cNvGraphicFramePr>
          <p:nvPr>
            <p:extLst>
              <p:ext uri="{D42A27DB-BD31-4B8C-83A1-F6EECF244321}">
                <p14:modId xmlns:p14="http://schemas.microsoft.com/office/powerpoint/2010/main" val="2252182811"/>
              </p:ext>
            </p:extLst>
          </p:nvPr>
        </p:nvGraphicFramePr>
        <p:xfrm>
          <a:off x="135173" y="1880108"/>
          <a:ext cx="11106150" cy="5858891"/>
        </p:xfrm>
        <a:graphic>
          <a:graphicData uri="http://schemas.openxmlformats.org/drawingml/2006/table">
            <a:tbl>
              <a:tblPr/>
              <a:tblGrid>
                <a:gridCol w="11106150">
                  <a:extLst>
                    <a:ext uri="{9D8B030D-6E8A-4147-A177-3AD203B41FA5}">
                      <a16:colId xmlns:a16="http://schemas.microsoft.com/office/drawing/2014/main" val="1626624993"/>
                    </a:ext>
                  </a:extLst>
                </a:gridCol>
              </a:tblGrid>
              <a:tr h="0">
                <a:tc>
                  <a:txBody>
                    <a:bodyPr/>
                    <a:lstStyle/>
                    <a:p>
                      <a:pPr algn="ctr">
                        <a:lnSpc>
                          <a:spcPct val="115000"/>
                        </a:lnSpc>
                        <a:spcAft>
                          <a:spcPts val="1000"/>
                        </a:spcAft>
                      </a:pPr>
                      <a:r>
                        <a:rPr lang="en-GB" sz="32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Word of the day-winced</a:t>
                      </a:r>
                    </a:p>
                    <a:p>
                      <a:pPr algn="ctr">
                        <a:lnSpc>
                          <a:spcPct val="115000"/>
                        </a:lnSpc>
                        <a:spcAft>
                          <a:spcPts val="1000"/>
                        </a:spcAft>
                      </a:pPr>
                      <a:r>
                        <a:rPr lang="en-GB" sz="3200" dirty="0">
                          <a:latin typeface="Comic Sans MS" panose="030F0702030302020204" pitchFamily="66" charset="0"/>
                        </a:rPr>
                        <a:t>She wouldn’t look him in the eye and she </a:t>
                      </a:r>
                      <a:r>
                        <a:rPr lang="en-GB" sz="3200" i="1" u="sng" dirty="0">
                          <a:latin typeface="Comic Sans MS" panose="030F0702030302020204" pitchFamily="66" charset="0"/>
                        </a:rPr>
                        <a:t>winced</a:t>
                      </a:r>
                      <a:r>
                        <a:rPr lang="en-GB" sz="3200" dirty="0">
                          <a:latin typeface="Comic Sans MS" panose="030F0702030302020204" pitchFamily="66" charset="0"/>
                        </a:rPr>
                        <a:t> whenever she tried to smile at him.</a:t>
                      </a:r>
                      <a:endParaRPr lang="en-GB" sz="3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r>
                        <a:rPr lang="en-GB" sz="28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What does the word mean?</a:t>
                      </a:r>
                    </a:p>
                    <a:p>
                      <a:pPr algn="l">
                        <a:lnSpc>
                          <a:spcPct val="115000"/>
                        </a:lnSpc>
                        <a:spcAft>
                          <a:spcPts val="1000"/>
                        </a:spcAft>
                      </a:pPr>
                      <a:r>
                        <a:rPr lang="en-GB" sz="28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If you are not sure, is there any way to find out?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Read the passage to compound p48 – How do we know how the characters feel? Look at the clues in the passage- focus on </a:t>
                      </a:r>
                      <a:r>
                        <a:rPr kumimoji="0" lang="en-GB" sz="2800" b="1" i="0" u="none" strike="noStrike" kern="1200" cap="none" spc="0" normalizeH="0" baseline="0" noProof="0" dirty="0">
                          <a:ln>
                            <a:noFill/>
                          </a:ln>
                          <a:solidFill>
                            <a:srgbClr val="7030A0"/>
                          </a:solidFill>
                          <a:effectLst/>
                          <a:uLnTx/>
                          <a:uFillTx/>
                          <a:latin typeface="Comic Sans MS" panose="030F0702030302020204" pitchFamily="66" charset="0"/>
                          <a:ea typeface="Calibri" panose="020F0502020204030204" pitchFamily="34" charset="0"/>
                          <a:cs typeface="Times New Roman" panose="02020603050405020304" pitchFamily="18" charset="0"/>
                        </a:rPr>
                        <a:t>verbs</a:t>
                      </a:r>
                      <a:endParaRPr kumimoji="0" lang="en-GB" sz="2800" b="0" i="0" u="none" strike="noStrike" kern="1200" cap="none" spc="0" normalizeH="0" baseline="0" noProof="0" dirty="0">
                        <a:ln>
                          <a:noFill/>
                        </a:ln>
                        <a:solidFill>
                          <a:prstClr val="black"/>
                        </a:solidFill>
                        <a:effectLst/>
                        <a:uLnTx/>
                        <a:uFillTx/>
                        <a:latin typeface="+mn-lt"/>
                        <a:ea typeface="+mn-ea"/>
                        <a:cs typeface="+mn-cs"/>
                      </a:endParaRPr>
                    </a:p>
                    <a:p>
                      <a:pPr algn="l">
                        <a:lnSpc>
                          <a:spcPct val="115000"/>
                        </a:lnSpc>
                        <a:spcAft>
                          <a:spcPts val="1000"/>
                        </a:spcAft>
                      </a:pPr>
                      <a:endParaRPr lang="en-GB" sz="28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32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3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3665707768"/>
                  </a:ext>
                </a:extLst>
              </a:tr>
            </a:tbl>
          </a:graphicData>
        </a:graphic>
      </p:graphicFrame>
      <p:sp>
        <p:nvSpPr>
          <p:cNvPr id="7" name="TextBox 6">
            <a:extLst>
              <a:ext uri="{FF2B5EF4-FFF2-40B4-BE49-F238E27FC236}">
                <a16:creationId xmlns:a16="http://schemas.microsoft.com/office/drawing/2014/main" id="{8A9A7028-83C8-43A5-B1CA-633FD9C34B6A}"/>
              </a:ext>
            </a:extLst>
          </p:cNvPr>
          <p:cNvSpPr txBox="1"/>
          <p:nvPr/>
        </p:nvSpPr>
        <p:spPr>
          <a:xfrm>
            <a:off x="1481447" y="699715"/>
            <a:ext cx="6097978" cy="461665"/>
          </a:xfrm>
          <a:prstGeom prst="rect">
            <a:avLst/>
          </a:prstGeom>
          <a:noFill/>
        </p:spPr>
        <p:txBody>
          <a:bodyPr wrap="square">
            <a:spAutoFit/>
          </a:bodyPr>
          <a:lstStyle/>
          <a:p>
            <a:r>
              <a:rPr lang="en-GB" sz="2400" dirty="0">
                <a:latin typeface="Comic Sans MS" panose="030F0702030302020204" pitchFamily="66" charset="0"/>
              </a:rPr>
              <a:t>LO: to empathise with a character.</a:t>
            </a:r>
          </a:p>
        </p:txBody>
      </p:sp>
    </p:spTree>
    <p:extLst>
      <p:ext uri="{BB962C8B-B14F-4D97-AF65-F5344CB8AC3E}">
        <p14:creationId xmlns:p14="http://schemas.microsoft.com/office/powerpoint/2010/main" val="2383942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0313727-6B7F-421F-A4CA-6ADFC8274E2B}"/>
              </a:ext>
            </a:extLst>
          </p:cNvPr>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Layer>
                </a14:imgProps>
              </a:ext>
            </a:extLst>
          </a:blip>
          <a:stretch>
            <a:fillRect/>
          </a:stretch>
        </p:blipFill>
        <p:spPr>
          <a:xfrm>
            <a:off x="190831" y="0"/>
            <a:ext cx="11391569" cy="6858000"/>
          </a:xfrm>
          <a:prstGeom prst="rect">
            <a:avLst/>
          </a:prstGeom>
        </p:spPr>
      </p:pic>
      <p:sp>
        <p:nvSpPr>
          <p:cNvPr id="5" name="TextBox 4">
            <a:extLst>
              <a:ext uri="{FF2B5EF4-FFF2-40B4-BE49-F238E27FC236}">
                <a16:creationId xmlns:a16="http://schemas.microsoft.com/office/drawing/2014/main" id="{3EA9A8E3-11BF-4D8B-88BF-FE044DC48AD0}"/>
              </a:ext>
            </a:extLst>
          </p:cNvPr>
          <p:cNvSpPr txBox="1"/>
          <p:nvPr/>
        </p:nvSpPr>
        <p:spPr>
          <a:xfrm>
            <a:off x="286249" y="409481"/>
            <a:ext cx="11251094" cy="6555641"/>
          </a:xfrm>
          <a:prstGeom prst="rect">
            <a:avLst/>
          </a:prstGeom>
          <a:noFill/>
        </p:spPr>
        <p:txBody>
          <a:bodyPr wrap="square">
            <a:spAutoFit/>
          </a:bodyPr>
          <a:lstStyle/>
          <a:p>
            <a:r>
              <a:rPr lang="en-GB" sz="2800" dirty="0">
                <a:latin typeface="Comic Sans MS" panose="030F0702030302020204" pitchFamily="66" charset="0"/>
              </a:rPr>
              <a:t>It was the best year of Bertie’s young life. But when it ended, it ended more painfully than he could ever have imagined. He’d always known that one day when he was older he would have to go away to school, but he had thought and hoped it would not be for a long time yet. He’d simply put it out of his mind.</a:t>
            </a:r>
          </a:p>
          <a:p>
            <a:r>
              <a:rPr lang="en-GB" sz="2800" dirty="0">
                <a:latin typeface="Comic Sans MS" panose="030F0702030302020204" pitchFamily="66" charset="0"/>
              </a:rPr>
              <a:t> His father had just returned home from Johannesburg after his yearly business trip. He broke the news at supper that first evening. Bertie knew there was something in the wind. His mother had been sad again in recent days, not sick, just strangely sad. She wouldn’t look him in the eye and she winced whenever she tried to smile at him. The lion had just lain down beside him, his head warm on Bertie’s feet, when his father cleared his throat and began. It was going to be a lecture. Bertie had had them before often enough, about manners, about being truthful, about the dangers of leaving the compound. </a:t>
            </a:r>
          </a:p>
        </p:txBody>
      </p:sp>
    </p:spTree>
    <p:extLst>
      <p:ext uri="{BB962C8B-B14F-4D97-AF65-F5344CB8AC3E}">
        <p14:creationId xmlns:p14="http://schemas.microsoft.com/office/powerpoint/2010/main" val="2317035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4B1F108-FAC3-4203-9CFB-CA16BF0166ED}"/>
              </a:ext>
            </a:extLst>
          </p:cNvPr>
          <p:cNvSpPr txBox="1"/>
          <p:nvPr/>
        </p:nvSpPr>
        <p:spPr>
          <a:xfrm>
            <a:off x="558580" y="938009"/>
            <a:ext cx="10438074" cy="1384995"/>
          </a:xfrm>
          <a:prstGeom prst="rect">
            <a:avLst/>
          </a:prstGeom>
          <a:noFill/>
        </p:spPr>
        <p:txBody>
          <a:bodyPr wrap="square">
            <a:spAutoFit/>
          </a:bodyPr>
          <a:lstStyle/>
          <a:p>
            <a:r>
              <a:rPr lang="en-GB" sz="2800" dirty="0">
                <a:effectLst/>
                <a:latin typeface="Comic Sans MS" panose="030F0702030302020204" pitchFamily="66" charset="0"/>
                <a:ea typeface="Calibri" panose="020F0502020204030204" pitchFamily="34" charset="0"/>
                <a:cs typeface="Times New Roman" panose="02020603050405020304" pitchFamily="18" charset="0"/>
              </a:rPr>
              <a:t>Spot the verbs in the passage. Which do you find most effective? Why? </a:t>
            </a:r>
          </a:p>
          <a:p>
            <a:r>
              <a:rPr lang="en-GB" sz="2800" dirty="0">
                <a:effectLst/>
                <a:latin typeface="Comic Sans MS" panose="030F0702030302020204" pitchFamily="66" charset="0"/>
                <a:ea typeface="Calibri" panose="020F0502020204030204" pitchFamily="34" charset="0"/>
                <a:cs typeface="Times New Roman" panose="02020603050405020304" pitchFamily="18" charset="0"/>
              </a:rPr>
              <a:t>Can you find a </a:t>
            </a:r>
            <a:r>
              <a:rPr lang="en-GB" sz="2800" b="1" dirty="0">
                <a:solidFill>
                  <a:srgbClr val="E36C0A"/>
                </a:solidFill>
                <a:effectLst/>
                <a:latin typeface="Comic Sans MS" panose="030F0702030302020204" pitchFamily="66" charset="0"/>
                <a:ea typeface="Calibri" panose="020F0502020204030204" pitchFamily="34" charset="0"/>
                <a:cs typeface="Times New Roman" panose="02020603050405020304" pitchFamily="18" charset="0"/>
              </a:rPr>
              <a:t>synonym</a:t>
            </a:r>
            <a:r>
              <a:rPr lang="en-GB" sz="2800" dirty="0">
                <a:effectLst/>
                <a:latin typeface="Comic Sans MS" panose="030F0702030302020204" pitchFamily="66" charset="0"/>
                <a:ea typeface="Calibri" panose="020F0502020204030204" pitchFamily="34" charset="0"/>
                <a:cs typeface="Times New Roman" panose="02020603050405020304" pitchFamily="18" charset="0"/>
              </a:rPr>
              <a:t> for this? </a:t>
            </a:r>
            <a:endParaRPr lang="en-GB" sz="2800" dirty="0"/>
          </a:p>
        </p:txBody>
      </p:sp>
      <p:sp>
        <p:nvSpPr>
          <p:cNvPr id="11" name="TextBox 10">
            <a:extLst>
              <a:ext uri="{FF2B5EF4-FFF2-40B4-BE49-F238E27FC236}">
                <a16:creationId xmlns:a16="http://schemas.microsoft.com/office/drawing/2014/main" id="{EAA9518C-44F2-4549-95B9-D2CC8A551F79}"/>
              </a:ext>
            </a:extLst>
          </p:cNvPr>
          <p:cNvSpPr txBox="1"/>
          <p:nvPr/>
        </p:nvSpPr>
        <p:spPr>
          <a:xfrm>
            <a:off x="795528" y="2951947"/>
            <a:ext cx="10753344" cy="2246769"/>
          </a:xfrm>
          <a:prstGeom prst="rect">
            <a:avLst/>
          </a:prstGeom>
          <a:noFill/>
        </p:spPr>
        <p:txBody>
          <a:bodyPr wrap="square">
            <a:spAutoFit/>
          </a:bodyPr>
          <a:lstStyle/>
          <a:p>
            <a:r>
              <a:rPr lang="en-GB" sz="2800" dirty="0">
                <a:solidFill>
                  <a:prstClr val="black"/>
                </a:solidFill>
                <a:latin typeface="Comic Sans MS" panose="030F0702030302020204" pitchFamily="66" charset="0"/>
              </a:rPr>
              <a:t>S</a:t>
            </a: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he </a:t>
            </a:r>
            <a:r>
              <a:rPr kumimoji="0" lang="en-GB" sz="2800" b="0" i="1" u="sng" strike="noStrike" kern="1200" cap="none" spc="0" normalizeH="0" baseline="0" noProof="0" dirty="0">
                <a:ln>
                  <a:noFill/>
                </a:ln>
                <a:solidFill>
                  <a:srgbClr val="CC00CC"/>
                </a:solidFill>
                <a:effectLst/>
                <a:uLnTx/>
                <a:uFillTx/>
                <a:latin typeface="Comic Sans MS" panose="030F0702030302020204" pitchFamily="66" charset="0"/>
                <a:ea typeface="+mn-ea"/>
                <a:cs typeface="+mn-cs"/>
              </a:rPr>
              <a:t>winced </a:t>
            </a: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whenever she tried to smile at him.</a:t>
            </a:r>
          </a:p>
          <a:p>
            <a:endParaRPr lang="en-GB" sz="2800" dirty="0">
              <a:solidFill>
                <a:prstClr val="black"/>
              </a:solidFill>
              <a:latin typeface="Comic Sans MS" panose="030F0702030302020204" pitchFamily="66" charset="0"/>
            </a:endParaRPr>
          </a:p>
          <a:p>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r>
              <a:rPr lang="en-GB" sz="2800" dirty="0">
                <a:solidFill>
                  <a:prstClr val="black"/>
                </a:solidFill>
                <a:latin typeface="Comic Sans MS" panose="030F0702030302020204" pitchFamily="66" charset="0"/>
              </a:rPr>
              <a:t>recoiled</a:t>
            </a: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flinched     cringed     jumped     shrank     shuddered     gasped     </a:t>
            </a:r>
            <a:endParaRPr lang="en-GB" dirty="0"/>
          </a:p>
        </p:txBody>
      </p:sp>
    </p:spTree>
    <p:extLst>
      <p:ext uri="{BB962C8B-B14F-4D97-AF65-F5344CB8AC3E}">
        <p14:creationId xmlns:p14="http://schemas.microsoft.com/office/powerpoint/2010/main" val="31324293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9C8475D-D2A5-4644-800C-675AE78621B8}"/>
              </a:ext>
            </a:extLst>
          </p:cNvPr>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Layer>
                </a14:imgProps>
              </a:ext>
            </a:extLst>
          </a:blip>
          <a:stretch>
            <a:fillRect/>
          </a:stretch>
        </p:blipFill>
        <p:spPr>
          <a:xfrm>
            <a:off x="135172" y="0"/>
            <a:ext cx="11447228" cy="6858000"/>
          </a:xfrm>
          <a:prstGeom prst="rect">
            <a:avLst/>
          </a:prstGeom>
        </p:spPr>
      </p:pic>
      <p:sp>
        <p:nvSpPr>
          <p:cNvPr id="4" name="TextBox 3">
            <a:extLst>
              <a:ext uri="{FF2B5EF4-FFF2-40B4-BE49-F238E27FC236}">
                <a16:creationId xmlns:a16="http://schemas.microsoft.com/office/drawing/2014/main" id="{C024CC2F-A665-4EBC-9A8F-0B5EEE8643BC}"/>
              </a:ext>
            </a:extLst>
          </p:cNvPr>
          <p:cNvSpPr txBox="1"/>
          <p:nvPr/>
        </p:nvSpPr>
        <p:spPr>
          <a:xfrm>
            <a:off x="206734" y="304646"/>
            <a:ext cx="11624807" cy="5693866"/>
          </a:xfrm>
          <a:prstGeom prst="rect">
            <a:avLst/>
          </a:prstGeom>
          <a:noFill/>
        </p:spPr>
        <p:txBody>
          <a:bodyPr wrap="square">
            <a:spAutoFit/>
          </a:bodyPr>
          <a:lstStyle/>
          <a:p>
            <a:r>
              <a:rPr lang="en-GB" sz="2800" dirty="0">
                <a:latin typeface="Comic Sans MS" panose="030F0702030302020204" pitchFamily="66" charset="0"/>
              </a:rPr>
              <a:t>“You’ll soon be eight, Bertie,” he said. “And your mother and I have been doing some thinking. A boy needs a proper education, a good school. Well, we’ve found just the right place for you, a school near Salisbury in England. Your Uncle George and Aunt Melanie live nearby and have promised to look after you in the holidays, and to visit you from time to time. They’ll be father and mother to you for a while. You’ll get on with them well enough, I’m sure you will. They are fine, good people. So you’ll be off on the ship to England in July. Your mother will accompany you. She will spend the summer with you in Salisbury and after she has taken you to your school in September, she’ll then return here to the farm. It’s all arranged.” </a:t>
            </a:r>
          </a:p>
          <a:p>
            <a:r>
              <a:rPr lang="en-GB" sz="2800" dirty="0">
                <a:latin typeface="Comic Sans MS" panose="030F0702030302020204" pitchFamily="66" charset="0"/>
              </a:rPr>
              <a:t>As his heart filled with a terrible dread, all Bertie could think of was his white lion. “But the lion,” he cried, “what about the lion?”</a:t>
            </a:r>
          </a:p>
        </p:txBody>
      </p:sp>
    </p:spTree>
    <p:extLst>
      <p:ext uri="{BB962C8B-B14F-4D97-AF65-F5344CB8AC3E}">
        <p14:creationId xmlns:p14="http://schemas.microsoft.com/office/powerpoint/2010/main" val="14756882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49392D-4BD7-4753-8577-A739CCA6C5FE}"/>
              </a:ext>
            </a:extLst>
          </p:cNvPr>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Layer>
                </a14:imgProps>
              </a:ext>
            </a:extLst>
          </a:blip>
          <a:stretch>
            <a:fillRect/>
          </a:stretch>
        </p:blipFill>
        <p:spPr>
          <a:xfrm>
            <a:off x="230588" y="0"/>
            <a:ext cx="11351812" cy="6858000"/>
          </a:xfrm>
          <a:prstGeom prst="rect">
            <a:avLst/>
          </a:prstGeom>
        </p:spPr>
      </p:pic>
      <p:sp>
        <p:nvSpPr>
          <p:cNvPr id="3" name="TextBox 2">
            <a:extLst>
              <a:ext uri="{FF2B5EF4-FFF2-40B4-BE49-F238E27FC236}">
                <a16:creationId xmlns:a16="http://schemas.microsoft.com/office/drawing/2014/main" id="{FAEC16E0-B43F-4DD8-AB93-C6B198829A52}"/>
              </a:ext>
            </a:extLst>
          </p:cNvPr>
          <p:cNvSpPr txBox="1"/>
          <p:nvPr/>
        </p:nvSpPr>
        <p:spPr>
          <a:xfrm>
            <a:off x="230588" y="426117"/>
            <a:ext cx="11219291"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 “I’m afraid there’s something else I have to tell you,” his father said. Looking across at Bertie’s mother, he took a deep breath. And then he told him. He told him he had met a man whilst he was in Johannesburg, a Frenchman, a circus owner from France. He was over in Africa looking for lions and elephants to buy for his circus. He liked them young, very young, a year or less, so that he could train them up without too much trouble. Besides, they were easier and cheaper to transport when they were young. He would be coming out to the farm in a few days’ time to see the white lion for himself. If he liked what he saw, he would pay good money and take him away.</a:t>
            </a:r>
          </a:p>
        </p:txBody>
      </p:sp>
    </p:spTree>
    <p:extLst>
      <p:ext uri="{BB962C8B-B14F-4D97-AF65-F5344CB8AC3E}">
        <p14:creationId xmlns:p14="http://schemas.microsoft.com/office/powerpoint/2010/main" val="39203418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A40E86-B6E3-4FE2-A00B-043B22FCD727}"/>
              </a:ext>
            </a:extLst>
          </p:cNvPr>
          <p:cNvSpPr txBox="1"/>
          <p:nvPr/>
        </p:nvSpPr>
        <p:spPr>
          <a:xfrm>
            <a:off x="267810" y="510245"/>
            <a:ext cx="1165638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Complete the thoughts and feelings sheet.</a:t>
            </a:r>
          </a:p>
        </p:txBody>
      </p:sp>
      <p:pic>
        <p:nvPicPr>
          <p:cNvPr id="6" name="Picture 5">
            <a:extLst>
              <a:ext uri="{FF2B5EF4-FFF2-40B4-BE49-F238E27FC236}">
                <a16:creationId xmlns:a16="http://schemas.microsoft.com/office/drawing/2014/main" id="{8A78D041-A694-483D-9CA7-482309E1AF46}"/>
              </a:ext>
            </a:extLst>
          </p:cNvPr>
          <p:cNvPicPr>
            <a:picLocks noChangeAspect="1"/>
          </p:cNvPicPr>
          <p:nvPr/>
        </p:nvPicPr>
        <p:blipFill rotWithShape="1">
          <a:blip r:embed="rId2"/>
          <a:srcRect l="15717" t="9739" r="15608" b="9681"/>
          <a:stretch/>
        </p:blipFill>
        <p:spPr>
          <a:xfrm>
            <a:off x="1598212" y="1089330"/>
            <a:ext cx="8372724" cy="5526156"/>
          </a:xfrm>
          <a:prstGeom prst="rect">
            <a:avLst/>
          </a:prstGeom>
        </p:spPr>
      </p:pic>
    </p:spTree>
    <p:extLst>
      <p:ext uri="{BB962C8B-B14F-4D97-AF65-F5344CB8AC3E}">
        <p14:creationId xmlns:p14="http://schemas.microsoft.com/office/powerpoint/2010/main" val="4666574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01E462-EB95-453A-B593-32A481E4E605}"/>
              </a:ext>
            </a:extLst>
          </p:cNvPr>
          <p:cNvSpPr txBox="1"/>
          <p:nvPr/>
        </p:nvSpPr>
        <p:spPr>
          <a:xfrm>
            <a:off x="238539" y="1224721"/>
            <a:ext cx="11298803" cy="2123658"/>
          </a:xfrm>
          <a:prstGeom prst="rect">
            <a:avLst/>
          </a:prstGeom>
          <a:noFill/>
        </p:spPr>
        <p:txBody>
          <a:bodyPr wrap="square" rtlCol="0">
            <a:spAutoFit/>
          </a:bodyPr>
          <a:lstStyle/>
          <a:p>
            <a:pPr algn="ctr"/>
            <a:r>
              <a:rPr lang="en-GB" sz="4400" dirty="0">
                <a:latin typeface="Comic Sans MS" panose="030F0702030302020204" pitchFamily="66" charset="0"/>
              </a:rPr>
              <a:t>Day 2</a:t>
            </a: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p:txBody>
      </p:sp>
      <p:graphicFrame>
        <p:nvGraphicFramePr>
          <p:cNvPr id="3" name="Table 2">
            <a:extLst>
              <a:ext uri="{FF2B5EF4-FFF2-40B4-BE49-F238E27FC236}">
                <a16:creationId xmlns:a16="http://schemas.microsoft.com/office/drawing/2014/main" id="{AFE4AD05-33D6-4D8C-9920-148D24CD98D1}"/>
              </a:ext>
            </a:extLst>
          </p:cNvPr>
          <p:cNvGraphicFramePr>
            <a:graphicFrameLocks noGrp="1"/>
          </p:cNvGraphicFramePr>
          <p:nvPr>
            <p:extLst>
              <p:ext uri="{D42A27DB-BD31-4B8C-83A1-F6EECF244321}">
                <p14:modId xmlns:p14="http://schemas.microsoft.com/office/powerpoint/2010/main" val="1530984290"/>
              </p:ext>
            </p:extLst>
          </p:nvPr>
        </p:nvGraphicFramePr>
        <p:xfrm>
          <a:off x="377025" y="2286550"/>
          <a:ext cx="10515600" cy="4303268"/>
        </p:xfrm>
        <a:graphic>
          <a:graphicData uri="http://schemas.openxmlformats.org/drawingml/2006/table">
            <a:tbl>
              <a:tblPr/>
              <a:tblGrid>
                <a:gridCol w="10515600">
                  <a:extLst>
                    <a:ext uri="{9D8B030D-6E8A-4147-A177-3AD203B41FA5}">
                      <a16:colId xmlns:a16="http://schemas.microsoft.com/office/drawing/2014/main" val="2796570033"/>
                    </a:ext>
                  </a:extLst>
                </a:gridCol>
              </a:tblGrid>
              <a:tr h="0">
                <a:tc>
                  <a:txBody>
                    <a:bodyPr/>
                    <a:lstStyle/>
                    <a:p>
                      <a:pPr algn="ctr">
                        <a:lnSpc>
                          <a:spcPct val="115000"/>
                        </a:lnSpc>
                        <a:spcAft>
                          <a:spcPts val="1000"/>
                        </a:spcAft>
                      </a:pPr>
                      <a:r>
                        <a:rPr lang="en-GB" sz="32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Word of the day- dread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What does the word mean?</a:t>
                      </a:r>
                    </a:p>
                    <a:p>
                      <a:pPr marL="0" marR="0" lvl="0" indent="0" algn="l" defTabSz="914400" rtl="0" eaLnBrk="1" fontAlgn="auto" latinLnBrk="0" hangingPunct="1">
                        <a:lnSpc>
                          <a:spcPct val="115000"/>
                        </a:lnSpc>
                        <a:spcBef>
                          <a:spcPts val="0"/>
                        </a:spcBef>
                        <a:spcAft>
                          <a:spcPts val="100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Can you make a simple sentence using the word?</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Now try writing a complex sentence.</a:t>
                      </a:r>
                    </a:p>
                    <a:p>
                      <a:pPr algn="ctr">
                        <a:lnSpc>
                          <a:spcPct val="115000"/>
                        </a:lnSpc>
                        <a:spcAft>
                          <a:spcPts val="1000"/>
                        </a:spcAft>
                      </a:pPr>
                      <a:r>
                        <a:rPr lang="en-GB" sz="32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3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639930300"/>
                  </a:ext>
                </a:extLst>
              </a:tr>
            </a:tbl>
          </a:graphicData>
        </a:graphic>
      </p:graphicFrame>
    </p:spTree>
    <p:extLst>
      <p:ext uri="{BB962C8B-B14F-4D97-AF65-F5344CB8AC3E}">
        <p14:creationId xmlns:p14="http://schemas.microsoft.com/office/powerpoint/2010/main" val="1552655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B968073-B4E7-4C4C-9EF5-79E927B41C2C}"/>
              </a:ext>
            </a:extLst>
          </p:cNvPr>
          <p:cNvSpPr txBox="1"/>
          <p:nvPr/>
        </p:nvSpPr>
        <p:spPr>
          <a:xfrm>
            <a:off x="405516" y="345307"/>
            <a:ext cx="11115923" cy="2677656"/>
          </a:xfrm>
          <a:prstGeom prst="rect">
            <a:avLst/>
          </a:prstGeom>
          <a:noFill/>
        </p:spPr>
        <p:txBody>
          <a:bodyPr wrap="square">
            <a:spAutoFit/>
          </a:bodyPr>
          <a:lstStyle/>
          <a:p>
            <a:r>
              <a:rPr lang="en-GB" sz="2400" dirty="0">
                <a:latin typeface="Comic Sans MS" panose="030F0702030302020204" pitchFamily="66" charset="0"/>
              </a:rPr>
              <a:t>He told him he had met a man whilst he was in Johannesburg, a Frenchman, a circus owner from France. He was over in Africa looking for lions and elephants to buy for his circus. He liked them young, very young, a year or less, so that he could train them up without too much trouble. Besides, they were easier and cheaper to transport when they were young. He would be coming out to the farm in a few days’ time to see the white lion for himself. If he liked what he saw, he would pay good money and take him away.</a:t>
            </a:r>
          </a:p>
        </p:txBody>
      </p:sp>
      <p:sp>
        <p:nvSpPr>
          <p:cNvPr id="7" name="TextBox 6">
            <a:extLst>
              <a:ext uri="{FF2B5EF4-FFF2-40B4-BE49-F238E27FC236}">
                <a16:creationId xmlns:a16="http://schemas.microsoft.com/office/drawing/2014/main" id="{59B63483-B5CA-4DCF-A0F9-6FC1E42721FE}"/>
              </a:ext>
            </a:extLst>
          </p:cNvPr>
          <p:cNvSpPr txBox="1"/>
          <p:nvPr/>
        </p:nvSpPr>
        <p:spPr>
          <a:xfrm>
            <a:off x="636103" y="4277313"/>
            <a:ext cx="10885335" cy="1938992"/>
          </a:xfrm>
          <a:prstGeom prst="rect">
            <a:avLst/>
          </a:prstGeom>
          <a:noFill/>
        </p:spPr>
        <p:txBody>
          <a:bodyPr wrap="square">
            <a:spAutoFit/>
          </a:bodyPr>
          <a:lstStyle/>
          <a:p>
            <a:r>
              <a:rPr lang="en-GB" sz="2400" dirty="0">
                <a:latin typeface="Comic Sans MS" panose="030F0702030302020204" pitchFamily="66" charset="0"/>
              </a:rPr>
              <a:t>What do we know about the Frenchman?</a:t>
            </a:r>
          </a:p>
          <a:p>
            <a:endParaRPr lang="en-GB" sz="2400" dirty="0">
              <a:latin typeface="Comic Sans MS" panose="030F0702030302020204" pitchFamily="66" charset="0"/>
            </a:endParaRPr>
          </a:p>
          <a:p>
            <a:r>
              <a:rPr lang="en-GB" sz="2400" dirty="0">
                <a:latin typeface="Comic Sans MS" panose="030F0702030302020204" pitchFamily="66" charset="0"/>
              </a:rPr>
              <a:t> What do you think he is like?</a:t>
            </a:r>
          </a:p>
          <a:p>
            <a:endParaRPr lang="en-GB" sz="2400" dirty="0">
              <a:latin typeface="Comic Sans MS" panose="030F0702030302020204" pitchFamily="66" charset="0"/>
            </a:endParaRPr>
          </a:p>
          <a:p>
            <a:r>
              <a:rPr lang="en-GB" sz="2400" dirty="0">
                <a:latin typeface="Comic Sans MS" panose="030F0702030302020204" pitchFamily="66" charset="0"/>
              </a:rPr>
              <a:t> Have you any evidence? </a:t>
            </a:r>
          </a:p>
        </p:txBody>
      </p:sp>
    </p:spTree>
    <p:extLst>
      <p:ext uri="{BB962C8B-B14F-4D97-AF65-F5344CB8AC3E}">
        <p14:creationId xmlns:p14="http://schemas.microsoft.com/office/powerpoint/2010/main" val="36094793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AA3C39-E8FA-4D03-8548-87CB432C2411}"/>
              </a:ext>
            </a:extLst>
          </p:cNvPr>
          <p:cNvSpPr txBox="1"/>
          <p:nvPr/>
        </p:nvSpPr>
        <p:spPr>
          <a:xfrm>
            <a:off x="798990" y="230819"/>
            <a:ext cx="10884024" cy="557717"/>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LO: To use personal writing </a:t>
            </a:r>
            <a:endParaRPr kumimoji="0" lang="en-GB"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B9308188-DEF8-4C1A-B754-882C5BC77E16}"/>
              </a:ext>
            </a:extLst>
          </p:cNvPr>
          <p:cNvSpPr txBox="1"/>
          <p:nvPr/>
        </p:nvSpPr>
        <p:spPr>
          <a:xfrm>
            <a:off x="1401418" y="1166020"/>
            <a:ext cx="8427720"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i="0" u="none" strike="noStrike" kern="1200" cap="none" spc="0" normalizeH="0" baseline="0" noProof="0" dirty="0">
              <a:ln>
                <a:noFill/>
              </a:ln>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800" dirty="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i="0" u="none" strike="noStrike" kern="1200" cap="none" spc="0" normalizeH="0" baseline="0" noProof="0" dirty="0">
              <a:ln>
                <a:noFill/>
              </a:ln>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i="0" u="none" strike="noStrike" kern="1200" cap="none" spc="0" normalizeH="0" baseline="0" noProof="0" dirty="0">
              <a:ln>
                <a:noFill/>
              </a:ln>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800" dirty="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i="0" u="none" strike="noStrike" kern="1200" cap="none" spc="0" normalizeH="0" baseline="0" noProof="0" dirty="0">
              <a:ln>
                <a:noFill/>
              </a:ln>
              <a:effectLst/>
              <a:uLnTx/>
              <a:uFillTx/>
              <a:latin typeface="Comic Sans MS" panose="030F0702030302020204" pitchFamily="66" charset="0"/>
              <a:ea typeface="+mn-ea"/>
              <a:cs typeface="+mn-cs"/>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graphicFrame>
        <p:nvGraphicFramePr>
          <p:cNvPr id="3" name="Table 2">
            <a:extLst>
              <a:ext uri="{FF2B5EF4-FFF2-40B4-BE49-F238E27FC236}">
                <a16:creationId xmlns:a16="http://schemas.microsoft.com/office/drawing/2014/main" id="{5D9A2F78-105C-4DA5-AA54-90A8B431C50A}"/>
              </a:ext>
            </a:extLst>
          </p:cNvPr>
          <p:cNvGraphicFramePr>
            <a:graphicFrameLocks noGrp="1"/>
          </p:cNvGraphicFramePr>
          <p:nvPr>
            <p:extLst>
              <p:ext uri="{D42A27DB-BD31-4B8C-83A1-F6EECF244321}">
                <p14:modId xmlns:p14="http://schemas.microsoft.com/office/powerpoint/2010/main" val="2210873675"/>
              </p:ext>
            </p:extLst>
          </p:nvPr>
        </p:nvGraphicFramePr>
        <p:xfrm>
          <a:off x="644056" y="1040738"/>
          <a:ext cx="10479156" cy="5679504"/>
        </p:xfrm>
        <a:graphic>
          <a:graphicData uri="http://schemas.openxmlformats.org/drawingml/2006/table">
            <a:tbl>
              <a:tblPr/>
              <a:tblGrid>
                <a:gridCol w="10479156">
                  <a:extLst>
                    <a:ext uri="{9D8B030D-6E8A-4147-A177-3AD203B41FA5}">
                      <a16:colId xmlns:a16="http://schemas.microsoft.com/office/drawing/2014/main" val="4107904487"/>
                    </a:ext>
                  </a:extLst>
                </a:gridCol>
              </a:tblGrid>
              <a:tr h="5447526">
                <a:tc>
                  <a:txBody>
                    <a:bodyPr/>
                    <a:lstStyle/>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How is Bertie feeling?</a:t>
                      </a: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Do you keep a diary? </a:t>
                      </a: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 diary has only the author as its audience and can convey true emotion. This is an example of a Jewish child’s wartime diary, based on the diary of Anne Frank.</a:t>
                      </a:r>
                    </a:p>
                    <a:p>
                      <a:pPr algn="l">
                        <a:lnSpc>
                          <a:spcPct val="115000"/>
                        </a:lnSpc>
                        <a:spcAft>
                          <a:spcPts val="1000"/>
                        </a:spcAft>
                      </a:pPr>
                      <a:r>
                        <a:rPr lang="en-GB" sz="2000" u="sng" dirty="0">
                          <a:latin typeface="Comic Sans MS" panose="030F0702030302020204" pitchFamily="66" charset="0"/>
                        </a:rPr>
                        <a:t>11th July, 1942</a:t>
                      </a:r>
                    </a:p>
                    <a:p>
                      <a:pPr algn="l">
                        <a:lnSpc>
                          <a:spcPct val="115000"/>
                        </a:lnSpc>
                        <a:spcAft>
                          <a:spcPts val="1000"/>
                        </a:spcAft>
                      </a:pPr>
                      <a:r>
                        <a:rPr lang="en-GB" sz="2000" dirty="0">
                          <a:latin typeface="Comic Sans MS" panose="030F0702030302020204" pitchFamily="66" charset="0"/>
                        </a:rPr>
                        <a:t> I can't tell you how oppressive it is never to be able to go outdoors, also I'm scared to death that we shall be discovered and shot. That is not exactly a pleasant prospect. We have to whisper and tread lightly during the day, otherwise the people in the warehouse might hear us.</a:t>
                      </a:r>
                    </a:p>
                    <a:p>
                      <a:pPr algn="l">
                        <a:lnSpc>
                          <a:spcPct val="115000"/>
                        </a:lnSpc>
                        <a:spcAft>
                          <a:spcPts val="1000"/>
                        </a:spcAft>
                      </a:pP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Write a short diary entry, in first person, as Bertie.</a:t>
                      </a: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Write it for the day he heard about the fate of his lion cub.</a:t>
                      </a:r>
                    </a:p>
                    <a:p>
                      <a:pPr algn="l">
                        <a:lnSpc>
                          <a:spcPct val="115000"/>
                        </a:lnSpc>
                        <a:spcAft>
                          <a:spcPts val="1000"/>
                        </a:spcAft>
                      </a:pPr>
                      <a:endParaRPr lang="en-GB" sz="28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2225472550"/>
                  </a:ext>
                </a:extLst>
              </a:tr>
            </a:tbl>
          </a:graphicData>
        </a:graphic>
      </p:graphicFrame>
    </p:spTree>
    <p:extLst>
      <p:ext uri="{BB962C8B-B14F-4D97-AF65-F5344CB8AC3E}">
        <p14:creationId xmlns:p14="http://schemas.microsoft.com/office/powerpoint/2010/main" val="27516879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FE4613-7436-4563-B165-B68D29E14454}"/>
              </a:ext>
            </a:extLst>
          </p:cNvPr>
          <p:cNvSpPr txBox="1"/>
          <p:nvPr/>
        </p:nvSpPr>
        <p:spPr>
          <a:xfrm>
            <a:off x="103367" y="56859"/>
            <a:ext cx="11608903" cy="5324535"/>
          </a:xfrm>
          <a:prstGeom prst="rect">
            <a:avLst/>
          </a:prstGeom>
          <a:noFill/>
        </p:spPr>
        <p:txBody>
          <a:bodyPr wrap="square">
            <a:spAutoFit/>
          </a:bodyPr>
          <a:lstStyle/>
          <a:p>
            <a:r>
              <a:rPr lang="en-GB" sz="2000" dirty="0">
                <a:latin typeface="Comic Sans MS" panose="030F0702030302020204" pitchFamily="66" charset="0"/>
              </a:rPr>
              <a:t>It was the only time in his life Bertie had ever shouted at his father. “No! No, you can’t!”</a:t>
            </a:r>
          </a:p>
          <a:p>
            <a:r>
              <a:rPr lang="en-GB" sz="2000" dirty="0">
                <a:latin typeface="Comic Sans MS" panose="030F0702030302020204" pitchFamily="66" charset="0"/>
              </a:rPr>
              <a:t> It was rage that wrung the hot tears from him, but they soon gave way to silent tears of sadness and loss. There was no comforting him, but his mother tried all the same. </a:t>
            </a:r>
          </a:p>
          <a:p>
            <a:r>
              <a:rPr lang="en-GB" sz="2000" dirty="0">
                <a:latin typeface="Comic Sans MS" panose="030F0702030302020204" pitchFamily="66" charset="0"/>
              </a:rPr>
              <a:t>“We can’t keep him here for ever, Bertie,” she said. “We always knew that, didn’t we? And you’ve seen how he stands by the fence gazing out into the veld. You’ve seen him pacing up and down. But we can’t just let him out. He’d be all on his own, no mother to protect him. He couldn’t cope. He’d be dead in weeks. You know he would.”</a:t>
            </a:r>
          </a:p>
          <a:p>
            <a:r>
              <a:rPr lang="en-GB" sz="2000" dirty="0">
                <a:latin typeface="Comic Sans MS" panose="030F0702030302020204" pitchFamily="66" charset="0"/>
              </a:rPr>
              <a:t> “But you can’t send him to a circus! You can’t!” said Bertie. “He’ll be shut up behind bars. I promised him he never would be. And they’ll point at him. They’ll laugh at him. He’d rather die. Any animal would.” But he knew as he looked across the table at them that it was hopeless, that their minds were quite made up.</a:t>
            </a:r>
          </a:p>
          <a:p>
            <a:r>
              <a:rPr lang="en-GB" sz="2000" dirty="0">
                <a:latin typeface="Comic Sans MS" panose="030F0702030302020204" pitchFamily="66" charset="0"/>
              </a:rPr>
              <a:t> For Bertie the betrayal was total. That night he made up his mind what had to be done. He waited until he heard his father’s deep breathing next door. Then, with his white lion at his heels, he crept downstairs in his pyjamas, took down his father’s rifle from the rack and stepped out into the night. The compound gate yawned open noisily when he pushed it, but then they were out, out and running free. Bertie had no thought of the dangers around him, only that he must get as far from home as he could before he did it. </a:t>
            </a:r>
          </a:p>
        </p:txBody>
      </p:sp>
    </p:spTree>
    <p:extLst>
      <p:ext uri="{BB962C8B-B14F-4D97-AF65-F5344CB8AC3E}">
        <p14:creationId xmlns:p14="http://schemas.microsoft.com/office/powerpoint/2010/main" val="24031871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DCEE9A0-B560-48B7-9373-9E4A2327E262}"/>
              </a:ext>
            </a:extLst>
          </p:cNvPr>
          <p:cNvSpPr txBox="1"/>
          <p:nvPr/>
        </p:nvSpPr>
        <p:spPr>
          <a:xfrm>
            <a:off x="807720" y="457200"/>
            <a:ext cx="9997440" cy="1938992"/>
          </a:xfrm>
          <a:prstGeom prst="rect">
            <a:avLst/>
          </a:prstGeom>
          <a:noFill/>
        </p:spPr>
        <p:txBody>
          <a:bodyPr wrap="square" rtlCol="0">
            <a:spAutoFit/>
          </a:bodyPr>
          <a:lstStyle/>
          <a:p>
            <a:pPr algn="ctr"/>
            <a:r>
              <a:rPr lang="en-GB" sz="4000" dirty="0">
                <a:latin typeface="Comic Sans MS" panose="030F0702030302020204" pitchFamily="66" charset="0"/>
              </a:rPr>
              <a:t>Day 3</a:t>
            </a: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graphicFrame>
        <p:nvGraphicFramePr>
          <p:cNvPr id="4" name="Table 3">
            <a:extLst>
              <a:ext uri="{FF2B5EF4-FFF2-40B4-BE49-F238E27FC236}">
                <a16:creationId xmlns:a16="http://schemas.microsoft.com/office/drawing/2014/main" id="{2F928DCC-3D22-4B43-897F-31B9B19EDE0A}"/>
              </a:ext>
            </a:extLst>
          </p:cNvPr>
          <p:cNvGraphicFramePr>
            <a:graphicFrameLocks noGrp="1"/>
          </p:cNvGraphicFramePr>
          <p:nvPr>
            <p:extLst>
              <p:ext uri="{D42A27DB-BD31-4B8C-83A1-F6EECF244321}">
                <p14:modId xmlns:p14="http://schemas.microsoft.com/office/powerpoint/2010/main" val="1002335720"/>
              </p:ext>
            </p:extLst>
          </p:nvPr>
        </p:nvGraphicFramePr>
        <p:xfrm>
          <a:off x="347959" y="1351370"/>
          <a:ext cx="10560106" cy="3957955"/>
        </p:xfrm>
        <a:graphic>
          <a:graphicData uri="http://schemas.openxmlformats.org/drawingml/2006/table">
            <a:tbl>
              <a:tblPr/>
              <a:tblGrid>
                <a:gridCol w="10560106">
                  <a:extLst>
                    <a:ext uri="{9D8B030D-6E8A-4147-A177-3AD203B41FA5}">
                      <a16:colId xmlns:a16="http://schemas.microsoft.com/office/drawing/2014/main" val="1379217000"/>
                    </a:ext>
                  </a:extLst>
                </a:gridCol>
              </a:tblGrid>
              <a:tr h="727906">
                <a:tc>
                  <a:txBody>
                    <a:bodyPr/>
                    <a:lstStyle/>
                    <a:p>
                      <a:pPr algn="ctr">
                        <a:lnSpc>
                          <a:spcPct val="115000"/>
                        </a:lnSpc>
                        <a:spcAft>
                          <a:spcPts val="1000"/>
                        </a:spcAft>
                      </a:pPr>
                      <a:r>
                        <a:rPr lang="en-GB" sz="28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Word of the day -wandering </a:t>
                      </a:r>
                    </a:p>
                    <a:p>
                      <a:pPr algn="ctr">
                        <a:lnSpc>
                          <a:spcPct val="115000"/>
                        </a:lnSpc>
                        <a:spcAft>
                          <a:spcPts val="1000"/>
                        </a:spcAft>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Can you find out what a homophone is ?</a:t>
                      </a:r>
                    </a:p>
                    <a:p>
                      <a:pPr algn="ctr">
                        <a:lnSpc>
                          <a:spcPct val="115000"/>
                        </a:lnSpc>
                        <a:spcAft>
                          <a:spcPts val="1000"/>
                        </a:spcAft>
                      </a:pPr>
                      <a:endParaRPr kumimoji="0" lang="en-GB" sz="24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algn="ctr">
                        <a:lnSpc>
                          <a:spcPct val="115000"/>
                        </a:lnSpc>
                        <a:spcAft>
                          <a:spcPts val="1000"/>
                        </a:spcAft>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Write two simple sentences using </a:t>
                      </a:r>
                      <a:r>
                        <a:rPr kumimoji="0" lang="en-GB" sz="2400" b="0" i="1"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wandering </a:t>
                      </a: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and</a:t>
                      </a:r>
                      <a:r>
                        <a:rPr kumimoji="0" lang="en-GB" sz="24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GB" sz="2400" b="0" i="1"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wondering.</a:t>
                      </a:r>
                    </a:p>
                    <a:p>
                      <a:pPr algn="ctr">
                        <a:lnSpc>
                          <a:spcPct val="115000"/>
                        </a:lnSpc>
                        <a:spcAft>
                          <a:spcPts val="1000"/>
                        </a:spcAft>
                      </a:pPr>
                      <a:endParaRPr lang="en-GB" sz="2800" b="1" i="1" u="none"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8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800" u="sng"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1155381924"/>
                  </a:ext>
                </a:extLst>
              </a:tr>
            </a:tbl>
          </a:graphicData>
        </a:graphic>
      </p:graphicFrame>
    </p:spTree>
    <p:extLst>
      <p:ext uri="{BB962C8B-B14F-4D97-AF65-F5344CB8AC3E}">
        <p14:creationId xmlns:p14="http://schemas.microsoft.com/office/powerpoint/2010/main" val="20735546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84D99E1-2FBA-4174-B699-7E39508D9367}"/>
              </a:ext>
            </a:extLst>
          </p:cNvPr>
          <p:cNvSpPr txBox="1"/>
          <p:nvPr/>
        </p:nvSpPr>
        <p:spPr>
          <a:xfrm>
            <a:off x="337351" y="476564"/>
            <a:ext cx="11381173" cy="4401205"/>
          </a:xfrm>
          <a:prstGeom prst="rect">
            <a:avLst/>
          </a:prstGeom>
          <a:noFill/>
        </p:spPr>
        <p:txBody>
          <a:bodyPr wrap="square">
            <a:spAutoFit/>
          </a:bodyPr>
          <a:lstStyle/>
          <a:p>
            <a:r>
              <a:rPr lang="en-GB" dirty="0"/>
              <a:t> </a:t>
            </a:r>
            <a:r>
              <a:rPr lang="en-GB" sz="2000" dirty="0">
                <a:latin typeface="Comic Sans MS" panose="030F0702030302020204" pitchFamily="66" charset="0"/>
              </a:rPr>
              <a:t>The lion padded along beside him, stopping every now and again to sniff the air. A clump of trees became a herd of elephants wandering towards them out of the dawn. Bertie ran for it. He knew how elephants hated lions. He ran and ran till his legs could run no more. As the sun came up over the veld he climbed to the top of a kopje and sat down, his arm round the lion’s neck. The time had come.</a:t>
            </a:r>
          </a:p>
          <a:p>
            <a:r>
              <a:rPr lang="en-GB" sz="2000" dirty="0">
                <a:latin typeface="Comic Sans MS" panose="030F0702030302020204" pitchFamily="66" charset="0"/>
              </a:rPr>
              <a:t> “Be wild now,” he whispered. “You’ve got to be wild. Don’t come home. Don’t ever come home. They’ll put you behind bars. You hear what I’m saying? All my life I’ll think of you, I promise I will. I won’t ever forget you.” And he buried his head in the lion’s neck and heard the greeting groan from deep inside him. He stood up. “I’m going now,” he said. “Don’t follow me. Please don’t follow me.” And Bertie clambered down off the kopje and walked away.</a:t>
            </a:r>
          </a:p>
          <a:p>
            <a:r>
              <a:rPr lang="en-GB" sz="2000" dirty="0">
                <a:latin typeface="Comic Sans MS" panose="030F0702030302020204" pitchFamily="66" charset="0"/>
              </a:rPr>
              <a:t> When he looked back, the lion was still sitting there watching him; but then he stood up, yawned, stretched, licked his lips and sprang down after him. Bertie shouted at him, but he kept coming. He threw sticks. He threw stones. Nothing worked. The lion would stop, but then as soon as Bertie walked on, he simply followed at a safe distance.</a:t>
            </a:r>
          </a:p>
        </p:txBody>
      </p:sp>
      <p:pic>
        <p:nvPicPr>
          <p:cNvPr id="5" name="Picture 4">
            <a:extLst>
              <a:ext uri="{FF2B5EF4-FFF2-40B4-BE49-F238E27FC236}">
                <a16:creationId xmlns:a16="http://schemas.microsoft.com/office/drawing/2014/main" id="{0CE38419-37F0-4906-88BD-0B16A4917407}"/>
              </a:ext>
            </a:extLst>
          </p:cNvPr>
          <p:cNvPicPr>
            <a:picLocks noChangeAspect="1"/>
          </p:cNvPicPr>
          <p:nvPr/>
        </p:nvPicPr>
        <p:blipFill rotWithShape="1">
          <a:blip r:embed="rId2"/>
          <a:srcRect l="25340" t="42718" r="25218" b="24402"/>
          <a:stretch/>
        </p:blipFill>
        <p:spPr>
          <a:xfrm>
            <a:off x="3013968" y="4740675"/>
            <a:ext cx="5268514" cy="1970844"/>
          </a:xfrm>
          <a:prstGeom prst="rect">
            <a:avLst/>
          </a:prstGeom>
        </p:spPr>
      </p:pic>
    </p:spTree>
    <p:extLst>
      <p:ext uri="{BB962C8B-B14F-4D97-AF65-F5344CB8AC3E}">
        <p14:creationId xmlns:p14="http://schemas.microsoft.com/office/powerpoint/2010/main" val="21898031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6F94983-2267-4B58-BA0E-AC3DB826AF91}"/>
              </a:ext>
            </a:extLst>
          </p:cNvPr>
          <p:cNvPicPr>
            <a:picLocks noChangeAspect="1"/>
          </p:cNvPicPr>
          <p:nvPr/>
        </p:nvPicPr>
        <p:blipFill rotWithShape="1">
          <a:blip r:embed="rId2">
            <a:duotone>
              <a:schemeClr val="bg2">
                <a:shade val="45000"/>
                <a:satMod val="135000"/>
              </a:schemeClr>
              <a:prstClr val="white"/>
            </a:duotone>
          </a:blip>
          <a:srcRect l="35971" t="27702" r="35850" b="32168"/>
          <a:stretch/>
        </p:blipFill>
        <p:spPr>
          <a:xfrm>
            <a:off x="7211627" y="218569"/>
            <a:ext cx="4980373" cy="3989448"/>
          </a:xfrm>
          <a:prstGeom prst="rect">
            <a:avLst/>
          </a:prstGeom>
        </p:spPr>
      </p:pic>
      <p:sp>
        <p:nvSpPr>
          <p:cNvPr id="5" name="TextBox 4">
            <a:extLst>
              <a:ext uri="{FF2B5EF4-FFF2-40B4-BE49-F238E27FC236}">
                <a16:creationId xmlns:a16="http://schemas.microsoft.com/office/drawing/2014/main" id="{77BB0BFF-E026-4A91-A68E-6EE76F422DD8}"/>
              </a:ext>
            </a:extLst>
          </p:cNvPr>
          <p:cNvSpPr txBox="1"/>
          <p:nvPr/>
        </p:nvSpPr>
        <p:spPr>
          <a:xfrm>
            <a:off x="827841" y="648940"/>
            <a:ext cx="10659863" cy="4832092"/>
          </a:xfrm>
          <a:prstGeom prst="rect">
            <a:avLst/>
          </a:prstGeom>
          <a:noFill/>
        </p:spPr>
        <p:txBody>
          <a:bodyPr wrap="square">
            <a:spAutoFit/>
          </a:bodyPr>
          <a:lstStyle/>
          <a:p>
            <a:r>
              <a:rPr lang="en-GB" u="sng" dirty="0"/>
              <a:t> </a:t>
            </a:r>
            <a:r>
              <a:rPr lang="en-GB" sz="2800" u="sng" dirty="0">
                <a:latin typeface="Comic Sans MS" panose="030F0702030302020204" pitchFamily="66" charset="0"/>
              </a:rPr>
              <a:t>L.O: to write from an alternative perspective</a:t>
            </a:r>
          </a:p>
          <a:p>
            <a:endParaRPr lang="en-GB" sz="2800" dirty="0">
              <a:latin typeface="Comic Sans MS" panose="030F0702030302020204" pitchFamily="66" charset="0"/>
            </a:endParaRPr>
          </a:p>
          <a:p>
            <a:endParaRPr lang="en-GB" sz="2800" dirty="0">
              <a:latin typeface="Comic Sans MS" panose="030F0702030302020204" pitchFamily="66" charset="0"/>
            </a:endParaRPr>
          </a:p>
          <a:p>
            <a:r>
              <a:rPr lang="en-GB" sz="2800" dirty="0">
                <a:latin typeface="Comic Sans MS" panose="030F0702030302020204" pitchFamily="66" charset="0"/>
              </a:rPr>
              <a:t>Imagine you are the lion.</a:t>
            </a:r>
          </a:p>
          <a:p>
            <a:r>
              <a:rPr lang="en-GB" sz="2800" dirty="0">
                <a:latin typeface="Comic Sans MS" panose="030F0702030302020204" pitchFamily="66" charset="0"/>
              </a:rPr>
              <a:t> How do you feel?    </a:t>
            </a:r>
          </a:p>
          <a:p>
            <a:endParaRPr lang="en-GB" sz="2800" dirty="0">
              <a:latin typeface="Comic Sans MS" panose="030F0702030302020204" pitchFamily="66" charset="0"/>
            </a:endParaRPr>
          </a:p>
          <a:p>
            <a:r>
              <a:rPr lang="en-GB" sz="2800" dirty="0">
                <a:latin typeface="Comic Sans MS" panose="030F0702030302020204" pitchFamily="66" charset="0"/>
              </a:rPr>
              <a:t>Think of some interesting adjectives, adverbs and verbs that describe your emotions.</a:t>
            </a:r>
          </a:p>
          <a:p>
            <a:endParaRPr lang="en-GB" sz="2800" dirty="0">
              <a:latin typeface="Comic Sans MS" panose="030F0702030302020204" pitchFamily="66" charset="0"/>
            </a:endParaRPr>
          </a:p>
          <a:p>
            <a:r>
              <a:rPr lang="en-GB" sz="2800" dirty="0">
                <a:latin typeface="Comic Sans MS" panose="030F0702030302020204" pitchFamily="66" charset="0"/>
              </a:rPr>
              <a:t>Write an account of the scene from the lion’s perspective – emphasise first person.</a:t>
            </a:r>
          </a:p>
        </p:txBody>
      </p:sp>
    </p:spTree>
    <p:extLst>
      <p:ext uri="{BB962C8B-B14F-4D97-AF65-F5344CB8AC3E}">
        <p14:creationId xmlns:p14="http://schemas.microsoft.com/office/powerpoint/2010/main" val="1765370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EDE934B-1F48-4262-9E58-D327CC243E09}"/>
              </a:ext>
            </a:extLst>
          </p:cNvPr>
          <p:cNvSpPr txBox="1"/>
          <p:nvPr/>
        </p:nvSpPr>
        <p:spPr>
          <a:xfrm>
            <a:off x="2319291" y="1849171"/>
            <a:ext cx="6094520" cy="554062"/>
          </a:xfrm>
          <a:prstGeom prst="rect">
            <a:avLst/>
          </a:prstGeom>
          <a:noFill/>
        </p:spPr>
        <p:txBody>
          <a:bodyPr wrap="square">
            <a:spAutoFit/>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GB" sz="2800" b="1" i="0" u="sng"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Times New Roman" panose="02020603050405020304" pitchFamily="18" charset="0"/>
              </a:rPr>
              <a:t>Word of the day -captivity </a:t>
            </a:r>
          </a:p>
        </p:txBody>
      </p:sp>
      <p:sp>
        <p:nvSpPr>
          <p:cNvPr id="11" name="TextBox 10">
            <a:extLst>
              <a:ext uri="{FF2B5EF4-FFF2-40B4-BE49-F238E27FC236}">
                <a16:creationId xmlns:a16="http://schemas.microsoft.com/office/drawing/2014/main" id="{627DA61A-16A2-4855-86AD-0A08BE2464E3}"/>
              </a:ext>
            </a:extLst>
          </p:cNvPr>
          <p:cNvSpPr txBox="1"/>
          <p:nvPr/>
        </p:nvSpPr>
        <p:spPr>
          <a:xfrm>
            <a:off x="1981939" y="431731"/>
            <a:ext cx="6094520"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Day 4</a:t>
            </a:r>
          </a:p>
        </p:txBody>
      </p:sp>
    </p:spTree>
    <p:extLst>
      <p:ext uri="{BB962C8B-B14F-4D97-AF65-F5344CB8AC3E}">
        <p14:creationId xmlns:p14="http://schemas.microsoft.com/office/powerpoint/2010/main" val="15877295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039884A-5571-4733-8618-277CA4C5111D}"/>
              </a:ext>
            </a:extLst>
          </p:cNvPr>
          <p:cNvSpPr txBox="1"/>
          <p:nvPr/>
        </p:nvSpPr>
        <p:spPr>
          <a:xfrm>
            <a:off x="119269" y="244534"/>
            <a:ext cx="11823589" cy="3785652"/>
          </a:xfrm>
          <a:prstGeom prst="rect">
            <a:avLst/>
          </a:prstGeom>
          <a:noFill/>
        </p:spPr>
        <p:txBody>
          <a:bodyPr wrap="square">
            <a:spAutoFit/>
          </a:bodyPr>
          <a:lstStyle/>
          <a:p>
            <a:r>
              <a:rPr lang="en-GB" sz="2400" dirty="0">
                <a:latin typeface="Comic Sans MS" panose="030F0702030302020204" pitchFamily="66" charset="0"/>
              </a:rPr>
              <a:t>“Go back!” Bertie yelled, “you stupid, stupid lion! I hate you! I hate you! Go back!” But the lion kept loping after him whatever he did, whatever he said.</a:t>
            </a:r>
          </a:p>
          <a:p>
            <a:r>
              <a:rPr lang="en-GB" sz="2400" dirty="0">
                <a:latin typeface="Comic Sans MS" panose="030F0702030302020204" pitchFamily="66" charset="0"/>
              </a:rPr>
              <a:t> There was only one thing for it. He didn’t want to do it, but he had to. With tears filling his eyes and his mouth, he lifted the rifle to his shoulder and fired over the lion’s head. At once the lion turned tail and scampered away through the veld. Bertie fired again. He watched till he could see him no more, and then turned for home. He knew he’d have to face what was coming to him. Maybe his father would strap him – he’d threatened it often enough – but Bertie didn’t mind. His lion would have his chance for freedom, maybe not much of one. Anything was better than the bars and whips of a circus</a:t>
            </a:r>
          </a:p>
        </p:txBody>
      </p:sp>
      <p:pic>
        <p:nvPicPr>
          <p:cNvPr id="5" name="Picture 4">
            <a:extLst>
              <a:ext uri="{FF2B5EF4-FFF2-40B4-BE49-F238E27FC236}">
                <a16:creationId xmlns:a16="http://schemas.microsoft.com/office/drawing/2014/main" id="{6930F2DE-51A0-45F2-B647-DD5B45A64B7B}"/>
              </a:ext>
            </a:extLst>
          </p:cNvPr>
          <p:cNvPicPr>
            <a:picLocks noChangeAspect="1"/>
          </p:cNvPicPr>
          <p:nvPr/>
        </p:nvPicPr>
        <p:blipFill rotWithShape="1">
          <a:blip r:embed="rId2"/>
          <a:srcRect l="16109" t="34551" r="34065" b="34029"/>
          <a:stretch/>
        </p:blipFill>
        <p:spPr>
          <a:xfrm>
            <a:off x="1852654" y="4458662"/>
            <a:ext cx="6074797" cy="2154804"/>
          </a:xfrm>
          <a:prstGeom prst="rect">
            <a:avLst/>
          </a:prstGeom>
        </p:spPr>
      </p:pic>
    </p:spTree>
    <p:extLst>
      <p:ext uri="{BB962C8B-B14F-4D97-AF65-F5344CB8AC3E}">
        <p14:creationId xmlns:p14="http://schemas.microsoft.com/office/powerpoint/2010/main" val="35027581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30904A6B-7F85-42DE-B216-79F1FEC683CA}"/>
              </a:ext>
            </a:extLst>
          </p:cNvPr>
          <p:cNvGraphicFramePr>
            <a:graphicFrameLocks noGrp="1"/>
          </p:cNvGraphicFramePr>
          <p:nvPr>
            <p:extLst>
              <p:ext uri="{D42A27DB-BD31-4B8C-83A1-F6EECF244321}">
                <p14:modId xmlns:p14="http://schemas.microsoft.com/office/powerpoint/2010/main" val="1862472660"/>
              </p:ext>
            </p:extLst>
          </p:nvPr>
        </p:nvGraphicFramePr>
        <p:xfrm>
          <a:off x="377023" y="564098"/>
          <a:ext cx="11319345" cy="2879217"/>
        </p:xfrm>
        <a:graphic>
          <a:graphicData uri="http://schemas.openxmlformats.org/drawingml/2006/table">
            <a:tbl>
              <a:tblPr/>
              <a:tblGrid>
                <a:gridCol w="11319345">
                  <a:extLst>
                    <a:ext uri="{9D8B030D-6E8A-4147-A177-3AD203B41FA5}">
                      <a16:colId xmlns:a16="http://schemas.microsoft.com/office/drawing/2014/main" val="2029603115"/>
                    </a:ext>
                  </a:extLst>
                </a:gridCol>
              </a:tblGrid>
              <a:tr h="2695493">
                <a:tc>
                  <a:txBody>
                    <a:bodyPr/>
                    <a:lstStyle/>
                    <a:p>
                      <a:pPr algn="l">
                        <a:lnSpc>
                          <a:spcPct val="115000"/>
                        </a:lnSpc>
                        <a:spcAft>
                          <a:spcPts val="1000"/>
                        </a:spcAft>
                      </a:pPr>
                      <a:r>
                        <a:rPr lang="en-GB" sz="2400" u="sng" dirty="0">
                          <a:effectLst/>
                          <a:latin typeface="Comic Sans MS" panose="030F0702030302020204" pitchFamily="66" charset="0"/>
                          <a:ea typeface="Calibri" panose="020F0502020204030204" pitchFamily="34" charset="0"/>
                          <a:cs typeface="Times New Roman" panose="02020603050405020304" pitchFamily="18" charset="0"/>
                        </a:rPr>
                        <a:t>LO: to write from a character’s perspective.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Using the work you did yesterday, and knowledge of the novel so far, decide the character’s perspective you would like to write. </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Choose and write an account of the finding, rearing and eventual release of the white lion.</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Bertie                         Bertie’s Father    Bertie’s Mother       White Lion Cub</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2493305406"/>
                  </a:ext>
                </a:extLst>
              </a:tr>
            </a:tbl>
          </a:graphicData>
        </a:graphic>
      </p:graphicFrame>
      <p:pic>
        <p:nvPicPr>
          <p:cNvPr id="4" name="Picture 3">
            <a:extLst>
              <a:ext uri="{FF2B5EF4-FFF2-40B4-BE49-F238E27FC236}">
                <a16:creationId xmlns:a16="http://schemas.microsoft.com/office/drawing/2014/main" id="{0932833D-581B-4CA0-888A-A9233E50E7EC}"/>
              </a:ext>
            </a:extLst>
          </p:cNvPr>
          <p:cNvPicPr>
            <a:picLocks noChangeAspect="1"/>
          </p:cNvPicPr>
          <p:nvPr/>
        </p:nvPicPr>
        <p:blipFill rotWithShape="1">
          <a:blip r:embed="rId2"/>
          <a:srcRect l="21000" t="28406" r="57608" b="20812"/>
          <a:stretch/>
        </p:blipFill>
        <p:spPr>
          <a:xfrm>
            <a:off x="588395" y="3542305"/>
            <a:ext cx="2608028" cy="3482671"/>
          </a:xfrm>
          <a:prstGeom prst="rect">
            <a:avLst/>
          </a:prstGeom>
        </p:spPr>
      </p:pic>
      <p:pic>
        <p:nvPicPr>
          <p:cNvPr id="6" name="Picture 5">
            <a:extLst>
              <a:ext uri="{FF2B5EF4-FFF2-40B4-BE49-F238E27FC236}">
                <a16:creationId xmlns:a16="http://schemas.microsoft.com/office/drawing/2014/main" id="{2736A780-D3DA-4647-9911-8BFD4FB99397}"/>
              </a:ext>
            </a:extLst>
          </p:cNvPr>
          <p:cNvPicPr>
            <a:picLocks noChangeAspect="1"/>
          </p:cNvPicPr>
          <p:nvPr/>
        </p:nvPicPr>
        <p:blipFill rotWithShape="1">
          <a:blip r:embed="rId3"/>
          <a:srcRect l="24457" t="37218" r="39869" b="21159"/>
          <a:stretch/>
        </p:blipFill>
        <p:spPr>
          <a:xfrm>
            <a:off x="3921318" y="3542305"/>
            <a:ext cx="4349363" cy="2854519"/>
          </a:xfrm>
          <a:prstGeom prst="rect">
            <a:avLst/>
          </a:prstGeom>
        </p:spPr>
      </p:pic>
      <p:pic>
        <p:nvPicPr>
          <p:cNvPr id="8" name="Picture 7">
            <a:extLst>
              <a:ext uri="{FF2B5EF4-FFF2-40B4-BE49-F238E27FC236}">
                <a16:creationId xmlns:a16="http://schemas.microsoft.com/office/drawing/2014/main" id="{1ED98E76-66A1-4CBD-BB1E-E100D2163087}"/>
              </a:ext>
            </a:extLst>
          </p:cNvPr>
          <p:cNvPicPr>
            <a:picLocks noChangeAspect="1"/>
          </p:cNvPicPr>
          <p:nvPr/>
        </p:nvPicPr>
        <p:blipFill rotWithShape="1">
          <a:blip r:embed="rId4"/>
          <a:srcRect l="28435" t="27246" r="46456" b="33449"/>
          <a:stretch/>
        </p:blipFill>
        <p:spPr>
          <a:xfrm>
            <a:off x="8250803" y="3542305"/>
            <a:ext cx="3061252" cy="2695493"/>
          </a:xfrm>
          <a:prstGeom prst="rect">
            <a:avLst/>
          </a:prstGeom>
        </p:spPr>
      </p:pic>
    </p:spTree>
    <p:extLst>
      <p:ext uri="{BB962C8B-B14F-4D97-AF65-F5344CB8AC3E}">
        <p14:creationId xmlns:p14="http://schemas.microsoft.com/office/powerpoint/2010/main" val="27383669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2839B7-2E95-44A4-AE58-93F2F6F68BBD}"/>
              </a:ext>
            </a:extLst>
          </p:cNvPr>
          <p:cNvSpPr txBox="1"/>
          <p:nvPr/>
        </p:nvSpPr>
        <p:spPr>
          <a:xfrm>
            <a:off x="739471" y="548640"/>
            <a:ext cx="9613127" cy="3600986"/>
          </a:xfrm>
          <a:prstGeom prst="rect">
            <a:avLst/>
          </a:prstGeom>
          <a:noFill/>
        </p:spPr>
        <p:txBody>
          <a:bodyPr wrap="square" rtlCol="0">
            <a:spAutoFit/>
          </a:bodyPr>
          <a:lstStyle/>
          <a:p>
            <a:pPr algn="ctr"/>
            <a:r>
              <a:rPr lang="en-GB" sz="4000" dirty="0">
                <a:latin typeface="Comic Sans MS" panose="030F0702030302020204" pitchFamily="66" charset="0"/>
              </a:rPr>
              <a:t>Day 5</a:t>
            </a:r>
          </a:p>
          <a:p>
            <a:pPr algn="ctr"/>
            <a:endParaRPr lang="en-GB" sz="4000" dirty="0">
              <a:latin typeface="Comic Sans MS" panose="030F0702030302020204" pitchFamily="66" charset="0"/>
            </a:endParaRPr>
          </a:p>
          <a:p>
            <a:pPr algn="ctr"/>
            <a:r>
              <a:rPr lang="en-GB" sz="2400" u="sng" dirty="0">
                <a:latin typeface="Comic Sans MS" panose="030F0702030302020204" pitchFamily="66" charset="0"/>
              </a:rPr>
              <a:t>Reading Comprehension</a:t>
            </a:r>
          </a:p>
          <a:p>
            <a:pPr algn="ctr"/>
            <a:endParaRPr lang="en-GB" sz="2000" dirty="0">
              <a:latin typeface="Comic Sans MS" panose="030F0702030302020204" pitchFamily="66" charset="0"/>
            </a:endParaRPr>
          </a:p>
          <a:p>
            <a:endParaRPr lang="en-GB" sz="2400" dirty="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spTree>
    <p:extLst>
      <p:ext uri="{BB962C8B-B14F-4D97-AF65-F5344CB8AC3E}">
        <p14:creationId xmlns:p14="http://schemas.microsoft.com/office/powerpoint/2010/main" val="19647565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A3E4F98-3E9D-413C-9CE3-5605597A8319}"/>
              </a:ext>
            </a:extLst>
          </p:cNvPr>
          <p:cNvSpPr txBox="1"/>
          <p:nvPr/>
        </p:nvSpPr>
        <p:spPr>
          <a:xfrm>
            <a:off x="1051560" y="647700"/>
            <a:ext cx="10165080" cy="646331"/>
          </a:xfrm>
          <a:prstGeom prst="rect">
            <a:avLst/>
          </a:prstGeom>
          <a:noFill/>
        </p:spPr>
        <p:txBody>
          <a:bodyPr wrap="square" rtlCol="0">
            <a:spAutoFit/>
          </a:bodyPr>
          <a:lstStyle/>
          <a:p>
            <a:endParaRPr lang="en-GB" dirty="0"/>
          </a:p>
          <a:p>
            <a:endParaRPr lang="en-GB" dirty="0"/>
          </a:p>
        </p:txBody>
      </p:sp>
      <p:sp>
        <p:nvSpPr>
          <p:cNvPr id="2" name="TextBox 1">
            <a:extLst>
              <a:ext uri="{FF2B5EF4-FFF2-40B4-BE49-F238E27FC236}">
                <a16:creationId xmlns:a16="http://schemas.microsoft.com/office/drawing/2014/main" id="{BB40C612-97C9-4A76-A86B-3A702DC80B32}"/>
              </a:ext>
            </a:extLst>
          </p:cNvPr>
          <p:cNvSpPr txBox="1"/>
          <p:nvPr/>
        </p:nvSpPr>
        <p:spPr>
          <a:xfrm>
            <a:off x="652007" y="508883"/>
            <a:ext cx="10630894" cy="5632311"/>
          </a:xfrm>
          <a:prstGeom prst="rect">
            <a:avLst/>
          </a:prstGeom>
          <a:noFill/>
        </p:spPr>
        <p:txBody>
          <a:bodyPr wrap="square" rtlCol="0">
            <a:spAutoFit/>
          </a:bodyPr>
          <a:lstStyle/>
          <a:p>
            <a:pPr algn="ctr"/>
            <a:r>
              <a:rPr lang="en-GB" sz="2400" u="sng" dirty="0">
                <a:latin typeface="Comic Sans MS" panose="030F0702030302020204" pitchFamily="66" charset="0"/>
              </a:rPr>
              <a:t>“ Running Free”</a:t>
            </a:r>
          </a:p>
          <a:p>
            <a:pPr algn="ctr"/>
            <a:r>
              <a:rPr lang="en-GB" sz="2400" u="sng" dirty="0">
                <a:latin typeface="Comic Sans MS" panose="030F0702030302020204" pitchFamily="66" charset="0"/>
              </a:rPr>
              <a:t>  Questions</a:t>
            </a:r>
          </a:p>
          <a:p>
            <a:pPr algn="ctr"/>
            <a:endParaRPr lang="en-GB" sz="2400" u="sng" dirty="0">
              <a:latin typeface="Comic Sans MS" panose="030F0702030302020204" pitchFamily="66" charset="0"/>
            </a:endParaRPr>
          </a:p>
          <a:p>
            <a:pPr marL="457200" indent="-457200">
              <a:buAutoNum type="arabicPeriod"/>
            </a:pPr>
            <a:r>
              <a:rPr lang="en-GB" sz="2400" dirty="0">
                <a:latin typeface="Comic Sans MS" panose="030F0702030302020204" pitchFamily="66" charset="0"/>
              </a:rPr>
              <a:t>How did Bertie know “there was something in the wind”?</a:t>
            </a:r>
          </a:p>
          <a:p>
            <a:pPr marL="457200" indent="-457200">
              <a:buAutoNum type="arabicPeriod"/>
            </a:pPr>
            <a:r>
              <a:rPr lang="en-GB" sz="2400" dirty="0">
                <a:latin typeface="Comic Sans MS" panose="030F0702030302020204" pitchFamily="66" charset="0"/>
              </a:rPr>
              <a:t>What was his father’s lecture about?</a:t>
            </a:r>
          </a:p>
          <a:p>
            <a:pPr marL="457200" indent="-457200">
              <a:buAutoNum type="arabicPeriod"/>
            </a:pPr>
            <a:r>
              <a:rPr lang="en-GB" sz="2400" dirty="0">
                <a:latin typeface="Comic Sans MS" panose="030F0702030302020204" pitchFamily="66" charset="0"/>
              </a:rPr>
              <a:t>What would happen to Bertie’s lion?</a:t>
            </a:r>
          </a:p>
          <a:p>
            <a:pPr marL="457200" indent="-457200">
              <a:buAutoNum type="arabicPeriod"/>
            </a:pPr>
            <a:r>
              <a:rPr lang="en-GB" sz="2400" dirty="0">
                <a:latin typeface="Comic Sans MS" panose="030F0702030302020204" pitchFamily="66" charset="0"/>
              </a:rPr>
              <a:t>How did Bertie react when he heard his father’s plan?</a:t>
            </a:r>
          </a:p>
          <a:p>
            <a:pPr marL="457200" indent="-457200">
              <a:buAutoNum type="arabicPeriod"/>
            </a:pPr>
            <a:r>
              <a:rPr lang="en-GB" sz="2400" dirty="0">
                <a:latin typeface="Comic Sans MS" panose="030F0702030302020204" pitchFamily="66" charset="0"/>
              </a:rPr>
              <a:t>Why was Bertie so against the idea of a circus?</a:t>
            </a:r>
          </a:p>
          <a:p>
            <a:pPr marL="457200" indent="-457200">
              <a:buAutoNum type="arabicPeriod"/>
            </a:pPr>
            <a:r>
              <a:rPr lang="en-GB" sz="2400" dirty="0">
                <a:latin typeface="Comic Sans MS" panose="030F0702030302020204" pitchFamily="66" charset="0"/>
              </a:rPr>
              <a:t>What did Bertie do that night?</a:t>
            </a:r>
          </a:p>
          <a:p>
            <a:pPr marL="457200" indent="-457200">
              <a:buAutoNum type="arabicPeriod"/>
            </a:pPr>
            <a:r>
              <a:rPr lang="en-GB" sz="2400" dirty="0">
                <a:latin typeface="Comic Sans MS" panose="030F0702030302020204" pitchFamily="66" charset="0"/>
              </a:rPr>
              <a:t>Why did Bertie run when he saw a herd of elephants wandering towards them?</a:t>
            </a:r>
          </a:p>
          <a:p>
            <a:pPr marL="457200" indent="-457200">
              <a:buAutoNum type="arabicPeriod"/>
            </a:pPr>
            <a:r>
              <a:rPr lang="en-GB" sz="2400" dirty="0">
                <a:latin typeface="Comic Sans MS" panose="030F0702030302020204" pitchFamily="66" charset="0"/>
              </a:rPr>
              <a:t>Why did Bertie throw stones and sticks at the lion?</a:t>
            </a:r>
          </a:p>
          <a:p>
            <a:pPr marL="457200" indent="-457200">
              <a:buAutoNum type="arabicPeriod"/>
            </a:pPr>
            <a:r>
              <a:rPr lang="en-GB" sz="2400" dirty="0">
                <a:latin typeface="Comic Sans MS" panose="030F0702030302020204" pitchFamily="66" charset="0"/>
              </a:rPr>
              <a:t>Why did Bertie shout “ I hate you!” at the lion?</a:t>
            </a:r>
          </a:p>
          <a:p>
            <a:pPr marL="457200" indent="-457200">
              <a:buAutoNum type="arabicPeriod"/>
            </a:pPr>
            <a:r>
              <a:rPr lang="en-GB" sz="2400" dirty="0">
                <a:latin typeface="Comic Sans MS" panose="030F0702030302020204" pitchFamily="66" charset="0"/>
              </a:rPr>
              <a:t>How did the lion respond to </a:t>
            </a:r>
            <a:r>
              <a:rPr lang="en-GB" sz="2400">
                <a:latin typeface="Comic Sans MS" panose="030F0702030302020204" pitchFamily="66" charset="0"/>
              </a:rPr>
              <a:t>the gunfire?</a:t>
            </a:r>
          </a:p>
          <a:p>
            <a:endParaRPr lang="en-GB" sz="2400" dirty="0">
              <a:latin typeface="Comic Sans MS" panose="030F0702030302020204" pitchFamily="66" charset="0"/>
            </a:endParaRPr>
          </a:p>
        </p:txBody>
      </p:sp>
    </p:spTree>
    <p:extLst>
      <p:ext uri="{BB962C8B-B14F-4D97-AF65-F5344CB8AC3E}">
        <p14:creationId xmlns:p14="http://schemas.microsoft.com/office/powerpoint/2010/main" val="29679152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2033</Words>
  <Application>Microsoft Office PowerPoint</Application>
  <PresentationFormat>Widescreen</PresentationFormat>
  <Paragraphs>99</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Deborah Delaney</dc:creator>
  <cp:lastModifiedBy>Deborah Delaney</cp:lastModifiedBy>
  <cp:revision>55</cp:revision>
  <dcterms:created xsi:type="dcterms:W3CDTF">2020-09-17T10:03:43Z</dcterms:created>
  <dcterms:modified xsi:type="dcterms:W3CDTF">2020-09-29T07:02:46Z</dcterms:modified>
</cp:coreProperties>
</file>