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10.xml" ContentType="application/vnd.openxmlformats-officedocument.theme+xml"/>
  <Override PartName="/ppt/slideLayouts/slideLayout23.xml" ContentType="application/vnd.openxmlformats-officedocument.presentationml.slideLayout+xml"/>
  <Override PartName="/ppt/theme/theme11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12.xml" ContentType="application/vnd.openxmlformats-officedocument.theme+xml"/>
  <Override PartName="/ppt/slideLayouts/slideLayout26.xml" ContentType="application/vnd.openxmlformats-officedocument.presentationml.slideLayout+xml"/>
  <Override PartName="/ppt/theme/theme13.xml" ContentType="application/vnd.openxmlformats-officedocument.theme+xml"/>
  <Override PartName="/ppt/slideLayouts/slideLayout27.xml" ContentType="application/vnd.openxmlformats-officedocument.presentationml.slideLayout+xml"/>
  <Override PartName="/ppt/theme/theme14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5.xml" ContentType="application/vnd.openxmlformats-officedocument.theme+xml"/>
  <Override PartName="/ppt/theme/theme1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8" r:id="rId4"/>
    <p:sldMasterId id="2147483681" r:id="rId5"/>
    <p:sldMasterId id="2147483683" r:id="rId6"/>
    <p:sldMasterId id="2147483685" r:id="rId7"/>
    <p:sldMasterId id="2147483687" r:id="rId8"/>
    <p:sldMasterId id="2147483689" r:id="rId9"/>
    <p:sldMasterId id="2147483692" r:id="rId10"/>
    <p:sldMasterId id="2147483650" r:id="rId11"/>
    <p:sldMasterId id="2147483652" r:id="rId12"/>
    <p:sldMasterId id="2147483654" r:id="rId13"/>
    <p:sldMasterId id="2147483666" r:id="rId14"/>
    <p:sldMasterId id="2147483668" r:id="rId15"/>
    <p:sldMasterId id="2147483671" r:id="rId16"/>
    <p:sldMasterId id="2147483673" r:id="rId17"/>
    <p:sldMasterId id="2147483675" r:id="rId18"/>
  </p:sldMasterIdLst>
  <p:notesMasterIdLst>
    <p:notesMasterId r:id="rId32"/>
  </p:notesMasterIdLst>
  <p:sldIdLst>
    <p:sldId id="352" r:id="rId19"/>
    <p:sldId id="353" r:id="rId20"/>
    <p:sldId id="369" r:id="rId21"/>
    <p:sldId id="359" r:id="rId22"/>
    <p:sldId id="354" r:id="rId23"/>
    <p:sldId id="339" r:id="rId24"/>
    <p:sldId id="365" r:id="rId25"/>
    <p:sldId id="355" r:id="rId26"/>
    <p:sldId id="361" r:id="rId27"/>
    <p:sldId id="368" r:id="rId28"/>
    <p:sldId id="370" r:id="rId29"/>
    <p:sldId id="371" r:id="rId30"/>
    <p:sldId id="356" r:id="rId3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  <p:cmAuthor id="2" name="Beth Smith" initials="BS" lastIdx="1" clrIdx="1">
    <p:extLst>
      <p:ext uri="{19B8F6BF-5375-455C-9EA6-DF929625EA0E}">
        <p15:presenceInfo xmlns:p15="http://schemas.microsoft.com/office/powerpoint/2012/main" userId="S-1-5-21-4068017444-3626633354-1663865159-345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94"/>
  </p:normalViewPr>
  <p:slideViewPr>
    <p:cSldViewPr snapToGrid="0" snapToObjects="1">
      <p:cViewPr varScale="1">
        <p:scale>
          <a:sx n="80" d="100"/>
          <a:sy n="80" d="100"/>
        </p:scale>
        <p:origin x="904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8.xml"/><Relationship Id="rId21" Type="http://schemas.openxmlformats.org/officeDocument/2006/relationships/slide" Target="slides/slide3.xml"/><Relationship Id="rId34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7.xml"/><Relationship Id="rId33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" Target="slides/slide2.xml"/><Relationship Id="rId29" Type="http://schemas.openxmlformats.org/officeDocument/2006/relationships/slide" Target="slides/slide1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6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5.xml"/><Relationship Id="rId28" Type="http://schemas.openxmlformats.org/officeDocument/2006/relationships/slide" Target="slides/slide10.xml"/><Relationship Id="rId36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1.xml"/><Relationship Id="rId31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4.xml"/><Relationship Id="rId27" Type="http://schemas.openxmlformats.org/officeDocument/2006/relationships/slide" Target="slides/slide9.xml"/><Relationship Id="rId30" Type="http://schemas.openxmlformats.org/officeDocument/2006/relationships/slide" Target="slides/slide12.xml"/><Relationship Id="rId35" Type="http://schemas.openxmlformats.org/officeDocument/2006/relationships/viewProps" Target="viewProp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7933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35E50-1930-44E5-9B14-893AFBD95C69}" type="datetimeFigureOut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21/10/2020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8BBDC2-4ED5-4A8D-A28C-1B3F6D2413F0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9316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3572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3420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4682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8374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1448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6147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6917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4038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9454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6289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3345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1523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7731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4644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738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6096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9266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2965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21/10/2020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3340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624654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3710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21/10/2020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771879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063701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91543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38199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9054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theme" Target="../theme/theme12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.jpg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6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27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theme" Target="../theme/theme15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6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459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684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899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068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564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420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36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770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4792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256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929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625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393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376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2.png"/><Relationship Id="rId5" Type="http://schemas.openxmlformats.org/officeDocument/2006/relationships/image" Target="../media/image11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1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5.png"/><Relationship Id="rId10" Type="http://schemas.openxmlformats.org/officeDocument/2006/relationships/image" Target="../media/image19.png"/><Relationship Id="rId9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4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0" Type="http://schemas.openxmlformats.org/officeDocument/2006/relationships/image" Target="../media/image21.png"/><Relationship Id="rId9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3" Type="http://schemas.openxmlformats.org/officeDocument/2006/relationships/image" Target="../media/image21.png"/><Relationship Id="rId7" Type="http://schemas.openxmlformats.org/officeDocument/2006/relationships/image" Target="../media/image240.png"/><Relationship Id="rId12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30.png"/><Relationship Id="rId11" Type="http://schemas.openxmlformats.org/officeDocument/2006/relationships/image" Target="../media/image280.png"/><Relationship Id="rId10" Type="http://schemas.openxmlformats.org/officeDocument/2006/relationships/image" Target="../media/image270.png"/><Relationship Id="rId9" Type="http://schemas.openxmlformats.org/officeDocument/2006/relationships/image" Target="../media/image26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A4E9902-5208-457C-8A6F-311B0D3352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5950212" cy="190821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0AE53C6-F6E4-48BB-9575-F25BB33BA605}"/>
              </a:ext>
            </a:extLst>
          </p:cNvPr>
          <p:cNvSpPr txBox="1"/>
          <p:nvPr/>
        </p:nvSpPr>
        <p:spPr>
          <a:xfrm>
            <a:off x="1081377" y="4142630"/>
            <a:ext cx="4937760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L.O. to understand kilometres</a:t>
            </a:r>
          </a:p>
        </p:txBody>
      </p:sp>
    </p:spTree>
    <p:extLst>
      <p:ext uri="{BB962C8B-B14F-4D97-AF65-F5344CB8AC3E}">
        <p14:creationId xmlns:p14="http://schemas.microsoft.com/office/powerpoint/2010/main" val="28327882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80046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3" y="553076"/>
            <a:ext cx="70656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US" sz="2800" dirty="0">
                <a:latin typeface="Calibri" panose="020F0502020204030204" pitchFamily="34" charset="0"/>
              </a:rPr>
              <a:t>Complete the sequence.</a:t>
            </a:r>
          </a:p>
          <a:p>
            <a:r>
              <a:rPr lang="en-US" sz="2800" dirty="0">
                <a:latin typeface="Calibri" panose="020F0502020204030204" pitchFamily="34" charset="0"/>
              </a:rPr>
              <a:t>            1,000   2,000   3,000   _______   ______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7513" y="1876195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2)   </a:t>
            </a:r>
            <a:r>
              <a:rPr lang="en-US" sz="2800" dirty="0">
                <a:latin typeface="Calibri" panose="020F0502020204030204" pitchFamily="34" charset="0"/>
              </a:rPr>
              <a:t>How many thousands are in 4,832?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7513" y="3199314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3)	</a:t>
            </a:r>
            <a:r>
              <a:rPr lang="en-US" sz="2800" dirty="0">
                <a:latin typeface="Calibri" panose="020F0502020204030204" pitchFamily="34" charset="0"/>
              </a:rPr>
              <a:t>Complete the part-whole model.</a:t>
            </a:r>
            <a:endParaRPr lang="en-GB" sz="2800" dirty="0">
              <a:latin typeface="Calibri" panose="020F050202020403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102" y="3721448"/>
            <a:ext cx="2530176" cy="253290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507986" y="3983058"/>
            <a:ext cx="11763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9,931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418774" y="5476729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931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658482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7513" y="553076"/>
            <a:ext cx="70656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US" sz="2800" dirty="0">
                <a:latin typeface="Calibri" panose="020F0502020204030204" pitchFamily="34" charset="0"/>
              </a:rPr>
              <a:t>Complete the sequence.</a:t>
            </a:r>
          </a:p>
          <a:p>
            <a:r>
              <a:rPr lang="en-US" sz="2800" dirty="0">
                <a:latin typeface="Calibri" panose="020F0502020204030204" pitchFamily="34" charset="0"/>
              </a:rPr>
              <a:t>            1,000   2,000   3,000   _______   ______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7513" y="1876195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2)   </a:t>
            </a:r>
            <a:r>
              <a:rPr lang="en-US" sz="2800" dirty="0">
                <a:latin typeface="Calibri" panose="020F0502020204030204" pitchFamily="34" charset="0"/>
              </a:rPr>
              <a:t>How many thousands are in 4,832?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7513" y="3199314"/>
            <a:ext cx="706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3)	</a:t>
            </a:r>
            <a:r>
              <a:rPr lang="en-US" sz="2800" dirty="0">
                <a:latin typeface="Calibri" panose="020F0502020204030204" pitchFamily="34" charset="0"/>
              </a:rPr>
              <a:t>Complete the part-whole model.</a:t>
            </a:r>
            <a:endParaRPr lang="en-GB" sz="2800" dirty="0">
              <a:latin typeface="Calibri" panose="020F050202020403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102" y="3721448"/>
            <a:ext cx="2530176" cy="253290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507986" y="3983058"/>
            <a:ext cx="11763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9,931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418774" y="5476729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931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986641" y="983420"/>
            <a:ext cx="1216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4,000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70895" y="983963"/>
            <a:ext cx="11949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5,000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62120" y="2398329"/>
            <a:ext cx="23526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4 thousands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844072" y="5493584"/>
            <a:ext cx="2818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</a:rPr>
              <a:t>9,000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26266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81279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/>
          <p:cNvGrpSpPr/>
          <p:nvPr/>
        </p:nvGrpSpPr>
        <p:grpSpPr>
          <a:xfrm>
            <a:off x="596627" y="2448365"/>
            <a:ext cx="7215607" cy="669261"/>
            <a:chOff x="850232" y="3272589"/>
            <a:chExt cx="7579894" cy="577516"/>
          </a:xfrm>
        </p:grpSpPr>
        <p:cxnSp>
          <p:nvCxnSpPr>
            <p:cNvPr id="33" name="Straight Connector 3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5" name="TextBox 44"/>
          <p:cNvSpPr txBox="1"/>
          <p:nvPr/>
        </p:nvSpPr>
        <p:spPr>
          <a:xfrm>
            <a:off x="440302" y="3049031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459134" y="3046969"/>
            <a:ext cx="1220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10,000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868401" y="3050037"/>
            <a:ext cx="9608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1,000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608577" y="3049031"/>
            <a:ext cx="9852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2,000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2305773" y="3050037"/>
            <a:ext cx="9110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3,000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078537" y="3049031"/>
            <a:ext cx="912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4,000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833922" y="3049031"/>
            <a:ext cx="8972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5,000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4612254" y="3049031"/>
            <a:ext cx="10059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6,000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5294769" y="3049031"/>
            <a:ext cx="8947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7,000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6030983" y="3049031"/>
            <a:ext cx="8789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8,000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6752544" y="3049031"/>
            <a:ext cx="897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9,000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430753" y="3675891"/>
            <a:ext cx="13814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    metres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6501252" y="3675891"/>
            <a:ext cx="1443124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Box 56"/>
          <p:cNvSpPr txBox="1"/>
          <p:nvPr/>
        </p:nvSpPr>
        <p:spPr>
          <a:xfrm>
            <a:off x="6470184" y="1252017"/>
            <a:ext cx="1707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kilometres</a:t>
            </a:r>
          </a:p>
        </p:txBody>
      </p:sp>
      <p:sp>
        <p:nvSpPr>
          <p:cNvPr id="58" name="Rounded Rectangle 57"/>
          <p:cNvSpPr/>
          <p:nvPr/>
        </p:nvSpPr>
        <p:spPr>
          <a:xfrm>
            <a:off x="6291378" y="1252018"/>
            <a:ext cx="1808239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Box 58"/>
          <p:cNvSpPr txBox="1"/>
          <p:nvPr/>
        </p:nvSpPr>
        <p:spPr>
          <a:xfrm>
            <a:off x="440302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7547361" y="1996764"/>
            <a:ext cx="954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164812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1895948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2578754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3329493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4055732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757693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5464995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6190208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6917473" y="1996764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3234932" y="4656987"/>
            <a:ext cx="23615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0 km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0 m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2826167" y="4656987"/>
            <a:ext cx="31790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 km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1,000 m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2826167" y="4656987"/>
            <a:ext cx="31790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 km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2,000 m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2826167" y="4656987"/>
            <a:ext cx="31790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 km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3,000 m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2826167" y="4656987"/>
            <a:ext cx="31790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 km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4,000 m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2774069" y="4656987"/>
            <a:ext cx="32832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 km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5,000 m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2774069" y="4656987"/>
            <a:ext cx="32832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6 km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6,000 m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2774069" y="4656987"/>
            <a:ext cx="32832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7 km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7,000 m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774069" y="4656987"/>
            <a:ext cx="32832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8 km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8,000 m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2774069" y="4656987"/>
            <a:ext cx="32832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9 km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9,000 m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2540030" y="4656987"/>
            <a:ext cx="37513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 km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Calibri" panose="020F0502020204030204" pitchFamily="34" charset="0"/>
              </a:rPr>
              <a:t>  10,000 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10041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2" grpId="0" animBg="1"/>
      <p:bldP spid="57" grpId="0"/>
      <p:bldP spid="58" grpId="0" animBg="1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0" grpId="1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5" grpId="0"/>
      <p:bldP spid="75" grpId="1"/>
      <p:bldP spid="76" grpId="0"/>
      <p:bldP spid="76" grpId="1"/>
      <p:bldP spid="77" grpId="0"/>
      <p:bldP spid="77" grpId="1"/>
      <p:bldP spid="78" grpId="0"/>
      <p:bldP spid="78" grpId="1"/>
      <p:bldP spid="79" grpId="0"/>
      <p:bldP spid="79" grpId="1"/>
      <p:bldP spid="8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/>
          <p:cNvGrpSpPr/>
          <p:nvPr/>
        </p:nvGrpSpPr>
        <p:grpSpPr>
          <a:xfrm rot="5400000">
            <a:off x="1310170" y="1776251"/>
            <a:ext cx="2349580" cy="917599"/>
            <a:chOff x="4640177" y="3272589"/>
            <a:chExt cx="3789949" cy="577516"/>
          </a:xfrm>
        </p:grpSpPr>
        <p:cxnSp>
          <p:nvCxnSpPr>
            <p:cNvPr id="33" name="Straight Connector 32"/>
            <p:cNvCxnSpPr/>
            <p:nvPr/>
          </p:nvCxnSpPr>
          <p:spPr>
            <a:xfrm rot="16200000">
              <a:off x="6531142" y="1677898"/>
              <a:ext cx="1" cy="3781922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5" name="TextBox 44"/>
          <p:cNvSpPr txBox="1"/>
          <p:nvPr/>
        </p:nvSpPr>
        <p:spPr>
          <a:xfrm>
            <a:off x="1168220" y="3146530"/>
            <a:ext cx="11898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4,000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174099" y="2704120"/>
            <a:ext cx="1014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4,050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205234" y="2234204"/>
            <a:ext cx="11157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4,100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205234" y="1764444"/>
            <a:ext cx="9764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4,150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199909" y="1294183"/>
            <a:ext cx="9535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4,200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221650" y="839230"/>
            <a:ext cx="981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4,250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706875" y="3146530"/>
            <a:ext cx="46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697485" y="3146530"/>
            <a:ext cx="446864" cy="44241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Box 58"/>
          <p:cNvSpPr txBox="1"/>
          <p:nvPr/>
        </p:nvSpPr>
        <p:spPr>
          <a:xfrm>
            <a:off x="2943760" y="3146531"/>
            <a:ext cx="81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 km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2967944" y="2709090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 km 50 m</a:t>
            </a:r>
          </a:p>
        </p:txBody>
      </p:sp>
      <p:pic>
        <p:nvPicPr>
          <p:cNvPr id="70" name="Picture 6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1538" y="2675810"/>
            <a:ext cx="2530176" cy="2532908"/>
          </a:xfrm>
          <a:prstGeom prst="rect">
            <a:avLst/>
          </a:prstGeom>
        </p:spPr>
      </p:pic>
      <p:sp>
        <p:nvSpPr>
          <p:cNvPr id="71" name="TextBox 70"/>
          <p:cNvSpPr txBox="1"/>
          <p:nvPr/>
        </p:nvSpPr>
        <p:spPr>
          <a:xfrm>
            <a:off x="6253787" y="2973555"/>
            <a:ext cx="1433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4,050 m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5517144" y="4406115"/>
            <a:ext cx="1256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4,000 m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7182729" y="4406114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50 m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5696219" y="4398139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 km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2967944" y="2234204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 km 100 m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2969558" y="1764286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 km 150 m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969558" y="1281147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 km 200 m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2967943" y="808745"/>
            <a:ext cx="175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 km 250 m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6253787" y="2973554"/>
            <a:ext cx="1433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4,100 m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7098945" y="4398139"/>
            <a:ext cx="1176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100 m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4111051" y="3150212"/>
            <a:ext cx="1641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km and m</a:t>
            </a:r>
          </a:p>
        </p:txBody>
      </p:sp>
      <p:sp>
        <p:nvSpPr>
          <p:cNvPr id="88" name="Rounded Rectangle 87"/>
          <p:cNvSpPr/>
          <p:nvPr/>
        </p:nvSpPr>
        <p:spPr>
          <a:xfrm>
            <a:off x="4076391" y="3169466"/>
            <a:ext cx="1458802" cy="44241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52648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61" grpId="0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4" grpId="2"/>
      <p:bldP spid="76" grpId="0"/>
      <p:bldP spid="77" grpId="0"/>
      <p:bldP spid="78" grpId="0"/>
      <p:bldP spid="79" grpId="0"/>
      <p:bldP spid="85" grpId="0"/>
      <p:bldP spid="8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7142602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/>
          <p:cNvGrpSpPr/>
          <p:nvPr/>
        </p:nvGrpSpPr>
        <p:grpSpPr>
          <a:xfrm rot="16200000">
            <a:off x="4779854" y="966987"/>
            <a:ext cx="3099423" cy="3055146"/>
            <a:chOff x="268171" y="249049"/>
            <a:chExt cx="2498576" cy="2448272"/>
          </a:xfrm>
        </p:grpSpPr>
        <p:sp>
          <p:nvSpPr>
            <p:cNvPr id="34" name="Oval 33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35" name="Oval 34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36" name="Oval 35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cxnSp>
          <p:nvCxnSpPr>
            <p:cNvPr id="37" name="Straight Connector 36"/>
            <p:cNvCxnSpPr>
              <a:stCxn id="34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>
              <a:stCxn id="34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TextBox 38"/>
          <p:cNvSpPr txBox="1"/>
          <p:nvPr/>
        </p:nvSpPr>
        <p:spPr>
          <a:xfrm>
            <a:off x="1051661" y="1080162"/>
            <a:ext cx="25202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 km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alibri" panose="020F0502020204030204" pitchFamily="34" charset="0"/>
              </a:rPr>
              <a:t> 1,000 m</a:t>
            </a:r>
          </a:p>
        </p:txBody>
      </p:sp>
      <p:sp>
        <p:nvSpPr>
          <p:cNvPr id="41" name="Rectangle 40"/>
          <p:cNvSpPr/>
          <p:nvPr/>
        </p:nvSpPr>
        <p:spPr>
          <a:xfrm>
            <a:off x="4922719" y="2226324"/>
            <a:ext cx="8996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 km</a:t>
            </a:r>
            <a:endParaRPr lang="en-GB" sz="2800" dirty="0"/>
          </a:p>
        </p:txBody>
      </p:sp>
      <p:sp>
        <p:nvSpPr>
          <p:cNvPr id="42" name="Rectangle 41"/>
          <p:cNvSpPr/>
          <p:nvPr/>
        </p:nvSpPr>
        <p:spPr>
          <a:xfrm>
            <a:off x="4801992" y="4929829"/>
            <a:ext cx="15424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1,200 m</a:t>
            </a:r>
            <a:endParaRPr lang="en-GB" sz="3200" dirty="0"/>
          </a:p>
        </p:txBody>
      </p:sp>
      <p:sp>
        <p:nvSpPr>
          <p:cNvPr id="43" name="Rectangle 42"/>
          <p:cNvSpPr/>
          <p:nvPr/>
        </p:nvSpPr>
        <p:spPr>
          <a:xfrm>
            <a:off x="6735816" y="3215516"/>
            <a:ext cx="11015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200 m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760956" y="1250384"/>
            <a:ext cx="11015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800 m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Rectangle 45"/>
              <p:cNvSpPr/>
              <p:nvPr/>
            </p:nvSpPr>
            <p:spPr>
              <a:xfrm>
                <a:off x="1046260" y="1564697"/>
                <a:ext cx="2416046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1,000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800 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</a:p>
            </p:txBody>
          </p:sp>
        </mc:Choice>
        <mc:Fallback xmlns="">
          <p:sp>
            <p:nvSpPr>
              <p:cNvPr id="46" name="Rectangle 4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6260" y="1564697"/>
                <a:ext cx="2416046" cy="523220"/>
              </a:xfrm>
              <a:prstGeom prst="rect">
                <a:avLst/>
              </a:prstGeom>
              <a:blipFill>
                <a:blip r:embed="rId5"/>
                <a:stretch>
                  <a:fillRect l="-5303" t="-15116" r="-404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1447381"/>
              </p:ext>
            </p:extLst>
          </p:nvPr>
        </p:nvGraphicFramePr>
        <p:xfrm>
          <a:off x="1168271" y="4341940"/>
          <a:ext cx="6186812" cy="1175779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353555">
                  <a:extLst>
                    <a:ext uri="{9D8B030D-6E8A-4147-A177-3AD203B41FA5}">
                      <a16:colId xmlns:a16="http://schemas.microsoft.com/office/drawing/2014/main" val="1294895469"/>
                    </a:ext>
                  </a:extLst>
                </a:gridCol>
                <a:gridCol w="1410789">
                  <a:extLst>
                    <a:ext uri="{9D8B030D-6E8A-4147-A177-3AD203B41FA5}">
                      <a16:colId xmlns:a16="http://schemas.microsoft.com/office/drawing/2014/main" val="895830985"/>
                    </a:ext>
                  </a:extLst>
                </a:gridCol>
                <a:gridCol w="3422468">
                  <a:extLst>
                    <a:ext uri="{9D8B030D-6E8A-4147-A177-3AD203B41FA5}">
                      <a16:colId xmlns:a16="http://schemas.microsoft.com/office/drawing/2014/main" val="1566089018"/>
                    </a:ext>
                  </a:extLst>
                </a:gridCol>
              </a:tblGrid>
              <a:tr h="570284">
                <a:tc gridSpan="3"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 km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7394167"/>
                  </a:ext>
                </a:extLst>
              </a:tr>
              <a:tr h="596659"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600</a:t>
                      </a:r>
                      <a:r>
                        <a:rPr lang="en-GB" sz="3200" b="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 m</a:t>
                      </a:r>
                      <a:endParaRPr lang="en-GB" sz="32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200</a:t>
                      </a:r>
                      <a:r>
                        <a:rPr lang="en-GB" sz="3200" b="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 m</a:t>
                      </a:r>
                      <a:endParaRPr lang="en-GB" sz="32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8613784"/>
                  </a:ext>
                </a:extLst>
              </a:tr>
            </a:tbl>
          </a:graphicData>
        </a:graphic>
      </p:graphicFrame>
      <p:sp>
        <p:nvSpPr>
          <p:cNvPr id="48" name="Rectangle 47"/>
          <p:cNvSpPr/>
          <p:nvPr/>
        </p:nvSpPr>
        <p:spPr>
          <a:xfrm>
            <a:off x="3389212" y="1543385"/>
            <a:ext cx="8146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200 </a:t>
            </a:r>
            <a:endParaRPr lang="en-GB" sz="2800" dirty="0"/>
          </a:p>
        </p:txBody>
      </p:sp>
      <p:sp>
        <p:nvSpPr>
          <p:cNvPr id="19" name="TextBox 18"/>
          <p:cNvSpPr txBox="1"/>
          <p:nvPr/>
        </p:nvSpPr>
        <p:spPr>
          <a:xfrm>
            <a:off x="1199198" y="2614610"/>
            <a:ext cx="25202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2 km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alibri" panose="020F0502020204030204" pitchFamily="34" charset="0"/>
              </a:rPr>
              <a:t> 2,000 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1157787" y="3143594"/>
                <a:ext cx="205857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dirty="0">
                    <a:latin typeface="Calibri" panose="020F0502020204030204" pitchFamily="34" charset="0"/>
                  </a:rPr>
                  <a:t>600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ea typeface="Cambria Math" panose="02040503050406030204" pitchFamily="18" charset="0"/>
                  </a:rPr>
                  <a:t>200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7787" y="3143594"/>
                <a:ext cx="2058577" cy="523220"/>
              </a:xfrm>
              <a:prstGeom prst="rect">
                <a:avLst/>
              </a:prstGeom>
              <a:blipFill>
                <a:blip r:embed="rId6"/>
                <a:stretch>
                  <a:fillRect l="-6213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Rectangle 21"/>
          <p:cNvSpPr/>
          <p:nvPr/>
        </p:nvSpPr>
        <p:spPr>
          <a:xfrm>
            <a:off x="3129162" y="3143594"/>
            <a:ext cx="8146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800 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1207142" y="3653498"/>
                <a:ext cx="2416046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2,000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800 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7142" y="3653498"/>
                <a:ext cx="2416046" cy="523220"/>
              </a:xfrm>
              <a:prstGeom prst="rect">
                <a:avLst/>
              </a:prstGeom>
              <a:blipFill>
                <a:blip r:embed="rId7"/>
                <a:stretch>
                  <a:fillRect l="-5051" t="-13953" r="-429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ectangle 23"/>
          <p:cNvSpPr/>
          <p:nvPr/>
        </p:nvSpPr>
        <p:spPr>
          <a:xfrm>
            <a:off x="3556225" y="3662560"/>
            <a:ext cx="10871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1,200 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96010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6" grpId="0"/>
      <p:bldP spid="48" grpId="0"/>
      <p:bldP spid="19" grpId="0"/>
      <p:bldP spid="21" grpId="0"/>
      <p:bldP spid="22" grpId="0"/>
      <p:bldP spid="23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321" y="993865"/>
            <a:ext cx="6657975" cy="4191000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1374150" y="3396343"/>
            <a:ext cx="483326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1280772" y="1819072"/>
            <a:ext cx="422501" cy="2599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flipH="1">
            <a:off x="6285954" y="1213759"/>
            <a:ext cx="28439" cy="44849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 flipH="1">
            <a:off x="6890232" y="2229395"/>
            <a:ext cx="550614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 flipH="1">
            <a:off x="6979271" y="3731623"/>
            <a:ext cx="550614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 flipH="1">
            <a:off x="6333578" y="4390210"/>
            <a:ext cx="28439" cy="44849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 flipH="1">
            <a:off x="4477245" y="4604661"/>
            <a:ext cx="28439" cy="44849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 flipH="1">
            <a:off x="1263253" y="3943898"/>
            <a:ext cx="517139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 flipH="1">
            <a:off x="4500137" y="1168593"/>
            <a:ext cx="28439" cy="44849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>
            <a:off x="1780391" y="3200400"/>
            <a:ext cx="883647" cy="36576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/>
              <a:t>START</a:t>
            </a:r>
          </a:p>
        </p:txBody>
      </p:sp>
      <p:sp>
        <p:nvSpPr>
          <p:cNvPr id="93" name="Rounded Rectangle 92"/>
          <p:cNvSpPr/>
          <p:nvPr/>
        </p:nvSpPr>
        <p:spPr>
          <a:xfrm>
            <a:off x="1780392" y="3761018"/>
            <a:ext cx="883647" cy="36576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/>
              <a:t>END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 flipV="1">
            <a:off x="1703273" y="2873829"/>
            <a:ext cx="0" cy="339634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Arrow Connector 93"/>
          <p:cNvCxnSpPr/>
          <p:nvPr/>
        </p:nvCxnSpPr>
        <p:spPr>
          <a:xfrm flipV="1">
            <a:off x="1374150" y="1889761"/>
            <a:ext cx="0" cy="339634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5" name="Rounded Rectangle 94"/>
              <p:cNvSpPr/>
              <p:nvPr/>
            </p:nvSpPr>
            <p:spPr>
              <a:xfrm>
                <a:off x="496153" y="1549588"/>
                <a:ext cx="803704" cy="509990"/>
              </a:xfrm>
              <a:prstGeom prst="roundRect">
                <a:avLst/>
              </a:prstGeom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000" dirty="0"/>
                  <a:t>  km</a:t>
                </a:r>
              </a:p>
            </p:txBody>
          </p:sp>
        </mc:Choice>
        <mc:Fallback xmlns="">
          <p:sp>
            <p:nvSpPr>
              <p:cNvPr id="95" name="Rounded Rectangle 9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153" y="1549588"/>
                <a:ext cx="803704" cy="509990"/>
              </a:xfrm>
              <a:prstGeom prst="roundRect">
                <a:avLst/>
              </a:prstGeom>
              <a:blipFill>
                <a:blip r:embed="rId6"/>
                <a:stretch>
                  <a:fillRect r="-2239" b="-9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6" name="Rounded Rectangle 95"/>
          <p:cNvSpPr/>
          <p:nvPr/>
        </p:nvSpPr>
        <p:spPr>
          <a:xfrm>
            <a:off x="2479751" y="658603"/>
            <a:ext cx="803704" cy="50999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/>
              <a:t>1 km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7" name="Rounded Rectangle 96"/>
              <p:cNvSpPr/>
              <p:nvPr/>
            </p:nvSpPr>
            <p:spPr>
              <a:xfrm>
                <a:off x="4035862" y="658603"/>
                <a:ext cx="911204" cy="509990"/>
              </a:xfrm>
              <a:prstGeom prst="roundRect">
                <a:avLst/>
              </a:prstGeom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0" dirty="0"/>
                  <a:t>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000" dirty="0"/>
                  <a:t> km</a:t>
                </a:r>
              </a:p>
            </p:txBody>
          </p:sp>
        </mc:Choice>
        <mc:Fallback xmlns="">
          <p:sp>
            <p:nvSpPr>
              <p:cNvPr id="97" name="Rounded Rectangle 9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5862" y="658603"/>
                <a:ext cx="911204" cy="509990"/>
              </a:xfrm>
              <a:prstGeom prst="roundRect">
                <a:avLst/>
              </a:prstGeom>
              <a:blipFill>
                <a:blip r:embed="rId7"/>
                <a:stretch>
                  <a:fillRect b="-9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8" name="Rounded Rectangle 97"/>
          <p:cNvSpPr/>
          <p:nvPr/>
        </p:nvSpPr>
        <p:spPr>
          <a:xfrm>
            <a:off x="5898321" y="658603"/>
            <a:ext cx="803704" cy="50999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/>
              <a:t>2 km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9" name="Rounded Rectangle 98"/>
              <p:cNvSpPr/>
              <p:nvPr/>
            </p:nvSpPr>
            <p:spPr>
              <a:xfrm>
                <a:off x="7262949" y="1974400"/>
                <a:ext cx="849085" cy="509990"/>
              </a:xfrm>
              <a:prstGeom prst="roundRect">
                <a:avLst/>
              </a:prstGeom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0" dirty="0"/>
                  <a:t>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000" dirty="0"/>
                  <a:t> km</a:t>
                </a:r>
              </a:p>
            </p:txBody>
          </p:sp>
        </mc:Choice>
        <mc:Fallback xmlns="">
          <p:sp>
            <p:nvSpPr>
              <p:cNvPr id="99" name="Rounded Rectangle 9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62949" y="1974400"/>
                <a:ext cx="849085" cy="509990"/>
              </a:xfrm>
              <a:prstGeom prst="roundRect">
                <a:avLst/>
              </a:prstGeom>
              <a:blipFill>
                <a:blip r:embed="rId8"/>
                <a:stretch>
                  <a:fillRect l="-3521" r="-3521" b="-9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0" name="Rounded Rectangle 99"/>
          <p:cNvSpPr/>
          <p:nvPr/>
        </p:nvSpPr>
        <p:spPr>
          <a:xfrm>
            <a:off x="7285639" y="3464925"/>
            <a:ext cx="803704" cy="50999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/>
              <a:t>3 km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1" name="Rounded Rectangle 100"/>
              <p:cNvSpPr/>
              <p:nvPr/>
            </p:nvSpPr>
            <p:spPr>
              <a:xfrm>
                <a:off x="5836620" y="4913283"/>
                <a:ext cx="993916" cy="509990"/>
              </a:xfrm>
              <a:prstGeom prst="roundRect">
                <a:avLst/>
              </a:prstGeom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0" dirty="0"/>
                  <a:t>3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000" dirty="0"/>
                  <a:t> km</a:t>
                </a:r>
              </a:p>
            </p:txBody>
          </p:sp>
        </mc:Choice>
        <mc:Fallback xmlns="">
          <p:sp>
            <p:nvSpPr>
              <p:cNvPr id="101" name="Rounded Rectangle 10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36620" y="4913283"/>
                <a:ext cx="993916" cy="509990"/>
              </a:xfrm>
              <a:prstGeom prst="roundRect">
                <a:avLst/>
              </a:prstGeom>
              <a:blipFill>
                <a:blip r:embed="rId9"/>
                <a:stretch>
                  <a:fillRect b="-9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2" name="Straight Connector 101"/>
          <p:cNvCxnSpPr/>
          <p:nvPr/>
        </p:nvCxnSpPr>
        <p:spPr>
          <a:xfrm flipH="1">
            <a:off x="2842038" y="1356091"/>
            <a:ext cx="28439" cy="44849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/>
          <p:nvPr/>
        </p:nvCxnSpPr>
        <p:spPr>
          <a:xfrm flipH="1">
            <a:off x="2691977" y="4464791"/>
            <a:ext cx="28439" cy="448492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Rounded Rectangle 103"/>
          <p:cNvSpPr/>
          <p:nvPr/>
        </p:nvSpPr>
        <p:spPr>
          <a:xfrm>
            <a:off x="3994506" y="4929870"/>
            <a:ext cx="993916" cy="50999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/>
              <a:t>4</a:t>
            </a:r>
            <a:r>
              <a:rPr lang="en-GB" sz="2000" dirty="0"/>
              <a:t> km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5" name="Rounded Rectangle 104"/>
              <p:cNvSpPr/>
              <p:nvPr/>
            </p:nvSpPr>
            <p:spPr>
              <a:xfrm>
                <a:off x="2166612" y="4915324"/>
                <a:ext cx="993916" cy="509990"/>
              </a:xfrm>
              <a:prstGeom prst="roundRect">
                <a:avLst/>
              </a:prstGeom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dirty="0"/>
                  <a:t>4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000" dirty="0"/>
                  <a:t> km</a:t>
                </a:r>
              </a:p>
            </p:txBody>
          </p:sp>
        </mc:Choice>
        <mc:Fallback xmlns="">
          <p:sp>
            <p:nvSpPr>
              <p:cNvPr id="105" name="Rounded Rectangle 10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6612" y="4915324"/>
                <a:ext cx="993916" cy="509990"/>
              </a:xfrm>
              <a:prstGeom prst="roundRect">
                <a:avLst/>
              </a:prstGeom>
              <a:blipFill>
                <a:blip r:embed="rId10"/>
                <a:stretch>
                  <a:fillRect b="-9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6" name="Rounded Rectangle 105"/>
          <p:cNvSpPr/>
          <p:nvPr/>
        </p:nvSpPr>
        <p:spPr>
          <a:xfrm>
            <a:off x="501309" y="3070878"/>
            <a:ext cx="803704" cy="50999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/>
              <a:t>0 km</a:t>
            </a:r>
          </a:p>
        </p:txBody>
      </p:sp>
      <p:sp>
        <p:nvSpPr>
          <p:cNvPr id="107" name="Rounded Rectangle 106"/>
          <p:cNvSpPr/>
          <p:nvPr/>
        </p:nvSpPr>
        <p:spPr>
          <a:xfrm>
            <a:off x="506663" y="3719920"/>
            <a:ext cx="803704" cy="50999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/>
              <a:t>5 km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33820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4" grpId="0" animBg="1"/>
      <p:bldP spid="105" grpId="0" animBg="1"/>
      <p:bldP spid="10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005944" y="3674216"/>
                <a:ext cx="5812972" cy="11435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Annie has run 4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/>
                  <a:t> kilometres.</a:t>
                </a:r>
              </a:p>
              <a:p>
                <a:r>
                  <a:rPr lang="en-GB" sz="2800" dirty="0"/>
                  <a:t>How many metres has she run?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5944" y="3674216"/>
                <a:ext cx="5812972" cy="1143518"/>
              </a:xfrm>
              <a:prstGeom prst="rect">
                <a:avLst/>
              </a:prstGeom>
              <a:blipFill>
                <a:blip r:embed="rId5"/>
                <a:stretch>
                  <a:fillRect l="-2096" b="-133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2" name="Picture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2522" y="3633854"/>
            <a:ext cx="1064296" cy="734984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6196357" y="4294514"/>
            <a:ext cx="17830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1"/>
                </a:solidFill>
              </a:rPr>
              <a:t>4,500 m</a:t>
            </a:r>
            <a:endParaRPr lang="en-GB" sz="28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967679" y="4864868"/>
                <a:ext cx="1997590" cy="7007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/>
                  <a:t> of 1 km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7679" y="4864868"/>
                <a:ext cx="1997590" cy="700705"/>
              </a:xfrm>
              <a:prstGeom prst="rect">
                <a:avLst/>
              </a:prstGeom>
              <a:blipFill>
                <a:blip r:embed="rId7"/>
                <a:stretch>
                  <a:fillRect b="-121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721385" y="4853988"/>
                <a:ext cx="2320939" cy="7007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/>
                  <a:t> of 1,000 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1385" y="4853988"/>
                <a:ext cx="2320939" cy="700705"/>
              </a:xfrm>
              <a:prstGeom prst="rect">
                <a:avLst/>
              </a:prstGeom>
              <a:blipFill>
                <a:blip r:embed="rId8"/>
                <a:stretch>
                  <a:fillRect b="-121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890995" y="4902049"/>
                <a:ext cx="232093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0" dirty="0"/>
                  <a:t>1,000 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0995" y="4902049"/>
                <a:ext cx="2320939" cy="523220"/>
              </a:xfrm>
              <a:prstGeom prst="rect">
                <a:avLst/>
              </a:prstGeom>
              <a:blipFill>
                <a:blip r:embed="rId9"/>
                <a:stretch>
                  <a:fillRect l="-524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7087871" y="4914812"/>
            <a:ext cx="2320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0" dirty="0"/>
              <a:t>500 m</a:t>
            </a:r>
            <a:endParaRPr lang="en-GB" sz="28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68752" y="793098"/>
            <a:ext cx="4503770" cy="2844864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5223461" y="769164"/>
            <a:ext cx="2993076" cy="2751849"/>
            <a:chOff x="268171" y="249049"/>
            <a:chExt cx="2498576" cy="2448272"/>
          </a:xfrm>
        </p:grpSpPr>
        <p:sp>
          <p:nvSpPr>
            <p:cNvPr id="12" name="Oval 11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13" name="Oval 12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14" name="Oval 13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cxnSp>
          <p:nvCxnSpPr>
            <p:cNvPr id="15" name="Straight Connector 14"/>
            <p:cNvCxnSpPr>
              <a:stCxn id="12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>
              <a:stCxn id="12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6290593" y="1001457"/>
                <a:ext cx="992579" cy="613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400" dirty="0"/>
                  <a:t> km</a:t>
                </a: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0593" y="1001457"/>
                <a:ext cx="992579" cy="613886"/>
              </a:xfrm>
              <a:prstGeom prst="rect">
                <a:avLst/>
              </a:prstGeom>
              <a:blipFill>
                <a:blip r:embed="rId11"/>
                <a:stretch>
                  <a:fillRect l="-9816" r="-8589" b="-990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5394370" y="2791892"/>
            <a:ext cx="7938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4 </a:t>
            </a:r>
            <a:r>
              <a:rPr lang="en-GB" sz="2400" dirty="0"/>
              <a:t>km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7342867" y="2715781"/>
                <a:ext cx="768159" cy="613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</a:t>
                </a:r>
                <a:r>
                  <a:rPr lang="en-GB" sz="2400" dirty="0"/>
                  <a:t>km</a:t>
                </a:r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42867" y="2715781"/>
                <a:ext cx="768159" cy="613886"/>
              </a:xfrm>
              <a:prstGeom prst="rect">
                <a:avLst/>
              </a:prstGeom>
              <a:blipFill>
                <a:blip r:embed="rId12"/>
                <a:stretch>
                  <a:fillRect r="-11111" b="-110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5170040" y="2785508"/>
            <a:ext cx="11977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4,000 m</a:t>
            </a:r>
            <a:endParaRPr lang="en-GB" sz="2400" dirty="0"/>
          </a:p>
        </p:txBody>
      </p:sp>
      <p:sp>
        <p:nvSpPr>
          <p:cNvPr id="21" name="Rectangle 20"/>
          <p:cNvSpPr/>
          <p:nvPr/>
        </p:nvSpPr>
        <p:spPr>
          <a:xfrm>
            <a:off x="7251208" y="2821282"/>
            <a:ext cx="9653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500 m</a:t>
            </a:r>
            <a:endParaRPr lang="en-GB" sz="2400" dirty="0"/>
          </a:p>
        </p:txBody>
      </p:sp>
      <p:sp>
        <p:nvSpPr>
          <p:cNvPr id="22" name="Rectangle 21"/>
          <p:cNvSpPr/>
          <p:nvPr/>
        </p:nvSpPr>
        <p:spPr>
          <a:xfrm>
            <a:off x="6147116" y="1081443"/>
            <a:ext cx="11977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4,500 m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61673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2" grpId="0"/>
      <p:bldP spid="7" grpId="0"/>
      <p:bldP spid="8" grpId="0"/>
      <p:bldP spid="9" grpId="0"/>
      <p:bldP spid="17" grpId="0"/>
      <p:bldP spid="17" grpId="1"/>
      <p:bldP spid="18" grpId="0"/>
      <p:bldP spid="18" grpId="1"/>
      <p:bldP spid="19" grpId="0"/>
      <p:bldP spid="19" grpId="1"/>
      <p:bldP spid="20" grpId="0"/>
      <p:bldP spid="21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752" y="793098"/>
            <a:ext cx="4503770" cy="284486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012441" y="3612968"/>
                <a:ext cx="6690308" cy="11315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/>
                  <a:t>Teddy has run 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/>
                  <a:t> km.</a:t>
                </a:r>
              </a:p>
              <a:p>
                <a:r>
                  <a:rPr lang="en-GB" sz="2800" dirty="0"/>
                  <a:t>How many metres does he have left to run?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2441" y="3612968"/>
                <a:ext cx="6690308" cy="1131592"/>
              </a:xfrm>
              <a:prstGeom prst="rect">
                <a:avLst/>
              </a:prstGeom>
              <a:blipFill>
                <a:blip r:embed="rId6"/>
                <a:stretch>
                  <a:fillRect l="-1821" b="-145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5731072" y="5069657"/>
                <a:ext cx="215981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>
                    <a:solidFill>
                      <a:schemeClr val="accent1"/>
                    </a:solidFill>
                  </a:rPr>
                  <a:t>1,000 </a:t>
                </a:r>
                <a14:m>
                  <m:oMath xmlns:m="http://schemas.openxmlformats.org/officeDocument/2006/math">
                    <m:r>
                      <a:rPr lang="en-US" sz="24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1072" y="5069657"/>
                <a:ext cx="2159813" cy="461665"/>
              </a:xfrm>
              <a:prstGeom prst="rect">
                <a:avLst/>
              </a:prstGeom>
              <a:blipFill>
                <a:blip r:embed="rId7"/>
                <a:stretch>
                  <a:fillRect l="-4237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303" y="3559639"/>
            <a:ext cx="1001990" cy="718450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5223461" y="769164"/>
            <a:ext cx="2993076" cy="2751849"/>
            <a:chOff x="268171" y="249049"/>
            <a:chExt cx="2498576" cy="2448272"/>
          </a:xfrm>
        </p:grpSpPr>
        <p:sp>
          <p:nvSpPr>
            <p:cNvPr id="13" name="Oval 12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14" name="Oval 13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sp>
          <p:nvSpPr>
            <p:cNvPr id="15" name="Oval 14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  <p:cxnSp>
          <p:nvCxnSpPr>
            <p:cNvPr id="16" name="Straight Connector 15"/>
            <p:cNvCxnSpPr>
              <a:stCxn id="13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>
              <a:stCxn id="13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Rectangle 17"/>
          <p:cNvSpPr/>
          <p:nvPr/>
        </p:nvSpPr>
        <p:spPr>
          <a:xfrm>
            <a:off x="6363699" y="1054770"/>
            <a:ext cx="7938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5 km</a:t>
            </a:r>
            <a:endParaRPr lang="en-GB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5342115" y="2712378"/>
                <a:ext cx="992579" cy="613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400" dirty="0">
                    <a:latin typeface="Calibri" panose="020F0502020204030204" pitchFamily="34" charset="0"/>
                  </a:rPr>
                  <a:t>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 km </a:t>
                </a:r>
                <a:endParaRPr lang="en-GB" sz="2400" dirty="0"/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2115" y="2712378"/>
                <a:ext cx="992579" cy="613886"/>
              </a:xfrm>
              <a:prstGeom prst="rect">
                <a:avLst/>
              </a:prstGeom>
              <a:blipFill>
                <a:blip r:embed="rId9"/>
                <a:stretch>
                  <a:fillRect l="-9202" r="-8589" b="-990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" name="Group 8"/>
          <p:cNvGrpSpPr/>
          <p:nvPr/>
        </p:nvGrpSpPr>
        <p:grpSpPr>
          <a:xfrm>
            <a:off x="1209528" y="5024491"/>
            <a:ext cx="4376562" cy="518823"/>
            <a:chOff x="2237094" y="5049314"/>
            <a:chExt cx="4376562" cy="518823"/>
          </a:xfrm>
        </p:grpSpPr>
        <p:cxnSp>
          <p:nvCxnSpPr>
            <p:cNvPr id="4" name="Straight Connector 3"/>
            <p:cNvCxnSpPr/>
            <p:nvPr/>
          </p:nvCxnSpPr>
          <p:spPr>
            <a:xfrm>
              <a:off x="2250661" y="5308725"/>
              <a:ext cx="4362995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2237094" y="5049314"/>
              <a:ext cx="0" cy="51882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6613656" y="5049314"/>
              <a:ext cx="0" cy="51882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4425375" y="5049314"/>
              <a:ext cx="0" cy="51882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3331235" y="5049314"/>
              <a:ext cx="0" cy="51882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5519516" y="5049314"/>
              <a:ext cx="0" cy="51882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TextBox 10"/>
          <p:cNvSpPr txBox="1"/>
          <p:nvPr/>
        </p:nvSpPr>
        <p:spPr>
          <a:xfrm>
            <a:off x="855078" y="5560086"/>
            <a:ext cx="7952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 km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237328" y="5560086"/>
            <a:ext cx="7952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 km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1903204" y="5503019"/>
                <a:ext cx="795242" cy="4834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dirty="0"/>
                  <a:t> km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3204" y="5503019"/>
                <a:ext cx="795242" cy="483466"/>
              </a:xfrm>
              <a:prstGeom prst="rect">
                <a:avLst/>
              </a:prstGeom>
              <a:blipFill>
                <a:blip r:embed="rId10"/>
                <a:stretch>
                  <a:fillRect l="-6107" b="-88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3098911" y="5500918"/>
                <a:ext cx="795242" cy="4834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dirty="0"/>
                  <a:t> km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8911" y="5500918"/>
                <a:ext cx="795242" cy="483466"/>
              </a:xfrm>
              <a:prstGeom prst="rect">
                <a:avLst/>
              </a:prstGeom>
              <a:blipFill>
                <a:blip r:embed="rId11"/>
                <a:stretch>
                  <a:fillRect l="-6107" b="-75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4195895" y="5543314"/>
                <a:ext cx="795242" cy="4840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dirty="0"/>
                  <a:t> km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5895" y="5543314"/>
                <a:ext cx="795242" cy="484043"/>
              </a:xfrm>
              <a:prstGeom prst="rect">
                <a:avLst/>
              </a:prstGeom>
              <a:blipFill>
                <a:blip r:embed="rId12"/>
                <a:stretch>
                  <a:fillRect l="-6107" b="-75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717050" y="4711232"/>
            <a:ext cx="949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2,000 m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929889" y="4710021"/>
            <a:ext cx="949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2,500 m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160246" y="4704173"/>
            <a:ext cx="949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3,000 m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860047" y="4709407"/>
            <a:ext cx="949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2,250 m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045067" y="4706274"/>
            <a:ext cx="949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2,750 m</a:t>
            </a:r>
          </a:p>
        </p:txBody>
      </p:sp>
      <p:sp>
        <p:nvSpPr>
          <p:cNvPr id="37" name="Rectangle 36"/>
          <p:cNvSpPr/>
          <p:nvPr/>
        </p:nvSpPr>
        <p:spPr>
          <a:xfrm>
            <a:off x="6171379" y="1047614"/>
            <a:ext cx="11977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5,000 m</a:t>
            </a:r>
            <a:endParaRPr lang="en-GB" sz="2400" dirty="0"/>
          </a:p>
        </p:txBody>
      </p:sp>
      <p:sp>
        <p:nvSpPr>
          <p:cNvPr id="38" name="Rectangle 37"/>
          <p:cNvSpPr/>
          <p:nvPr/>
        </p:nvSpPr>
        <p:spPr>
          <a:xfrm>
            <a:off x="5208722" y="2797789"/>
            <a:ext cx="11977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2,250 m</a:t>
            </a:r>
            <a:endParaRPr lang="en-GB" sz="2400" dirty="0"/>
          </a:p>
        </p:txBody>
      </p:sp>
      <p:sp>
        <p:nvSpPr>
          <p:cNvPr id="39" name="Rectangle 38"/>
          <p:cNvSpPr/>
          <p:nvPr/>
        </p:nvSpPr>
        <p:spPr>
          <a:xfrm>
            <a:off x="7103867" y="2797492"/>
            <a:ext cx="11977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2,750 m</a:t>
            </a:r>
            <a:endParaRPr lang="en-GB" sz="2400" dirty="0"/>
          </a:p>
        </p:txBody>
      </p:sp>
      <p:sp>
        <p:nvSpPr>
          <p:cNvPr id="40" name="TextBox 39"/>
          <p:cNvSpPr txBox="1"/>
          <p:nvPr/>
        </p:nvSpPr>
        <p:spPr>
          <a:xfrm>
            <a:off x="7363360" y="5066440"/>
            <a:ext cx="21598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accent1"/>
                </a:solidFill>
              </a:rPr>
              <a:t>250</a:t>
            </a:r>
            <a:endParaRPr lang="en-GB" sz="24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1075743" y="4811895"/>
                <a:ext cx="266117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/>
                  <a:t>5,000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2,250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743" y="4811895"/>
                <a:ext cx="2661171" cy="523220"/>
              </a:xfrm>
              <a:prstGeom prst="rect">
                <a:avLst/>
              </a:prstGeom>
              <a:blipFill>
                <a:blip r:embed="rId13"/>
                <a:stretch>
                  <a:fillRect l="-457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TextBox 41"/>
          <p:cNvSpPr txBox="1"/>
          <p:nvPr/>
        </p:nvSpPr>
        <p:spPr>
          <a:xfrm>
            <a:off x="3562153" y="4815719"/>
            <a:ext cx="26611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2,750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055303" y="5312545"/>
            <a:ext cx="7692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1"/>
                </a:solidFill>
              </a:rPr>
              <a:t>Teddy has 2,750 </a:t>
            </a:r>
            <a:r>
              <a:rPr lang="en-US" sz="2800" dirty="0" err="1">
                <a:solidFill>
                  <a:schemeClr val="accent1"/>
                </a:solidFill>
              </a:rPr>
              <a:t>metres</a:t>
            </a:r>
            <a:r>
              <a:rPr lang="en-US" sz="2800" dirty="0">
                <a:solidFill>
                  <a:schemeClr val="accent1"/>
                </a:solidFill>
              </a:rPr>
              <a:t> left to run.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7505184" y="2793502"/>
            <a:ext cx="3273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?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83184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3" grpId="1"/>
      <p:bldP spid="18" grpId="0"/>
      <p:bldP spid="18" grpId="1"/>
      <p:bldP spid="19" grpId="0"/>
      <p:bldP spid="19" grpId="1"/>
      <p:bldP spid="11" grpId="0"/>
      <p:bldP spid="11" grpId="1"/>
      <p:bldP spid="26" grpId="0"/>
      <p:bldP spid="26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4" grpId="0"/>
      <p:bldP spid="34" grpId="1"/>
      <p:bldP spid="35" grpId="0"/>
      <p:bldP spid="35" grpId="1"/>
      <p:bldP spid="36" grpId="0"/>
      <p:bldP spid="36" grpId="1"/>
      <p:bldP spid="37" grpId="0"/>
      <p:bldP spid="38" grpId="0"/>
      <p:bldP spid="39" grpId="0"/>
      <p:bldP spid="40" grpId="0"/>
      <p:bldP spid="40" grpId="1"/>
      <p:bldP spid="41" grpId="0"/>
      <p:bldP spid="42" grpId="0"/>
      <p:bldP spid="43" grpId="0"/>
      <p:bldP spid="44" grpId="0"/>
      <p:bldP spid="44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71643326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11.8|13.2|10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1|11.3|10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1.5|1.1|1.2|1.2|1|1.2|1.3|1.2|1.3|1.1|7.6|11.1|2.1|3.3|8.4|2.6|6.2|2|1.8|0.7|5.6|1|2.9|0.5|3|0.9|2.9|0.8|3.4|0.7|2.7|0.9|4.5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|2.9|11.7|5.5|0.3|4.9|5.9|4.1|2.4|4.9|3.4|1.2|1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19.1|12.4|3.7|10.2|17|10|3.3|3.2|8.7|3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|3.4|1.9|4.5|1.7|1.6|1.8|1.7|1.7|2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18.9|7.1|6.8|4|4.6|6.7|5.4|10.4|4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1.5|2.7|3|4.5|5|10.1|2.7|7.1|7.6|7.3|10.5|7.3|4.6|6.4|6.1|0.4|4.3|3.2|3.8"/>
</p:tagLst>
</file>

<file path=ppt/theme/theme1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_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3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27D550A-DAA5-482C-941F-748CCCC4BFF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purl.org/dc/terms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398</Words>
  <Application>Microsoft Office PowerPoint</Application>
  <PresentationFormat>On-screen Show (4:3)</PresentationFormat>
  <Paragraphs>138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15</vt:i4>
      </vt:variant>
      <vt:variant>
        <vt:lpstr>Slide Titles</vt:lpstr>
      </vt:variant>
      <vt:variant>
        <vt:i4>13</vt:i4>
      </vt:variant>
    </vt:vector>
  </HeadingPairs>
  <TitlesOfParts>
    <vt:vector size="33" baseType="lpstr">
      <vt:lpstr>Arial</vt:lpstr>
      <vt:lpstr>Calibri</vt:lpstr>
      <vt:lpstr>Calibri Light</vt:lpstr>
      <vt:lpstr>Cambria Math</vt:lpstr>
      <vt:lpstr>Comic Sans MS</vt:lpstr>
      <vt:lpstr>1_Title slide</vt:lpstr>
      <vt:lpstr>1_Get ready title</vt:lpstr>
      <vt:lpstr>Get ready questions</vt:lpstr>
      <vt:lpstr>1_Let's learn title</vt:lpstr>
      <vt:lpstr>Let's learn slides</vt:lpstr>
      <vt:lpstr>1_Your turn</vt:lpstr>
      <vt:lpstr>Your turn activity lesson</vt:lpstr>
      <vt:lpstr>Custom Design</vt:lpstr>
      <vt:lpstr>1_Custom Design</vt:lpstr>
      <vt:lpstr>2_Custom Design</vt:lpstr>
      <vt:lpstr>3_Custom Design</vt:lpstr>
      <vt:lpstr>Title slide</vt:lpstr>
      <vt:lpstr>Get ready title</vt:lpstr>
      <vt:lpstr>Let's learn title</vt:lpstr>
      <vt:lpstr>Your turn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3 on the worksheet</vt:lpstr>
      <vt:lpstr>PowerPoint Presentation</vt:lpstr>
      <vt:lpstr>PowerPoint Presentation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Deborah Delaney</cp:lastModifiedBy>
  <cp:revision>526</cp:revision>
  <dcterms:created xsi:type="dcterms:W3CDTF">2019-07-05T11:02:13Z</dcterms:created>
  <dcterms:modified xsi:type="dcterms:W3CDTF">2020-10-21T10:52:55Z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