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68" r:id="rId2"/>
    <p:sldId id="256" r:id="rId3"/>
    <p:sldId id="273" r:id="rId4"/>
    <p:sldId id="258" r:id="rId5"/>
    <p:sldId id="278" r:id="rId6"/>
    <p:sldId id="259" r:id="rId7"/>
    <p:sldId id="267" r:id="rId8"/>
    <p:sldId id="274" r:id="rId9"/>
    <p:sldId id="275" r:id="rId10"/>
    <p:sldId id="276" r:id="rId11"/>
    <p:sldId id="263"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FF33CC"/>
    <a:srgbClr val="00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E03C0A-5B74-8189-E10C-3564776EC64D}" v="4" dt="2019-10-15T08:07:21.683"/>
    <p1510:client id="{D5DE24E5-B5DB-2C80-8A50-D4322203849F}" v="76" dt="2019-11-22T11:06:31.8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8" d="100"/>
          <a:sy n="68" d="100"/>
        </p:scale>
        <p:origin x="14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99549-AB6A-4C79-B2E1-FCF9065B0A08}" type="datetimeFigureOut">
              <a:rPr lang="en-US" smtClean="0"/>
              <a:t>12/15/2020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F8541-AA58-475D-B33E-E1B996206CD0}" type="slidenum">
              <a:rPr lang="en-US" smtClean="0"/>
              <a:t>‹#›</a:t>
            </a:fld>
            <a:endParaRPr lang="en-US"/>
          </a:p>
        </p:txBody>
      </p:sp>
    </p:spTree>
    <p:extLst>
      <p:ext uri="{BB962C8B-B14F-4D97-AF65-F5344CB8AC3E}">
        <p14:creationId xmlns:p14="http://schemas.microsoft.com/office/powerpoint/2010/main" val="3358694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3</a:t>
            </a:fld>
            <a:endParaRPr lang="en-US"/>
          </a:p>
        </p:txBody>
      </p:sp>
    </p:spTree>
    <p:extLst>
      <p:ext uri="{BB962C8B-B14F-4D97-AF65-F5344CB8AC3E}">
        <p14:creationId xmlns:p14="http://schemas.microsoft.com/office/powerpoint/2010/main" val="2448137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7</a:t>
            </a:fld>
            <a:endParaRPr lang="en-US"/>
          </a:p>
        </p:txBody>
      </p:sp>
    </p:spTree>
    <p:extLst>
      <p:ext uri="{BB962C8B-B14F-4D97-AF65-F5344CB8AC3E}">
        <p14:creationId xmlns:p14="http://schemas.microsoft.com/office/powerpoint/2010/main" val="3622516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11</a:t>
            </a:fld>
            <a:endParaRPr lang="en-US"/>
          </a:p>
        </p:txBody>
      </p:sp>
    </p:spTree>
    <p:extLst>
      <p:ext uri="{BB962C8B-B14F-4D97-AF65-F5344CB8AC3E}">
        <p14:creationId xmlns:p14="http://schemas.microsoft.com/office/powerpoint/2010/main" val="597347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15/12/2020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15/12/2020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15/12/2020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15/12/2020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youtube.com/watch?v=rrVDATvUitA"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programmes/articles/5bcNZHMc9D9Z8xXZBw01lTm/6-bach-vivaldi-mozart-and-haydn-part-1"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hyperlink" Target="https://www.classicsforkids.com/composers/composer_profile.php?id=4"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a:solidFill>
            <a:srgbClr val="7030A0"/>
          </a:solidFill>
        </p:spPr>
        <p:txBody>
          <a:bodyPr wrap="square" rtlCol="0" anchor="t">
            <a:spAutoFit/>
          </a:bodyPr>
          <a:lstStyle/>
          <a:p>
            <a:r>
              <a:rPr lang="en-GB" sz="2800" dirty="0">
                <a:solidFill>
                  <a:schemeClr val="bg1"/>
                </a:solidFill>
                <a:latin typeface="Comic Sans MS"/>
              </a:rPr>
              <a:t>Lesson 5 Families of Instruments</a:t>
            </a:r>
          </a:p>
        </p:txBody>
      </p:sp>
      <p:pic>
        <p:nvPicPr>
          <p:cNvPr id="3" name="Picture 2"/>
          <p:cNvPicPr>
            <a:picLocks noChangeAspect="1"/>
          </p:cNvPicPr>
          <p:nvPr/>
        </p:nvPicPr>
        <p:blipFill>
          <a:blip r:embed="rId2"/>
          <a:stretch>
            <a:fillRect/>
          </a:stretch>
        </p:blipFill>
        <p:spPr>
          <a:xfrm>
            <a:off x="0" y="691064"/>
            <a:ext cx="9144000" cy="5589420"/>
          </a:xfrm>
          <a:prstGeom prst="rect">
            <a:avLst/>
          </a:prstGeom>
        </p:spPr>
      </p:pic>
    </p:spTree>
    <p:extLst>
      <p:ext uri="{BB962C8B-B14F-4D97-AF65-F5344CB8AC3E}">
        <p14:creationId xmlns:p14="http://schemas.microsoft.com/office/powerpoint/2010/main" val="1996699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7030A0"/>
          </a:solidFill>
          <a:ln>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 name="TextBox 3"/>
          <p:cNvSpPr txBox="1"/>
          <p:nvPr/>
        </p:nvSpPr>
        <p:spPr>
          <a:xfrm>
            <a:off x="0" y="135791"/>
            <a:ext cx="1783080" cy="1200329"/>
          </a:xfrm>
          <a:prstGeom prst="rect">
            <a:avLst/>
          </a:prstGeom>
          <a:noFill/>
        </p:spPr>
        <p:txBody>
          <a:bodyPr wrap="square" rtlCol="0" anchor="t">
            <a:spAutoFit/>
          </a:bodyPr>
          <a:lstStyle/>
          <a:p>
            <a:r>
              <a:rPr lang="en-GB" sz="2400" i="1" dirty="0">
                <a:solidFill>
                  <a:schemeClr val="bg1"/>
                </a:solidFill>
                <a:latin typeface="Comic Sans MS"/>
              </a:rPr>
              <a:t>Year 3</a:t>
            </a:r>
          </a:p>
          <a:p>
            <a:r>
              <a:rPr lang="en-GB" sz="2400" i="1" dirty="0">
                <a:solidFill>
                  <a:schemeClr val="bg1"/>
                </a:solidFill>
                <a:latin typeface="Comic Sans MS"/>
              </a:rPr>
              <a:t>Spring 1</a:t>
            </a:r>
            <a:endParaRPr lang="en-GB" sz="2400" i="1" dirty="0">
              <a:solidFill>
                <a:schemeClr val="bg1"/>
              </a:solidFill>
              <a:latin typeface="Comic Sans MS" panose="030F0702030302020204" pitchFamily="66" charset="0"/>
            </a:endParaRPr>
          </a:p>
          <a:p>
            <a:r>
              <a:rPr lang="en-GB" sz="2400" i="1" dirty="0">
                <a:solidFill>
                  <a:schemeClr val="bg1"/>
                </a:solidFill>
                <a:latin typeface="Comic Sans MS"/>
              </a:rPr>
              <a:t>Lesson 5</a:t>
            </a:r>
          </a:p>
        </p:txBody>
      </p:sp>
      <p:pic>
        <p:nvPicPr>
          <p:cNvPr id="5" name="Picture 4"/>
          <p:cNvPicPr>
            <a:picLocks noChangeAspect="1"/>
          </p:cNvPicPr>
          <p:nvPr/>
        </p:nvPicPr>
        <p:blipFill>
          <a:blip r:embed="rId2"/>
          <a:stretch>
            <a:fillRect/>
          </a:stretch>
        </p:blipFill>
        <p:spPr>
          <a:xfrm>
            <a:off x="152000" y="5980810"/>
            <a:ext cx="1486253" cy="693455"/>
          </a:xfrm>
          <a:prstGeom prst="rect">
            <a:avLst/>
          </a:prstGeom>
        </p:spPr>
      </p:pic>
      <p:pic>
        <p:nvPicPr>
          <p:cNvPr id="6" name="Picture 2" descr="Image result for orchest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080" y="3032766"/>
            <a:ext cx="7048099" cy="294804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794764" y="735955"/>
            <a:ext cx="5328730" cy="1938992"/>
          </a:xfrm>
          <a:prstGeom prst="rect">
            <a:avLst/>
          </a:prstGeom>
          <a:noFill/>
        </p:spPr>
        <p:txBody>
          <a:bodyPr wrap="square" rtlCol="0" anchor="t">
            <a:spAutoFit/>
          </a:bodyPr>
          <a:lstStyle/>
          <a:p>
            <a:pPr algn="ctr"/>
            <a:r>
              <a:rPr lang="en-US" sz="6000" dirty="0">
                <a:solidFill>
                  <a:srgbClr val="CC00CC"/>
                </a:solidFill>
                <a:latin typeface="Comic Sans MS"/>
              </a:rPr>
              <a:t>Families of Instruments</a:t>
            </a:r>
            <a:endParaRPr lang="en-US" sz="6000" dirty="0">
              <a:solidFill>
                <a:srgbClr val="CC00CC"/>
              </a:solidFill>
              <a:latin typeface="Comic Sans MS" panose="030F0702030302020204" pitchFamily="66" charset="0"/>
            </a:endParaRPr>
          </a:p>
        </p:txBody>
      </p:sp>
    </p:spTree>
    <p:extLst>
      <p:ext uri="{BB962C8B-B14F-4D97-AF65-F5344CB8AC3E}">
        <p14:creationId xmlns:p14="http://schemas.microsoft.com/office/powerpoint/2010/main" val="4160365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Let’s Listen</a:t>
            </a:r>
          </a:p>
        </p:txBody>
      </p:sp>
      <p:pic>
        <p:nvPicPr>
          <p:cNvPr id="15" name="Picture 14"/>
          <p:cNvPicPr>
            <a:picLocks noChangeAspect="1"/>
          </p:cNvPicPr>
          <p:nvPr/>
        </p:nvPicPr>
        <p:blipFill>
          <a:blip r:embed="rId3"/>
          <a:stretch>
            <a:fillRect/>
          </a:stretch>
        </p:blipFill>
        <p:spPr>
          <a:xfrm>
            <a:off x="7841059" y="65088"/>
            <a:ext cx="1172214" cy="546931"/>
          </a:xfrm>
          <a:prstGeom prst="rect">
            <a:avLst/>
          </a:prstGeom>
        </p:spPr>
      </p:pic>
      <p:sp>
        <p:nvSpPr>
          <p:cNvPr id="5" name="TextBox 4"/>
          <p:cNvSpPr txBox="1"/>
          <p:nvPr/>
        </p:nvSpPr>
        <p:spPr>
          <a:xfrm>
            <a:off x="714004" y="1427228"/>
            <a:ext cx="8299269" cy="5262979"/>
          </a:xfrm>
          <a:prstGeom prst="rect">
            <a:avLst/>
          </a:prstGeom>
          <a:noFill/>
        </p:spPr>
        <p:txBody>
          <a:bodyPr wrap="square" rtlCol="0" anchor="t">
            <a:spAutoFit/>
          </a:bodyPr>
          <a:lstStyle/>
          <a:p>
            <a:pPr algn="ctr"/>
            <a:r>
              <a:rPr lang="en-US" sz="2800" dirty="0">
                <a:latin typeface="Comic Sans MS"/>
              </a:rPr>
              <a:t>Bach’s Musical Composition ‘Air’</a:t>
            </a:r>
          </a:p>
          <a:p>
            <a:pPr algn="ctr"/>
            <a:endParaRPr lang="en-US" sz="2800" dirty="0">
              <a:solidFill>
                <a:srgbClr val="FF0000"/>
              </a:solidFill>
              <a:latin typeface="Comic Sans MS"/>
            </a:endParaRPr>
          </a:p>
          <a:p>
            <a:pPr algn="ctr"/>
            <a:r>
              <a:rPr lang="en-US" sz="2800" dirty="0">
                <a:solidFill>
                  <a:srgbClr val="FF0000"/>
                </a:solidFill>
                <a:latin typeface="Comic Sans MS"/>
              </a:rPr>
              <a:t>What instruments can you hear?</a:t>
            </a:r>
            <a:endParaRPr lang="en-US" sz="2800" dirty="0">
              <a:solidFill>
                <a:srgbClr val="FF0000"/>
              </a:solidFill>
              <a:latin typeface="Comic Sans MS" panose="030F0702030302020204" pitchFamily="66" charset="0"/>
            </a:endParaRPr>
          </a:p>
          <a:p>
            <a:pPr algn="ctr"/>
            <a:endParaRPr lang="en-US" sz="2800" dirty="0">
              <a:solidFill>
                <a:srgbClr val="7030A0"/>
              </a:solidFill>
              <a:latin typeface="Comic Sans MS" panose="030F0702030302020204" pitchFamily="66" charset="0"/>
            </a:endParaRPr>
          </a:p>
          <a:p>
            <a:pPr algn="ctr"/>
            <a:r>
              <a:rPr lang="en-US" sz="2800" dirty="0">
                <a:solidFill>
                  <a:srgbClr val="7030A0"/>
                </a:solidFill>
                <a:latin typeface="Comic Sans MS" panose="030F0702030302020204" pitchFamily="66" charset="0"/>
              </a:rPr>
              <a:t>What style of music do you think this is?</a:t>
            </a:r>
            <a:endParaRPr lang="en-US" sz="2800" dirty="0">
              <a:solidFill>
                <a:srgbClr val="92D050"/>
              </a:solidFill>
              <a:latin typeface="Comic Sans MS" panose="030F0702030302020204" pitchFamily="66" charset="0"/>
            </a:endParaRPr>
          </a:p>
          <a:p>
            <a:pPr algn="ctr"/>
            <a:r>
              <a:rPr lang="en-US" sz="2800" dirty="0">
                <a:solidFill>
                  <a:srgbClr val="7030A0"/>
                </a:solidFill>
                <a:latin typeface="Comic Sans MS" panose="030F0702030302020204" pitchFamily="66" charset="0"/>
              </a:rPr>
              <a:t> </a:t>
            </a:r>
          </a:p>
          <a:p>
            <a:pPr algn="ctr"/>
            <a:r>
              <a:rPr lang="en-US" sz="2800" dirty="0">
                <a:solidFill>
                  <a:srgbClr val="FF33CC"/>
                </a:solidFill>
                <a:latin typeface="Comic Sans MS" panose="030F0702030302020204" pitchFamily="66" charset="0"/>
              </a:rPr>
              <a:t>Do you know what type of piano he is playing? </a:t>
            </a:r>
          </a:p>
          <a:p>
            <a:pPr algn="ctr"/>
            <a:endParaRPr lang="en-US" sz="2800" dirty="0">
              <a:solidFill>
                <a:srgbClr val="7030A0"/>
              </a:solidFill>
              <a:latin typeface="Comic Sans MS" panose="030F0702030302020204" pitchFamily="66" charset="0"/>
            </a:endParaRPr>
          </a:p>
          <a:p>
            <a:pPr algn="ctr"/>
            <a:r>
              <a:rPr lang="en-US" sz="2800" dirty="0">
                <a:solidFill>
                  <a:srgbClr val="00B0F0"/>
                </a:solidFill>
                <a:latin typeface="Comic Sans MS" panose="030F0702030302020204" pitchFamily="66" charset="0"/>
              </a:rPr>
              <a:t>Does this music relate to the title of the piece? </a:t>
            </a:r>
          </a:p>
          <a:p>
            <a:pPr algn="ctr"/>
            <a:endParaRPr lang="en-US" sz="2800" dirty="0">
              <a:solidFill>
                <a:srgbClr val="7030A0"/>
              </a:solidFill>
              <a:latin typeface="Comic Sans MS" panose="030F0702030302020204" pitchFamily="66" charset="0"/>
            </a:endParaRPr>
          </a:p>
          <a:p>
            <a:pPr algn="ctr"/>
            <a:r>
              <a:rPr lang="en-US" sz="2800" dirty="0">
                <a:solidFill>
                  <a:srgbClr val="FFC000"/>
                </a:solidFill>
                <a:latin typeface="Comic Sans MS" panose="030F0702030302020204" pitchFamily="66" charset="0"/>
              </a:rPr>
              <a:t>What do you think inspired Bach when he wrote it? </a:t>
            </a:r>
          </a:p>
        </p:txBody>
      </p:sp>
      <p:pic>
        <p:nvPicPr>
          <p:cNvPr id="6" name="Picture 2"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16095" t="11266" r="14534" b="15660"/>
          <a:stretch/>
        </p:blipFill>
        <p:spPr bwMode="auto">
          <a:xfrm>
            <a:off x="209928" y="733246"/>
            <a:ext cx="1228437" cy="1393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38365" y="830742"/>
            <a:ext cx="2566728" cy="215444"/>
          </a:xfrm>
          <a:prstGeom prst="rect">
            <a:avLst/>
          </a:prstGeom>
        </p:spPr>
        <p:txBody>
          <a:bodyPr wrap="none">
            <a:spAutoFit/>
          </a:bodyPr>
          <a:lstStyle/>
          <a:p>
            <a:r>
              <a:rPr lang="en-GB" sz="800" u="sng" dirty="0">
                <a:solidFill>
                  <a:srgbClr val="0000FF"/>
                </a:solidFill>
                <a:latin typeface="Comic Sans MS" panose="030F0702030302020204" pitchFamily="66" charset="0"/>
                <a:ea typeface="Calibri" panose="020F0502020204030204" pitchFamily="34" charset="0"/>
                <a:cs typeface="Times New Roman" panose="02020603050405020304" pitchFamily="18" charset="0"/>
                <a:hlinkClick r:id="rId5"/>
              </a:rPr>
              <a:t>https://www.youtube.com/watch?v=rrVDATvUitA</a:t>
            </a:r>
            <a:endParaRPr lang="en-US" dirty="0"/>
          </a:p>
        </p:txBody>
      </p:sp>
    </p:spTree>
    <p:extLst>
      <p:ext uri="{BB962C8B-B14F-4D97-AF65-F5344CB8AC3E}">
        <p14:creationId xmlns:p14="http://schemas.microsoft.com/office/powerpoint/2010/main" val="4243941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Prior Learning</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662998" y="1708285"/>
            <a:ext cx="7891456" cy="4154984"/>
          </a:xfrm>
          <a:prstGeom prst="rect">
            <a:avLst/>
          </a:prstGeom>
          <a:noFill/>
        </p:spPr>
        <p:txBody>
          <a:bodyPr wrap="square" rtlCol="0">
            <a:spAutoFit/>
          </a:bodyPr>
          <a:lstStyle/>
          <a:p>
            <a:pPr algn="ctr"/>
            <a:r>
              <a:rPr lang="en-US" sz="6600" dirty="0">
                <a:solidFill>
                  <a:srgbClr val="7030A0"/>
                </a:solidFill>
                <a:latin typeface="Comic Sans MS" panose="030F0702030302020204" pitchFamily="66" charset="0"/>
              </a:rPr>
              <a:t>What can you remember about keyboards and pianos?</a:t>
            </a:r>
            <a:endParaRPr lang="en-US" sz="4800" dirty="0">
              <a:latin typeface="Comic Sans MS" panose="030F0702030302020204" pitchFamily="66" charset="0"/>
            </a:endParaRPr>
          </a:p>
        </p:txBody>
      </p:sp>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7030A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Our Knowledge Organiser</a:t>
            </a:r>
          </a:p>
        </p:txBody>
      </p:sp>
      <p:pic>
        <p:nvPicPr>
          <p:cNvPr id="4" name="Picture 3"/>
          <p:cNvPicPr>
            <a:picLocks noChangeAspect="1"/>
          </p:cNvPicPr>
          <p:nvPr/>
        </p:nvPicPr>
        <p:blipFill>
          <a:blip r:embed="rId2"/>
          <a:stretch>
            <a:fillRect/>
          </a:stretch>
        </p:blipFill>
        <p:spPr>
          <a:xfrm>
            <a:off x="7841059" y="65088"/>
            <a:ext cx="1172214" cy="546931"/>
          </a:xfrm>
          <a:prstGeom prst="rect">
            <a:avLst/>
          </a:prstGeom>
        </p:spPr>
      </p:pic>
      <p:pic>
        <p:nvPicPr>
          <p:cNvPr id="2" name="Picture 1"/>
          <p:cNvPicPr>
            <a:picLocks noChangeAspect="1"/>
          </p:cNvPicPr>
          <p:nvPr/>
        </p:nvPicPr>
        <p:blipFill>
          <a:blip r:embed="rId3"/>
          <a:stretch>
            <a:fillRect/>
          </a:stretch>
        </p:blipFill>
        <p:spPr>
          <a:xfrm>
            <a:off x="-1" y="1014607"/>
            <a:ext cx="9144001" cy="5464313"/>
          </a:xfrm>
          <a:prstGeom prst="rect">
            <a:avLst/>
          </a:prstGeom>
        </p:spPr>
      </p:pic>
    </p:spTree>
    <p:extLst>
      <p:ext uri="{BB962C8B-B14F-4D97-AF65-F5344CB8AC3E}">
        <p14:creationId xmlns:p14="http://schemas.microsoft.com/office/powerpoint/2010/main" val="1094665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622"/>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Key Vocabulary</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a:extLst>
              <a:ext uri="{FF2B5EF4-FFF2-40B4-BE49-F238E27FC236}">
                <a16:creationId xmlns:a16="http://schemas.microsoft.com/office/drawing/2014/main" id="{1A65E917-5DAA-4D11-80A1-08B5540812FC}"/>
              </a:ext>
            </a:extLst>
          </p:cNvPr>
          <p:cNvSpPr txBox="1"/>
          <p:nvPr/>
        </p:nvSpPr>
        <p:spPr>
          <a:xfrm>
            <a:off x="422365" y="781853"/>
            <a:ext cx="8299269" cy="6063198"/>
          </a:xfrm>
          <a:prstGeom prst="rect">
            <a:avLst/>
          </a:prstGeom>
          <a:noFill/>
        </p:spPr>
        <p:txBody>
          <a:bodyPr wrap="square" rtlCol="0">
            <a:spAutoFit/>
          </a:bodyPr>
          <a:lstStyle/>
          <a:p>
            <a:r>
              <a:rPr lang="en-GB" sz="2400" dirty="0">
                <a:latin typeface="Comic Sans MS" panose="030F0702030302020204" pitchFamily="66" charset="0"/>
              </a:rPr>
              <a:t>Piano – A large keyboard musical instrument.</a:t>
            </a:r>
          </a:p>
          <a:p>
            <a:endParaRPr lang="en-US" sz="2400" dirty="0">
              <a:latin typeface="Comic Sans MS" panose="030F0702030302020204" pitchFamily="66" charset="0"/>
            </a:endParaRPr>
          </a:p>
          <a:p>
            <a:r>
              <a:rPr lang="en-GB" sz="2400" dirty="0">
                <a:latin typeface="Comic Sans MS" panose="030F0702030302020204" pitchFamily="66" charset="0"/>
              </a:rPr>
              <a:t>Organ – A large musical instrument having rows of pipes supplied with air from bellows. </a:t>
            </a:r>
          </a:p>
          <a:p>
            <a:endParaRPr lang="en-US" sz="2400" dirty="0">
              <a:latin typeface="Comic Sans MS" panose="030F0702030302020204" pitchFamily="66" charset="0"/>
            </a:endParaRPr>
          </a:p>
          <a:p>
            <a:r>
              <a:rPr lang="en-GB" sz="2400" dirty="0">
                <a:latin typeface="Comic Sans MS" panose="030F0702030302020204" pitchFamily="66" charset="0"/>
              </a:rPr>
              <a:t>Digital keyboard – Electronic musical instrument that has a built in synthesizer with replicates the sounds of a piano and other instruments.  </a:t>
            </a:r>
          </a:p>
          <a:p>
            <a:endParaRPr lang="en-US" sz="2400" dirty="0">
              <a:latin typeface="Comic Sans MS" panose="030F0702030302020204" pitchFamily="66" charset="0"/>
            </a:endParaRPr>
          </a:p>
          <a:p>
            <a:r>
              <a:rPr lang="en-US" sz="2400" dirty="0">
                <a:latin typeface="Comic Sans MS" panose="030F0702030302020204" pitchFamily="66" charset="0"/>
              </a:rPr>
              <a:t>Harpsichord – A keyboard instrument with horizontal strings.</a:t>
            </a:r>
          </a:p>
          <a:p>
            <a:endParaRPr lang="en-US" sz="2400" dirty="0">
              <a:latin typeface="Comic Sans MS" panose="030F0702030302020204" pitchFamily="66" charset="0"/>
            </a:endParaRPr>
          </a:p>
          <a:p>
            <a:r>
              <a:rPr lang="en-GB" sz="2400" dirty="0">
                <a:latin typeface="Comic Sans MS" panose="030F0702030302020204" pitchFamily="66" charset="0"/>
              </a:rPr>
              <a:t>Johann Sebastian Bach – German composer and musician.</a:t>
            </a:r>
          </a:p>
          <a:p>
            <a:endParaRPr lang="en-US" sz="2400" dirty="0">
              <a:latin typeface="Comic Sans MS" panose="030F0702030302020204" pitchFamily="66" charset="0"/>
            </a:endParaRPr>
          </a:p>
          <a:p>
            <a:r>
              <a:rPr lang="en-GB" sz="2400" dirty="0">
                <a:latin typeface="Comic Sans MS" panose="030F0702030302020204" pitchFamily="66" charset="0"/>
              </a:rPr>
              <a:t>Auditorium – Music or performance venue. </a:t>
            </a:r>
            <a:endParaRPr lang="en-US" sz="2400" dirty="0">
              <a:latin typeface="Comic Sans MS" panose="030F0702030302020204" pitchFamily="66" charset="0"/>
            </a:endParaRPr>
          </a:p>
          <a:p>
            <a:endParaRPr lang="en-US" sz="28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9832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748414370"/>
              </p:ext>
            </p:extLst>
          </p:nvPr>
        </p:nvGraphicFramePr>
        <p:xfrm>
          <a:off x="0" y="65089"/>
          <a:ext cx="9139237" cy="6652022"/>
        </p:xfrm>
        <a:graphic>
          <a:graphicData uri="http://schemas.openxmlformats.org/drawingml/2006/table">
            <a:tbl>
              <a:tblPr/>
              <a:tblGrid>
                <a:gridCol w="9139237">
                  <a:extLst>
                    <a:ext uri="{9D8B030D-6E8A-4147-A177-3AD203B41FA5}">
                      <a16:colId xmlns:a16="http://schemas.microsoft.com/office/drawing/2014/main" val="20000"/>
                    </a:ext>
                  </a:extLst>
                </a:gridCol>
              </a:tblGrid>
              <a:tr h="730006">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000" b="1" i="0" kern="1200" baseline="0" dirty="0">
                          <a:solidFill>
                            <a:schemeClr val="bg1"/>
                          </a:solidFill>
                          <a:latin typeface="Comic Sans MS" panose="030F0702030302020204" pitchFamily="66" charset="0"/>
                          <a:ea typeface="+mn-ea"/>
                          <a:cs typeface="+mn-cs"/>
                        </a:rPr>
                        <a:t>L.O: To know some facts about Johann Sebastian Bach.</a:t>
                      </a:r>
                      <a:endParaRPr lang="en-GB" sz="28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10000"/>
                  </a:ext>
                </a:extLst>
              </a:tr>
              <a:tr h="1000851">
                <a:tc>
                  <a:txBody>
                    <a:bodyPr/>
                    <a:lstStyle/>
                    <a:p>
                      <a:r>
                        <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endParaRPr kumimoji="0" lang="en-GB" sz="10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p>
                      <a:r>
                        <a:rPr lang="en-GB" sz="1800" kern="1200" dirty="0">
                          <a:solidFill>
                            <a:schemeClr val="tx1"/>
                          </a:solidFill>
                          <a:effectLst/>
                          <a:latin typeface="+mn-lt"/>
                          <a:ea typeface="+mn-ea"/>
                          <a:cs typeface="+mn-cs"/>
                        </a:rPr>
                        <a:t>I can complete multiple questions based on what we have learnt in the unit.</a:t>
                      </a:r>
                      <a:endParaRPr lang="en-US" sz="1800" kern="1200" dirty="0">
                        <a:solidFill>
                          <a:schemeClr val="tx1"/>
                        </a:solidFill>
                        <a:effectLst/>
                        <a:latin typeface="+mn-lt"/>
                        <a:ea typeface="+mn-ea"/>
                        <a:cs typeface="+mn-cs"/>
                      </a:endParaRPr>
                    </a:p>
                    <a:p>
                      <a:r>
                        <a:rPr lang="en-GB" sz="1800" kern="1200" dirty="0">
                          <a:solidFill>
                            <a:schemeClr val="tx1"/>
                          </a:solidFill>
                          <a:effectLst/>
                          <a:latin typeface="+mn-lt"/>
                          <a:ea typeface="+mn-ea"/>
                          <a:cs typeface="+mn-cs"/>
                        </a:rPr>
                        <a:t>I know some facts about the composer Johann Sebastian Bach. </a:t>
                      </a:r>
                      <a:endParaRPr lang="en-US" sz="1800" kern="1200">
                        <a:solidFill>
                          <a:schemeClr val="tx1"/>
                        </a:solidFill>
                        <a:effectLst/>
                        <a:latin typeface="+mn-lt"/>
                        <a:ea typeface="+mn-ea"/>
                        <a:cs typeface="+mn-cs"/>
                      </a:endParaRPr>
                    </a:p>
                    <a:p>
                      <a:endParaRPr kumimoji="0" lang="en-GB" sz="10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a16="http://schemas.microsoft.com/office/drawing/2014/main" val="10001"/>
                  </a:ext>
                </a:extLst>
              </a:tr>
              <a:tr h="4921165">
                <a:tc>
                  <a: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algn="l"/>
                      <a:endParaRPr lang="en-US" sz="2400" b="1" dirty="0">
                        <a:solidFill>
                          <a:srgbClr val="CC00CC"/>
                        </a:solidFill>
                        <a:effectLst>
                          <a:outerShdw blurRad="38100" dist="38100" dir="2700000" algn="tl">
                            <a:srgbClr val="000000">
                              <a:alpha val="43137"/>
                            </a:srgbClr>
                          </a:outerShdw>
                        </a:effectLst>
                        <a:latin typeface="Comic Sans MS" panose="030F0702030302020204" pitchFamily="66"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10" name="TextBox 9"/>
          <p:cNvSpPr txBox="1"/>
          <p:nvPr/>
        </p:nvSpPr>
        <p:spPr>
          <a:xfrm>
            <a:off x="160141" y="1872772"/>
            <a:ext cx="7829550" cy="461665"/>
          </a:xfrm>
          <a:prstGeom prst="rect">
            <a:avLst/>
          </a:prstGeom>
          <a:no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glow rad="228600">
                    <a:srgbClr val="4472C4">
                      <a:satMod val="175000"/>
                      <a:alpha val="40000"/>
                    </a:srgbClr>
                  </a:glow>
                </a:effectLst>
                <a:uLnTx/>
                <a:uFillTx/>
                <a:latin typeface="Comic Sans MS" panose="030F0702030302020204" pitchFamily="66" charset="0"/>
                <a:ea typeface="+mn-ea"/>
                <a:cs typeface="Arial" panose="020B0604020202020204" pitchFamily="34" charset="0"/>
              </a:rPr>
              <a:t>Here are today’s key words:</a:t>
            </a:r>
          </a:p>
        </p:txBody>
      </p:sp>
      <p:pic>
        <p:nvPicPr>
          <p:cNvPr id="6" name="Picture 5"/>
          <p:cNvPicPr>
            <a:picLocks noChangeAspect="1"/>
          </p:cNvPicPr>
          <p:nvPr/>
        </p:nvPicPr>
        <p:blipFill>
          <a:blip r:embed="rId3"/>
          <a:stretch>
            <a:fillRect/>
          </a:stretch>
        </p:blipFill>
        <p:spPr>
          <a:xfrm>
            <a:off x="7841059" y="65088"/>
            <a:ext cx="1172214" cy="546931"/>
          </a:xfrm>
          <a:prstGeom prst="rect">
            <a:avLst/>
          </a:prstGeom>
        </p:spPr>
      </p:pic>
      <p:sp>
        <p:nvSpPr>
          <p:cNvPr id="9" name="TextBox 8">
            <a:extLst>
              <a:ext uri="{FF2B5EF4-FFF2-40B4-BE49-F238E27FC236}">
                <a16:creationId xmlns:a16="http://schemas.microsoft.com/office/drawing/2014/main" id="{8B61201F-5884-4E0D-909E-B70196069E6E}"/>
              </a:ext>
            </a:extLst>
          </p:cNvPr>
          <p:cNvSpPr txBox="1"/>
          <p:nvPr/>
        </p:nvSpPr>
        <p:spPr>
          <a:xfrm>
            <a:off x="265195" y="2259271"/>
            <a:ext cx="8299269" cy="1815882"/>
          </a:xfrm>
          <a:prstGeom prst="rect">
            <a:avLst/>
          </a:prstGeom>
          <a:noFill/>
        </p:spPr>
        <p:txBody>
          <a:bodyPr wrap="square" rtlCol="0">
            <a:spAutoFit/>
          </a:bodyPr>
          <a:lstStyle/>
          <a:p>
            <a:endParaRPr lang="en-US" sz="2800" dirty="0">
              <a:solidFill>
                <a:srgbClr val="7030A0"/>
              </a:solidFill>
              <a:latin typeface="Comic Sans MS" panose="030F0702030302020204" pitchFamily="66" charset="0"/>
            </a:endParaRPr>
          </a:p>
          <a:p>
            <a:r>
              <a:rPr lang="en-US" sz="2800" dirty="0">
                <a:solidFill>
                  <a:srgbClr val="7030A0"/>
                </a:solidFill>
                <a:latin typeface="Comic Sans MS" panose="030F0702030302020204" pitchFamily="66" charset="0"/>
              </a:rPr>
              <a:t>Johann Sebastian Bach</a:t>
            </a:r>
          </a:p>
          <a:p>
            <a:endParaRPr lang="en-US" sz="2800" dirty="0">
              <a:solidFill>
                <a:srgbClr val="7030A0"/>
              </a:solidFill>
              <a:latin typeface="Comic Sans MS" panose="030F0702030302020204" pitchFamily="66" charset="0"/>
            </a:endParaRPr>
          </a:p>
          <a:p>
            <a:r>
              <a:rPr lang="en-US" sz="2800" dirty="0">
                <a:solidFill>
                  <a:srgbClr val="7030A0"/>
                </a:solidFill>
                <a:latin typeface="Comic Sans MS" panose="030F0702030302020204" pitchFamily="66" charset="0"/>
              </a:rPr>
              <a:t>Harpsichord</a:t>
            </a:r>
            <a:endParaRPr lang="en-US" dirty="0">
              <a:latin typeface="Comic Sans MS" panose="030F0702030302020204" pitchFamily="66" charset="0"/>
            </a:endParaRPr>
          </a:p>
        </p:txBody>
      </p:sp>
      <p:pic>
        <p:nvPicPr>
          <p:cNvPr id="1026" name="Picture 2" descr="Image result for ba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9573" y="1957364"/>
            <a:ext cx="3763700" cy="4634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39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id="{1463A425-E253-4FAA-BA19-756A6A9DE425}"/>
              </a:ext>
            </a:extLst>
          </p:cNvPr>
          <p:cNvSpPr txBox="1"/>
          <p:nvPr/>
        </p:nvSpPr>
        <p:spPr>
          <a:xfrm>
            <a:off x="-1" y="781853"/>
            <a:ext cx="5438275" cy="6001643"/>
          </a:xfrm>
          <a:prstGeom prst="rect">
            <a:avLst/>
          </a:prstGeom>
          <a:noFill/>
        </p:spPr>
        <p:txBody>
          <a:bodyPr wrap="square" rtlCol="0">
            <a:spAutoFit/>
          </a:bodyPr>
          <a:lstStyle/>
          <a:p>
            <a:r>
              <a:rPr lang="en-GB" sz="2400" dirty="0">
                <a:solidFill>
                  <a:srgbClr val="CC00CC"/>
                </a:solidFill>
                <a:latin typeface="Comic Sans MS" panose="030F0702030302020204" pitchFamily="66" charset="0"/>
              </a:rPr>
              <a:t>A lot of wonderful music for the organ was composed by German composer, Johann Sebastian Bach who was himself a great organist. </a:t>
            </a:r>
          </a:p>
          <a:p>
            <a:endParaRPr lang="en-GB" sz="2400" dirty="0">
              <a:solidFill>
                <a:srgbClr val="CC00CC"/>
              </a:solidFill>
              <a:latin typeface="Comic Sans MS" panose="030F0702030302020204" pitchFamily="66" charset="0"/>
            </a:endParaRPr>
          </a:p>
          <a:p>
            <a:r>
              <a:rPr lang="en-GB" sz="2400" dirty="0">
                <a:solidFill>
                  <a:srgbClr val="00B0F0"/>
                </a:solidFill>
                <a:latin typeface="Comic Sans MS" panose="030F0702030302020204" pitchFamily="66" charset="0"/>
              </a:rPr>
              <a:t>However, Bach did not play the piano but only because about three hundred years ago in Bach’s life time, pianos hadn’t been invented! </a:t>
            </a:r>
          </a:p>
          <a:p>
            <a:endParaRPr lang="en-GB" sz="2400" dirty="0">
              <a:solidFill>
                <a:srgbClr val="00B0F0"/>
              </a:solidFill>
              <a:latin typeface="Comic Sans MS" panose="030F0702030302020204" pitchFamily="66" charset="0"/>
            </a:endParaRPr>
          </a:p>
          <a:p>
            <a:r>
              <a:rPr lang="en-GB" sz="2400" dirty="0">
                <a:solidFill>
                  <a:srgbClr val="FF33CC"/>
                </a:solidFill>
                <a:latin typeface="Comic Sans MS" panose="030F0702030302020204" pitchFamily="66" charset="0"/>
              </a:rPr>
              <a:t>Bach played other keyboard instruments that were the ancestors of the piano, such as the harpsichord. The harpsichord looks like a piano, but it makes a more plucky, jangly sound. </a:t>
            </a:r>
            <a:endParaRPr lang="en-US" sz="2400" dirty="0">
              <a:solidFill>
                <a:srgbClr val="FF33CC"/>
              </a:solidFill>
              <a:latin typeface="Comic Sans MS" panose="030F0702030302020204" pitchFamily="66" charset="0"/>
            </a:endParaRPr>
          </a:p>
        </p:txBody>
      </p:sp>
      <p:pic>
        <p:nvPicPr>
          <p:cNvPr id="2052" name="Picture 4" descr="Image result for harpsichor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745" r="14413"/>
          <a:stretch/>
        </p:blipFill>
        <p:spPr bwMode="auto">
          <a:xfrm>
            <a:off x="5438274" y="1203648"/>
            <a:ext cx="3705726" cy="5158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8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id="{1463A425-E253-4FAA-BA19-756A6A9DE425}"/>
              </a:ext>
            </a:extLst>
          </p:cNvPr>
          <p:cNvSpPr txBox="1"/>
          <p:nvPr/>
        </p:nvSpPr>
        <p:spPr>
          <a:xfrm>
            <a:off x="84221" y="3749457"/>
            <a:ext cx="9059779" cy="3970318"/>
          </a:xfrm>
          <a:prstGeom prst="rect">
            <a:avLst/>
          </a:prstGeom>
          <a:noFill/>
        </p:spPr>
        <p:txBody>
          <a:bodyPr wrap="square" rtlCol="0">
            <a:spAutoFit/>
          </a:bodyPr>
          <a:lstStyle/>
          <a:p>
            <a:endParaRPr lang="en-US" sz="2000" dirty="0">
              <a:solidFill>
                <a:srgbClr val="CC00CC"/>
              </a:solidFill>
              <a:latin typeface="Comic Sans MS" panose="030F0702030302020204" pitchFamily="66" charset="0"/>
            </a:endParaRPr>
          </a:p>
          <a:p>
            <a:pPr algn="ctr"/>
            <a:r>
              <a:rPr lang="en-GB" sz="2400" dirty="0">
                <a:solidFill>
                  <a:srgbClr val="CC00CC"/>
                </a:solidFill>
                <a:latin typeface="Comic Sans MS" panose="030F0702030302020204" pitchFamily="66" charset="0"/>
              </a:rPr>
              <a:t>When Johann Sebastian Bach was ten, his parents died and he was to live with his older brother Johann Christoph. </a:t>
            </a:r>
          </a:p>
          <a:p>
            <a:pPr algn="ctr"/>
            <a:endParaRPr lang="en-GB" sz="2400" dirty="0">
              <a:solidFill>
                <a:srgbClr val="CC00CC"/>
              </a:solidFill>
              <a:latin typeface="Comic Sans MS" panose="030F0702030302020204" pitchFamily="66" charset="0"/>
            </a:endParaRPr>
          </a:p>
          <a:p>
            <a:pPr algn="ctr"/>
            <a:r>
              <a:rPr lang="en-GB" sz="2400" dirty="0">
                <a:solidFill>
                  <a:srgbClr val="CC00CC"/>
                </a:solidFill>
                <a:latin typeface="Comic Sans MS" panose="030F0702030302020204" pitchFamily="66" charset="0"/>
              </a:rPr>
              <a:t>The whole Bach family was very musical: Johann Christoph was the church organist in the town where he lived and he gave his younger brother music lessons. </a:t>
            </a:r>
          </a:p>
          <a:p>
            <a:pPr algn="ctr"/>
            <a:r>
              <a:rPr lang="en-US" sz="2400" dirty="0">
                <a:solidFill>
                  <a:srgbClr val="CC00CC"/>
                </a:solidFill>
                <a:latin typeface="Comic Sans MS" panose="030F0702030302020204" pitchFamily="66" charset="0"/>
                <a:hlinkClick r:id="rId3"/>
              </a:rPr>
              <a:t>https://www.bbc.co.uk/programmes/articles/5bcNZHMc9D9Z8xXZBw01lTm/6-bach-vivaldi-mozart-and-haydn-part-1</a:t>
            </a:r>
            <a:endParaRPr lang="en-US" sz="2400" dirty="0">
              <a:solidFill>
                <a:srgbClr val="CC00CC"/>
              </a:solidFill>
              <a:latin typeface="Comic Sans MS" panose="030F0702030302020204" pitchFamily="66" charset="0"/>
            </a:endParaRPr>
          </a:p>
          <a:p>
            <a:pPr algn="ctr"/>
            <a:endParaRPr lang="en-US" sz="2400" dirty="0">
              <a:solidFill>
                <a:srgbClr val="CC00CC"/>
              </a:solidFill>
              <a:latin typeface="Comic Sans MS" panose="030F0702030302020204" pitchFamily="66" charset="0"/>
            </a:endParaRPr>
          </a:p>
          <a:p>
            <a:pPr algn="ctr"/>
            <a:endParaRPr lang="en-US" sz="1600" dirty="0"/>
          </a:p>
        </p:txBody>
      </p:sp>
      <p:pic>
        <p:nvPicPr>
          <p:cNvPr id="6" name="Picture 2" descr="Image result for ba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547" y="866274"/>
            <a:ext cx="2341671" cy="2883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121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id="{1463A425-E253-4FAA-BA19-756A6A9DE425}"/>
              </a:ext>
            </a:extLst>
          </p:cNvPr>
          <p:cNvSpPr txBox="1"/>
          <p:nvPr/>
        </p:nvSpPr>
        <p:spPr>
          <a:xfrm>
            <a:off x="162427" y="1020845"/>
            <a:ext cx="4120816" cy="5816977"/>
          </a:xfrm>
          <a:prstGeom prst="rect">
            <a:avLst/>
          </a:prstGeom>
          <a:noFill/>
        </p:spPr>
        <p:txBody>
          <a:bodyPr wrap="square" rtlCol="0">
            <a:spAutoFit/>
          </a:bodyPr>
          <a:lstStyle/>
          <a:p>
            <a:pPr algn="ctr"/>
            <a:endParaRPr lang="en-US" sz="2000" dirty="0">
              <a:solidFill>
                <a:srgbClr val="CC00CC"/>
              </a:solidFill>
              <a:latin typeface="Comic Sans MS" panose="030F0702030302020204" pitchFamily="66" charset="0"/>
            </a:endParaRPr>
          </a:p>
          <a:p>
            <a:pPr algn="ctr"/>
            <a:r>
              <a:rPr lang="en-GB" sz="2400" dirty="0">
                <a:solidFill>
                  <a:srgbClr val="CC00CC"/>
                </a:solidFill>
                <a:latin typeface="Comic Sans MS" panose="030F0702030302020204" pitchFamily="66" charset="0"/>
              </a:rPr>
              <a:t>Even though Bach could read music and copy it note by note he could play music anyway because he would remember it all in his head! He had memorised the music and it was now stored in his memory.</a:t>
            </a:r>
          </a:p>
          <a:p>
            <a:pPr algn="ctr"/>
            <a:r>
              <a:rPr lang="en-GB" sz="2400" dirty="0">
                <a:solidFill>
                  <a:srgbClr val="CC00CC"/>
                </a:solidFill>
                <a:latin typeface="Comic Sans MS" panose="030F0702030302020204" pitchFamily="66" charset="0"/>
              </a:rPr>
              <a:t> </a:t>
            </a:r>
          </a:p>
          <a:p>
            <a:pPr algn="ctr"/>
            <a:r>
              <a:rPr lang="en-US" sz="2400" dirty="0">
                <a:solidFill>
                  <a:srgbClr val="CC00CC"/>
                </a:solidFill>
                <a:latin typeface="Comic Sans MS" panose="030F0702030302020204" pitchFamily="66" charset="0"/>
                <a:hlinkClick r:id="rId3"/>
              </a:rPr>
              <a:t>https://www.classicsforkids.com/composers/composer_profile.php?id=4</a:t>
            </a:r>
            <a:endParaRPr lang="en-US" sz="2400" dirty="0">
              <a:solidFill>
                <a:srgbClr val="CC00CC"/>
              </a:solidFill>
              <a:latin typeface="Comic Sans MS" panose="030F0702030302020204" pitchFamily="66" charset="0"/>
            </a:endParaRPr>
          </a:p>
          <a:p>
            <a:pPr algn="ctr"/>
            <a:endParaRPr lang="en-US" sz="2800" dirty="0">
              <a:solidFill>
                <a:srgbClr val="CC00CC"/>
              </a:solidFill>
              <a:latin typeface="Comic Sans MS" panose="030F0702030302020204" pitchFamily="66" charset="0"/>
            </a:endParaRPr>
          </a:p>
          <a:p>
            <a:pPr algn="ctr"/>
            <a:endParaRPr lang="en-US" sz="3600" dirty="0">
              <a:solidFill>
                <a:srgbClr val="CC00CC"/>
              </a:solidFill>
              <a:latin typeface="Comic Sans MS" panose="030F0702030302020204" pitchFamily="66" charset="0"/>
            </a:endParaRPr>
          </a:p>
        </p:txBody>
      </p:sp>
      <p:pic>
        <p:nvPicPr>
          <p:cNvPr id="2" name="Picture 2" descr="Image result for bach compos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2294" y="1020844"/>
            <a:ext cx="4248785" cy="5507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017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Task</a:t>
            </a:r>
          </a:p>
        </p:txBody>
      </p:sp>
      <p:pic>
        <p:nvPicPr>
          <p:cNvPr id="13" name="Picture 12"/>
          <p:cNvPicPr>
            <a:picLocks noChangeAspect="1"/>
          </p:cNvPicPr>
          <p:nvPr/>
        </p:nvPicPr>
        <p:blipFill>
          <a:blip r:embed="rId3"/>
          <a:stretch>
            <a:fillRect/>
          </a:stretch>
        </p:blipFill>
        <p:spPr>
          <a:xfrm>
            <a:off x="7841059" y="65088"/>
            <a:ext cx="1172214" cy="546931"/>
          </a:xfrm>
          <a:prstGeom prst="rect">
            <a:avLst/>
          </a:prstGeom>
        </p:spPr>
      </p:pic>
      <p:sp>
        <p:nvSpPr>
          <p:cNvPr id="3" name="TextBox 2"/>
          <p:cNvSpPr txBox="1"/>
          <p:nvPr/>
        </p:nvSpPr>
        <p:spPr>
          <a:xfrm>
            <a:off x="96253" y="1191126"/>
            <a:ext cx="8917019" cy="1815882"/>
          </a:xfrm>
          <a:prstGeom prst="rect">
            <a:avLst/>
          </a:prstGeom>
          <a:noFill/>
        </p:spPr>
        <p:txBody>
          <a:bodyPr wrap="square" rtlCol="0">
            <a:spAutoFit/>
          </a:bodyPr>
          <a:lstStyle/>
          <a:p>
            <a:r>
              <a:rPr lang="en-US" sz="2800" dirty="0">
                <a:solidFill>
                  <a:srgbClr val="CC00CC"/>
                </a:solidFill>
                <a:latin typeface="Comic Sans MS" panose="030F0702030302020204" pitchFamily="66" charset="0"/>
              </a:rPr>
              <a:t>In groups, write a list of facts you can remember about Bach.</a:t>
            </a:r>
          </a:p>
          <a:p>
            <a:endParaRPr lang="en-US" sz="2800" dirty="0">
              <a:solidFill>
                <a:srgbClr val="CC00CC"/>
              </a:solidFill>
              <a:latin typeface="Comic Sans MS" panose="030F0702030302020204" pitchFamily="66" charset="0"/>
            </a:endParaRPr>
          </a:p>
          <a:p>
            <a:r>
              <a:rPr lang="en-US" sz="2800" dirty="0">
                <a:solidFill>
                  <a:srgbClr val="CC00CC"/>
                </a:solidFill>
                <a:latin typeface="Comic Sans MS" panose="030F0702030302020204" pitchFamily="66" charset="0"/>
              </a:rPr>
              <a:t>Complete the multiple choice questions on the unit.</a:t>
            </a:r>
          </a:p>
        </p:txBody>
      </p:sp>
      <p:pic>
        <p:nvPicPr>
          <p:cNvPr id="7" name="Picture 4" descr="Image result for harpsichord"/>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745" r="14413"/>
          <a:stretch/>
        </p:blipFill>
        <p:spPr bwMode="auto">
          <a:xfrm>
            <a:off x="725597" y="3110692"/>
            <a:ext cx="2840132" cy="39532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ba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8996" y="3168951"/>
            <a:ext cx="2943318" cy="3623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414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237" y="-2743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And finally…</a:t>
            </a:r>
          </a:p>
        </p:txBody>
      </p:sp>
      <p:pic>
        <p:nvPicPr>
          <p:cNvPr id="7" name="Picture 6"/>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id="{E702F5C5-1407-45C5-887E-8FAD8E2C5D5A}"/>
              </a:ext>
            </a:extLst>
          </p:cNvPr>
          <p:cNvSpPr txBox="1"/>
          <p:nvPr/>
        </p:nvSpPr>
        <p:spPr>
          <a:xfrm>
            <a:off x="422365" y="781853"/>
            <a:ext cx="8299269" cy="1077218"/>
          </a:xfrm>
          <a:prstGeom prst="rect">
            <a:avLst/>
          </a:prstGeom>
          <a:noFill/>
        </p:spPr>
        <p:txBody>
          <a:bodyPr wrap="square" rtlCol="0">
            <a:spAutoFit/>
          </a:bodyPr>
          <a:lstStyle/>
          <a:p>
            <a:pPr algn="ctr"/>
            <a:endParaRPr lang="en-US" sz="3200" dirty="0">
              <a:solidFill>
                <a:srgbClr val="CC00CC"/>
              </a:solidFill>
              <a:latin typeface="Comic Sans MS" panose="030F0702030302020204" pitchFamily="66" charset="0"/>
            </a:endParaRPr>
          </a:p>
          <a:p>
            <a:pPr algn="ctr"/>
            <a:r>
              <a:rPr lang="en-GB" sz="3200" dirty="0">
                <a:solidFill>
                  <a:srgbClr val="CC00CC"/>
                </a:solidFill>
                <a:latin typeface="Comic Sans MS" panose="030F0702030302020204" pitchFamily="66" charset="0"/>
              </a:rPr>
              <a:t>Multiple Choice Quiz answers.</a:t>
            </a:r>
            <a:endParaRPr lang="en-US" sz="4400" dirty="0">
              <a:solidFill>
                <a:srgbClr val="CC00CC"/>
              </a:solidFill>
              <a:latin typeface="Comic Sans MS" panose="030F0702030302020204" pitchFamily="66" charset="0"/>
            </a:endParaRPr>
          </a:p>
        </p:txBody>
      </p:sp>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1365</TotalTime>
  <Words>477</Words>
  <Application>Microsoft Office PowerPoint</Application>
  <PresentationFormat>On-screen Show (4:3)</PresentationFormat>
  <Paragraphs>69</Paragraphs>
  <Slides>12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opal mullen</cp:lastModifiedBy>
  <cp:revision>86</cp:revision>
  <dcterms:created xsi:type="dcterms:W3CDTF">2019-05-01T12:59:06Z</dcterms:created>
  <dcterms:modified xsi:type="dcterms:W3CDTF">2020-12-15T14:40:28Z</dcterms:modified>
</cp:coreProperties>
</file>