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97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03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29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348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7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93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39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071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058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291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65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64A23-03F5-4269-A558-694E254F110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833F9-FF3D-41AB-834F-CFBF71D62E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91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ApIBQVovd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2048744"/>
              </p:ext>
            </p:extLst>
          </p:nvPr>
        </p:nvGraphicFramePr>
        <p:xfrm>
          <a:off x="838200" y="1079863"/>
          <a:ext cx="10515600" cy="4910251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1689122061"/>
                    </a:ext>
                  </a:extLst>
                </a:gridCol>
              </a:tblGrid>
              <a:tr h="4910251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Today we are going to look at Jesus' first miracle.</a:t>
                      </a:r>
                      <a:endParaRPr lang="en-US" sz="20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is a miracle?</a:t>
                      </a:r>
                    </a:p>
                    <a:p>
                      <a:pPr algn="ctr"/>
                      <a:r>
                        <a:rPr lang="en-US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Do you know any miracles that Jesus </a:t>
                      </a:r>
                      <a:r>
                        <a:rPr lang="en-US" sz="4400" dirty="0" err="1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perfomed</a:t>
                      </a:r>
                      <a:r>
                        <a:rPr lang="en-US" sz="44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340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491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500216"/>
              </p:ext>
            </p:extLst>
          </p:nvPr>
        </p:nvGraphicFramePr>
        <p:xfrm>
          <a:off x="838200" y="1236617"/>
          <a:ext cx="10515600" cy="3343797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3545472881"/>
                    </a:ext>
                  </a:extLst>
                </a:gridCol>
              </a:tblGrid>
              <a:tr h="3343797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Lets find out about what happened at the Wedding at Cana.</a:t>
                      </a:r>
                      <a:endParaRPr lang="en-US" sz="24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488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297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Watch the story the Wedding at Canna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https://www.youtube.com/watch?v=PApIBQVovd0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9284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What happened?</a:t>
            </a:r>
            <a:endParaRPr lang="en-US" sz="4800" dirty="0" smtClean="0">
              <a:effectLst/>
            </a:endParaRPr>
          </a:p>
          <a:p>
            <a:pPr marL="0" indent="0" algn="ctr">
              <a:buNone/>
            </a:pP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What did Jesus do?</a:t>
            </a:r>
            <a:endParaRPr lang="en-US" sz="4800" dirty="0" smtClean="0">
              <a:effectLst/>
            </a:endParaRPr>
          </a:p>
          <a:p>
            <a:pPr marL="0" indent="0" algn="ctr">
              <a:buNone/>
            </a:pP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Why did he do it?</a:t>
            </a:r>
            <a:endParaRPr lang="en-US" sz="4800" dirty="0" smtClean="0">
              <a:effectLst/>
            </a:endParaRPr>
          </a:p>
          <a:p>
            <a:pPr marL="0" indent="0" algn="ctr">
              <a:buNone/>
            </a:pP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How did people feel?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511789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66354"/>
            <a:ext cx="10515600" cy="541060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Write about what happened. Then draw a picture. </a:t>
            </a:r>
            <a:endParaRPr lang="en-GB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269697"/>
              </p:ext>
            </p:extLst>
          </p:nvPr>
        </p:nvGraphicFramePr>
        <p:xfrm>
          <a:off x="907869" y="2205151"/>
          <a:ext cx="1878874" cy="701040"/>
        </p:xfrm>
        <a:graphic>
          <a:graphicData uri="http://schemas.openxmlformats.org/drawingml/2006/table">
            <a:tbl>
              <a:tblPr/>
              <a:tblGrid>
                <a:gridCol w="1878874">
                  <a:extLst>
                    <a:ext uri="{9D8B030D-6E8A-4147-A177-3AD203B41FA5}">
                      <a16:colId xmlns:a16="http://schemas.microsoft.com/office/drawing/2014/main" val="23981517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rgbClr val="760096"/>
                          </a:solidFill>
                          <a:effectLst/>
                          <a:latin typeface="Comic Sans MS" panose="030F0702030302020204" pitchFamily="66" charset="0"/>
                        </a:rPr>
                        <a:t>Jesus</a:t>
                      </a:r>
                      <a:endParaRPr lang="en-GB" sz="16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456384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38200" y="3650774"/>
          <a:ext cx="10515600" cy="7010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4426229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rgbClr val="960000"/>
                          </a:solidFill>
                          <a:effectLst/>
                          <a:latin typeface="Comic Sans MS" panose="030F0702030302020204" pitchFamily="66" charset="0"/>
                        </a:rPr>
                        <a:t>wine</a:t>
                      </a:r>
                      <a:endParaRPr lang="en-GB" sz="16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11946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552715"/>
              </p:ext>
            </p:extLst>
          </p:nvPr>
        </p:nvGraphicFramePr>
        <p:xfrm>
          <a:off x="4217126" y="2906191"/>
          <a:ext cx="2264356" cy="701040"/>
        </p:xfrm>
        <a:graphic>
          <a:graphicData uri="http://schemas.openxmlformats.org/drawingml/2006/table">
            <a:tbl>
              <a:tblPr/>
              <a:tblGrid>
                <a:gridCol w="2264356">
                  <a:extLst>
                    <a:ext uri="{9D8B030D-6E8A-4147-A177-3AD203B41FA5}">
                      <a16:colId xmlns:a16="http://schemas.microsoft.com/office/drawing/2014/main" val="1928028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wedding</a:t>
                      </a:r>
                      <a:endParaRPr lang="en-GB" sz="16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96412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636502"/>
              </p:ext>
            </p:extLst>
          </p:nvPr>
        </p:nvGraphicFramePr>
        <p:xfrm>
          <a:off x="7848600" y="2135483"/>
          <a:ext cx="2418806" cy="701040"/>
        </p:xfrm>
        <a:graphic>
          <a:graphicData uri="http://schemas.openxmlformats.org/drawingml/2006/table">
            <a:tbl>
              <a:tblPr/>
              <a:tblGrid>
                <a:gridCol w="2418806">
                  <a:extLst>
                    <a:ext uri="{9D8B030D-6E8A-4147-A177-3AD203B41FA5}">
                      <a16:colId xmlns:a16="http://schemas.microsoft.com/office/drawing/2014/main" val="21907647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rgbClr val="009600"/>
                          </a:solidFill>
                          <a:effectLst/>
                          <a:latin typeface="Comic Sans MS" panose="030F0702030302020204" pitchFamily="66" charset="0"/>
                        </a:rPr>
                        <a:t>miracle</a:t>
                      </a:r>
                      <a:endParaRPr lang="en-GB" sz="16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065377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159782"/>
              </p:ext>
            </p:extLst>
          </p:nvPr>
        </p:nvGraphicFramePr>
        <p:xfrm>
          <a:off x="8336280" y="3565571"/>
          <a:ext cx="1722120" cy="701040"/>
        </p:xfrm>
        <a:graphic>
          <a:graphicData uri="http://schemas.openxmlformats.org/drawingml/2006/table">
            <a:tbl>
              <a:tblPr/>
              <a:tblGrid>
                <a:gridCol w="1722120">
                  <a:extLst>
                    <a:ext uri="{9D8B030D-6E8A-4147-A177-3AD203B41FA5}">
                      <a16:colId xmlns:a16="http://schemas.microsoft.com/office/drawing/2014/main" val="893001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rgbClr val="000096"/>
                          </a:solidFill>
                          <a:effectLst/>
                          <a:latin typeface="Comic Sans MS" panose="030F0702030302020204" pitchFamily="66" charset="0"/>
                        </a:rPr>
                        <a:t>Mary</a:t>
                      </a:r>
                      <a:endParaRPr lang="en-GB" sz="16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671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5820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Watch the story the Wedding at Canna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A Matts</dc:creator>
  <cp:lastModifiedBy>Miss A Matts</cp:lastModifiedBy>
  <cp:revision>1</cp:revision>
  <dcterms:created xsi:type="dcterms:W3CDTF">2020-09-25T10:27:27Z</dcterms:created>
  <dcterms:modified xsi:type="dcterms:W3CDTF">2020-09-25T10:27:53Z</dcterms:modified>
</cp:coreProperties>
</file>