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
  </p:notesMasterIdLst>
  <p:sldIdLst>
    <p:sldId id="274" r:id="rId3"/>
    <p:sldId id="263" r:id="rId4"/>
    <p:sldId id="270" r:id="rId5"/>
    <p:sldId id="273"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85" autoAdjust="0"/>
    <p:restoredTop sz="94660"/>
  </p:normalViewPr>
  <p:slideViewPr>
    <p:cSldViewPr snapToGrid="0">
      <p:cViewPr varScale="1">
        <p:scale>
          <a:sx n="65" d="100"/>
          <a:sy n="65" d="100"/>
        </p:scale>
        <p:origin x="114"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1C7423-2344-4718-ADFA-1C9FEF2ECD64}" type="datetimeFigureOut">
              <a:rPr lang="en-GB" smtClean="0"/>
              <a:t>22/05/2020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3AACE0-1052-4E1B-867A-9687C0BDEAC2}" type="slidenum">
              <a:rPr lang="en-GB" smtClean="0"/>
              <a:t>‹#›</a:t>
            </a:fld>
            <a:endParaRPr lang="en-GB"/>
          </a:p>
        </p:txBody>
      </p:sp>
    </p:spTree>
    <p:extLst>
      <p:ext uri="{BB962C8B-B14F-4D97-AF65-F5344CB8AC3E}">
        <p14:creationId xmlns:p14="http://schemas.microsoft.com/office/powerpoint/2010/main" val="3855835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5727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0004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72568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5894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4151392-3382-4F6A-AE78-26B28AAD1F71}"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3806774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151392-3382-4F6A-AE78-26B28AAD1F71}"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3463589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151392-3382-4F6A-AE78-26B28AAD1F71}"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3031958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4151392-3382-4F6A-AE78-26B28AAD1F71}" type="datetimeFigureOut">
              <a:rPr lang="en-GB" smtClean="0"/>
              <a:t>22/05/2020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38179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4151392-3382-4F6A-AE78-26B28AAD1F71}" type="datetimeFigureOut">
              <a:rPr lang="en-GB" smtClean="0"/>
              <a:t>22/05/2020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1036059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4151392-3382-4F6A-AE78-26B28AAD1F71}" type="datetimeFigureOut">
              <a:rPr lang="en-GB" smtClean="0"/>
              <a:t>22/05/2020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3491208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151392-3382-4F6A-AE78-26B28AAD1F71}" type="datetimeFigureOut">
              <a:rPr lang="en-GB" smtClean="0"/>
              <a:t>22/05/2020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1085245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151392-3382-4F6A-AE78-26B28AAD1F71}" type="datetimeFigureOut">
              <a:rPr lang="en-GB" smtClean="0"/>
              <a:t>22/05/2020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1251752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151392-3382-4F6A-AE78-26B28AAD1F71}" type="datetimeFigureOut">
              <a:rPr lang="en-GB" smtClean="0"/>
              <a:t>22/05/2020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1548674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151392-3382-4F6A-AE78-26B28AAD1F71}"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1124823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151392-3382-4F6A-AE78-26B28AAD1F71}"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24182453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4" name="Rounded Rectangle 13"/>
          <p:cNvSpPr/>
          <p:nvPr userDrawn="1"/>
        </p:nvSpPr>
        <p:spPr>
          <a:xfrm>
            <a:off x="305618" y="493787"/>
            <a:ext cx="11552553" cy="6153754"/>
          </a:xfrm>
          <a:prstGeom prst="roundRect">
            <a:avLst>
              <a:gd name="adj" fmla="val 51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15" name="Date Placeholder 3"/>
          <p:cNvSpPr>
            <a:spLocks noGrp="1"/>
          </p:cNvSpPr>
          <p:nvPr>
            <p:ph type="dt" sz="half" idx="2"/>
          </p:nvPr>
        </p:nvSpPr>
        <p:spPr>
          <a:xfrm>
            <a:off x="10301513" y="608693"/>
            <a:ext cx="1324429" cy="365125"/>
          </a:xfrm>
          <a:prstGeom prst="rect">
            <a:avLst/>
          </a:prstGeom>
        </p:spPr>
        <p:txBody>
          <a:bodyPr vert="horz" lIns="91440" tIns="45720" rIns="91440" bIns="45720" rtlCol="0" anchor="ctr"/>
          <a:lstStyle>
            <a:lvl1pPr algn="l">
              <a:defRPr sz="1600" b="1">
                <a:solidFill>
                  <a:schemeClr val="accent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3F0CFEDB-8CAB-4A23-86E8-AB7926F80FAE}" type="datetimeFigureOut">
              <a:rPr kumimoji="0" lang="en-GB" sz="1600" b="1" i="0" u="none" strike="noStrike" kern="1200" cap="none" spc="0" normalizeH="0" baseline="0" noProof="0" smtClean="0">
                <a:ln>
                  <a:noFill/>
                </a:ln>
                <a:solidFill>
                  <a:srgbClr val="0F6FC6"/>
                </a:solidFill>
                <a:effectLst/>
                <a:uLnTx/>
                <a:uFillTx/>
                <a:latin typeface="Century Gothic" panose="020F03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22/05/2020</a:t>
            </a:fld>
            <a:endParaRPr kumimoji="0" lang="en-GB" sz="1600" b="1" i="0" u="none" strike="noStrike" kern="1200" cap="none" spc="0" normalizeH="0" baseline="0" noProof="0" dirty="0">
              <a:ln>
                <a:noFill/>
              </a:ln>
              <a:solidFill>
                <a:srgbClr val="0F6FC6"/>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7443034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744B8C-B154-F141-89E0-917E9E03B9C6}" type="datetimeFigureOut">
              <a:rPr kumimoji="0" lang="en-US" sz="1600" b="1" i="0" u="none" strike="noStrike" kern="1200" cap="none" spc="0" normalizeH="0" baseline="0" noProof="0" smtClean="0">
                <a:ln>
                  <a:noFill/>
                </a:ln>
                <a:solidFill>
                  <a:srgbClr val="0F6FC6"/>
                </a:solidFill>
                <a:effectLst/>
                <a:uLnTx/>
                <a:uFillTx/>
                <a:latin typeface="Century Gothic" panose="020F03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5/22/2020</a:t>
            </a:fld>
            <a:endParaRPr kumimoji="0" lang="en-US" sz="1600" b="1" i="0" u="none" strike="noStrike" kern="1200" cap="none" spc="0" normalizeH="0" baseline="0" noProof="0">
              <a:ln>
                <a:noFill/>
              </a:ln>
              <a:solidFill>
                <a:srgbClr val="0F6FC6"/>
              </a:solidFill>
              <a:effectLst/>
              <a:uLnTx/>
              <a:uFillTx/>
              <a:latin typeface="Century Gothic" panose="020F03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31E90-5BB7-1C4F-A61F-104BA7C9D166}" type="slidenum">
              <a:rPr kumimoji="0" lang="en-US" sz="1800" b="0" i="0" u="none" strike="noStrike" kern="1200" cap="none" spc="0" normalizeH="0" baseline="0" noProof="0" smtClean="0">
                <a:ln>
                  <a:noFill/>
                </a:ln>
                <a:solidFill>
                  <a:prstClr val="black"/>
                </a:solidFill>
                <a:effectLst/>
                <a:uLnTx/>
                <a:uFillTx/>
                <a:latin typeface="Century Gothic" panose="020F03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27025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151392-3382-4F6A-AE78-26B28AAD1F71}" type="datetimeFigureOut">
              <a:rPr lang="en-GB" smtClean="0"/>
              <a:t>22/05/2020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0CDE3C-2F11-4EAF-AC46-77283D091956}" type="slidenum">
              <a:rPr lang="en-GB" smtClean="0"/>
              <a:t>‹#›</a:t>
            </a:fld>
            <a:endParaRPr lang="en-GB"/>
          </a:p>
        </p:txBody>
      </p:sp>
    </p:spTree>
    <p:extLst>
      <p:ext uri="{BB962C8B-B14F-4D97-AF65-F5344CB8AC3E}">
        <p14:creationId xmlns:p14="http://schemas.microsoft.com/office/powerpoint/2010/main" val="37866363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7" name="Rounded Rectangle 6"/>
          <p:cNvSpPr/>
          <p:nvPr userDrawn="1"/>
        </p:nvSpPr>
        <p:spPr>
          <a:xfrm>
            <a:off x="305618" y="493787"/>
            <a:ext cx="11552553" cy="6153754"/>
          </a:xfrm>
          <a:prstGeom prst="roundRect">
            <a:avLst>
              <a:gd name="adj" fmla="val 51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4" name="Date Placeholder 3"/>
          <p:cNvSpPr>
            <a:spLocks noGrp="1"/>
          </p:cNvSpPr>
          <p:nvPr userDrawn="1">
            <p:ph type="dt" sz="half" idx="2"/>
          </p:nvPr>
        </p:nvSpPr>
        <p:spPr>
          <a:xfrm>
            <a:off x="10301513" y="608693"/>
            <a:ext cx="1324429" cy="365125"/>
          </a:xfrm>
          <a:prstGeom prst="rect">
            <a:avLst/>
          </a:prstGeom>
        </p:spPr>
        <p:txBody>
          <a:bodyPr vert="horz" lIns="91440" tIns="45720" rIns="91440" bIns="45720" rtlCol="0" anchor="ctr"/>
          <a:lstStyle>
            <a:lvl1pPr algn="l">
              <a:defRPr sz="1600" b="1">
                <a:solidFill>
                  <a:schemeClr val="accent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3F0CFEDB-8CAB-4A23-86E8-AB7926F80FAE}" type="datetimeFigureOut">
              <a:rPr kumimoji="0" lang="en-GB" sz="1600" b="1" i="0" u="none" strike="noStrike" kern="1200" cap="none" spc="0" normalizeH="0" baseline="0" noProof="0" smtClean="0">
                <a:ln>
                  <a:noFill/>
                </a:ln>
                <a:solidFill>
                  <a:srgbClr val="0F6FC6"/>
                </a:solidFill>
                <a:effectLst/>
                <a:uLnTx/>
                <a:uFillTx/>
                <a:latin typeface="Century Gothic" panose="020F03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22/05/2020</a:t>
            </a:fld>
            <a:endParaRPr kumimoji="0" lang="en-GB" sz="1600" b="1" i="0" u="none" strike="noStrike" kern="1200" cap="none" spc="0" normalizeH="0" baseline="0" noProof="0" dirty="0">
              <a:ln>
                <a:noFill/>
              </a:ln>
              <a:solidFill>
                <a:srgbClr val="0F6FC6"/>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266709459"/>
      </p:ext>
    </p:extLst>
  </p:cSld>
  <p:clrMap bg1="lt1" tx1="dk1" bg2="lt2" tx2="dk2" accent1="accent1" accent2="accent2" accent3="accent3" accent4="accent4" accent5="accent5" accent6="accent6" hlink="hlink" folHlink="folHlink"/>
  <p:sldLayoutIdLst>
    <p:sldLayoutId id="2147483661" r:id="rId1"/>
    <p:sldLayoutId id="2147483662"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wmf"/><Relationship Id="rId7" Type="http://schemas.openxmlformats.org/officeDocument/2006/relationships/image" Target="../media/image8.png"/><Relationship Id="rId12" Type="http://schemas.openxmlformats.org/officeDocument/2006/relationships/image" Target="../media/image13.wmf"/><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wmf"/><Relationship Id="rId11" Type="http://schemas.openxmlformats.org/officeDocument/2006/relationships/image" Target="../media/image12.wmf"/><Relationship Id="rId5" Type="http://schemas.openxmlformats.org/officeDocument/2006/relationships/image" Target="../media/image6.wmf"/><Relationship Id="rId15" Type="http://schemas.openxmlformats.org/officeDocument/2006/relationships/image" Target="../media/image16.png"/><Relationship Id="rId10" Type="http://schemas.openxmlformats.org/officeDocument/2006/relationships/image" Target="../media/image11.wmf"/><Relationship Id="rId4" Type="http://schemas.openxmlformats.org/officeDocument/2006/relationships/image" Target="../media/image5.wmf"/><Relationship Id="rId9" Type="http://schemas.openxmlformats.org/officeDocument/2006/relationships/image" Target="../media/image10.wmf"/><Relationship Id="rId1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wmf"/></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2" name="Content Placeholder 1"/>
          <p:cNvSpPr>
            <a:spLocks noGrp="1"/>
          </p:cNvSpPr>
          <p:nvPr>
            <p:ph idx="1"/>
          </p:nvPr>
        </p:nvSpPr>
        <p:spPr/>
        <p:txBody>
          <a:bodyPr/>
          <a:lstStyle/>
          <a:p>
            <a:endParaRPr lang="en-GB"/>
          </a:p>
        </p:txBody>
      </p:sp>
      <p:pic>
        <p:nvPicPr>
          <p:cNvPr id="10" name="Picture 9"/>
          <p:cNvPicPr/>
          <p:nvPr/>
        </p:nvPicPr>
        <p:blipFill rotWithShape="1">
          <a:blip r:embed="rId3"/>
          <a:srcRect l="22601" t="21282" r="9262" b="9851"/>
          <a:stretch/>
        </p:blipFill>
        <p:spPr bwMode="auto">
          <a:xfrm>
            <a:off x="2998319" y="3629368"/>
            <a:ext cx="6232161" cy="3095897"/>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srcRect l="22435" t="22168" r="9096" b="9852"/>
          <a:stretch/>
        </p:blipFill>
        <p:spPr bwMode="auto">
          <a:xfrm>
            <a:off x="6237303" y="352697"/>
            <a:ext cx="5835922" cy="3409406"/>
          </a:xfrm>
          <a:prstGeom prst="rect">
            <a:avLst/>
          </a:prstGeom>
          <a:ln>
            <a:noFill/>
          </a:ln>
          <a:extLst>
            <a:ext uri="{53640926-AAD7-44D8-BBD7-CCE9431645EC}">
              <a14:shadowObscured xmlns:a14="http://schemas.microsoft.com/office/drawing/2010/main"/>
            </a:ext>
          </a:extLst>
        </p:spPr>
      </p:pic>
      <p:pic>
        <p:nvPicPr>
          <p:cNvPr id="3" name="Picture 2"/>
          <p:cNvPicPr>
            <a:picLocks noChangeAspect="1"/>
          </p:cNvPicPr>
          <p:nvPr/>
        </p:nvPicPr>
        <p:blipFill>
          <a:blip r:embed="rId5"/>
          <a:stretch>
            <a:fillRect/>
          </a:stretch>
        </p:blipFill>
        <p:spPr>
          <a:xfrm>
            <a:off x="290885" y="332624"/>
            <a:ext cx="6096851" cy="3429479"/>
          </a:xfrm>
          <a:prstGeom prst="rect">
            <a:avLst/>
          </a:prstGeom>
        </p:spPr>
      </p:pic>
    </p:spTree>
    <p:extLst>
      <p:ext uri="{BB962C8B-B14F-4D97-AF65-F5344CB8AC3E}">
        <p14:creationId xmlns:p14="http://schemas.microsoft.com/office/powerpoint/2010/main" val="2105029242"/>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23" name="Text Box 5"/>
          <p:cNvSpPr txBox="1">
            <a:spLocks noChangeArrowheads="1"/>
          </p:cNvSpPr>
          <p:nvPr/>
        </p:nvSpPr>
        <p:spPr bwMode="auto">
          <a:xfrm>
            <a:off x="440859" y="423772"/>
            <a:ext cx="34559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b="1" dirty="0">
                <a:solidFill>
                  <a:srgbClr val="FF0000"/>
                </a:solidFill>
                <a:latin typeface="Century Gothic" panose="020B0502020202020204" pitchFamily="34" charset="0"/>
              </a:rPr>
              <a:t>Carbohydrates</a:t>
            </a:r>
            <a:r>
              <a:rPr lang="en-GB" altLang="en-US" sz="1800" b="1" dirty="0">
                <a:latin typeface="Century Gothic" panose="020B0502020202020204" pitchFamily="34" charset="0"/>
              </a:rPr>
              <a:t> are in starchy and sugary foods</a:t>
            </a:r>
            <a:r>
              <a:rPr lang="en-GB" altLang="en-US" sz="1800" dirty="0">
                <a:latin typeface="Century Gothic" panose="020B0502020202020204" pitchFamily="34" charset="0"/>
              </a:rPr>
              <a:t>.</a:t>
            </a:r>
            <a:endParaRPr lang="en-US" altLang="en-US" sz="1800" dirty="0">
              <a:latin typeface="Century Gothic" panose="020B0502020202020204" pitchFamily="34" charset="0"/>
            </a:endParaRPr>
          </a:p>
        </p:txBody>
      </p:sp>
      <p:sp>
        <p:nvSpPr>
          <p:cNvPr id="24" name="Line 6"/>
          <p:cNvSpPr>
            <a:spLocks noChangeShapeType="1"/>
          </p:cNvSpPr>
          <p:nvPr/>
        </p:nvSpPr>
        <p:spPr bwMode="auto">
          <a:xfrm flipH="1">
            <a:off x="2168853" y="2439663"/>
            <a:ext cx="0" cy="615749"/>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5" name="Text Box 8"/>
          <p:cNvSpPr txBox="1">
            <a:spLocks noChangeArrowheads="1"/>
          </p:cNvSpPr>
          <p:nvPr/>
        </p:nvSpPr>
        <p:spPr bwMode="auto">
          <a:xfrm>
            <a:off x="664142" y="1757018"/>
            <a:ext cx="3168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smtClean="0">
                <a:latin typeface="Century Gothic" panose="020B0502020202020204" pitchFamily="34" charset="0"/>
              </a:rPr>
              <a:t>Carbohydrates give you energy.</a:t>
            </a:r>
            <a:endParaRPr lang="en-US" altLang="en-US" sz="1800" dirty="0">
              <a:latin typeface="Century Gothic" panose="020B0502020202020204" pitchFamily="34" charset="0"/>
            </a:endParaRPr>
          </a:p>
        </p:txBody>
      </p:sp>
      <p:sp>
        <p:nvSpPr>
          <p:cNvPr id="26" name="Line 9"/>
          <p:cNvSpPr>
            <a:spLocks noChangeShapeType="1"/>
          </p:cNvSpPr>
          <p:nvPr/>
        </p:nvSpPr>
        <p:spPr bwMode="auto">
          <a:xfrm flipH="1">
            <a:off x="2157166" y="1196668"/>
            <a:ext cx="11687" cy="591298"/>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7" name="Text Box 12"/>
          <p:cNvSpPr txBox="1">
            <a:spLocks noChangeArrowheads="1"/>
          </p:cNvSpPr>
          <p:nvPr/>
        </p:nvSpPr>
        <p:spPr bwMode="auto">
          <a:xfrm>
            <a:off x="452870" y="3073569"/>
            <a:ext cx="39608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These foods contain carbohydrates</a:t>
            </a:r>
            <a:r>
              <a:rPr lang="en-GB" altLang="en-US" sz="2400" dirty="0">
                <a:latin typeface="Century Gothic" panose="020B0502020202020204" pitchFamily="34" charset="0"/>
              </a:rPr>
              <a:t>.</a:t>
            </a:r>
            <a:endParaRPr lang="en-US" altLang="en-US" sz="2400" dirty="0">
              <a:latin typeface="Century Gothic" panose="020B0502020202020204" pitchFamily="34" charset="0"/>
            </a:endParaRPr>
          </a:p>
        </p:txBody>
      </p:sp>
      <p:grpSp>
        <p:nvGrpSpPr>
          <p:cNvPr id="28" name="Group 25"/>
          <p:cNvGrpSpPr>
            <a:grpSpLocks/>
          </p:cNvGrpSpPr>
          <p:nvPr/>
        </p:nvGrpSpPr>
        <p:grpSpPr bwMode="auto">
          <a:xfrm>
            <a:off x="510650" y="3895639"/>
            <a:ext cx="3316403" cy="2187515"/>
            <a:chOff x="34926" y="3068638"/>
            <a:chExt cx="8766176" cy="3466601"/>
          </a:xfrm>
        </p:grpSpPr>
        <p:sp>
          <p:nvSpPr>
            <p:cNvPr id="29" name="Line 14"/>
            <p:cNvSpPr>
              <a:spLocks noChangeShapeType="1"/>
            </p:cNvSpPr>
            <p:nvPr/>
          </p:nvSpPr>
          <p:spPr bwMode="auto">
            <a:xfrm flipH="1">
              <a:off x="2195513" y="3068638"/>
              <a:ext cx="936625" cy="8651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 name="Line 15"/>
            <p:cNvSpPr>
              <a:spLocks noChangeShapeType="1"/>
            </p:cNvSpPr>
            <p:nvPr/>
          </p:nvSpPr>
          <p:spPr bwMode="auto">
            <a:xfrm flipH="1">
              <a:off x="3708400" y="3357563"/>
              <a:ext cx="503238" cy="1584325"/>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1" name="Line 16"/>
            <p:cNvSpPr>
              <a:spLocks noChangeShapeType="1"/>
            </p:cNvSpPr>
            <p:nvPr/>
          </p:nvSpPr>
          <p:spPr bwMode="auto">
            <a:xfrm>
              <a:off x="5219700" y="3357563"/>
              <a:ext cx="647700" cy="2016125"/>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 name="Line 17"/>
            <p:cNvSpPr>
              <a:spLocks noChangeShapeType="1"/>
            </p:cNvSpPr>
            <p:nvPr/>
          </p:nvSpPr>
          <p:spPr bwMode="auto">
            <a:xfrm>
              <a:off x="6227763" y="3068638"/>
              <a:ext cx="1081087" cy="10810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pic>
          <p:nvPicPr>
            <p:cNvPr id="33" name="Picture 23" descr="pota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3716338"/>
              <a:ext cx="17907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24" descr="cerea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113" y="4365625"/>
              <a:ext cx="1816100"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5" descr="ric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04025" y="3357563"/>
              <a:ext cx="17907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26" descr="spaghett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4163" y="4868863"/>
              <a:ext cx="18161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 Box 27"/>
            <p:cNvSpPr txBox="1">
              <a:spLocks noChangeArrowheads="1"/>
            </p:cNvSpPr>
            <p:nvPr/>
          </p:nvSpPr>
          <p:spPr bwMode="auto">
            <a:xfrm>
              <a:off x="34926" y="4969123"/>
              <a:ext cx="2320505" cy="55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600" dirty="0">
                  <a:latin typeface="Century Gothic" panose="020B0502020202020204" pitchFamily="34" charset="0"/>
                </a:rPr>
                <a:t>potato</a:t>
              </a:r>
              <a:endParaRPr lang="en-US" altLang="en-US" sz="1600" dirty="0">
                <a:latin typeface="Century Gothic" panose="020B0502020202020204" pitchFamily="34" charset="0"/>
              </a:endParaRPr>
            </a:p>
          </p:txBody>
        </p:sp>
        <p:sp>
          <p:nvSpPr>
            <p:cNvPr id="38" name="Text Box 28"/>
            <p:cNvSpPr txBox="1">
              <a:spLocks noChangeArrowheads="1"/>
            </p:cNvSpPr>
            <p:nvPr/>
          </p:nvSpPr>
          <p:spPr bwMode="auto">
            <a:xfrm>
              <a:off x="1836085" y="5625970"/>
              <a:ext cx="2700690" cy="58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cereal</a:t>
              </a:r>
              <a:endParaRPr lang="en-US" altLang="en-US" sz="1800" dirty="0">
                <a:latin typeface="Century Gothic" panose="020B0502020202020204" pitchFamily="34" charset="0"/>
              </a:endParaRPr>
            </a:p>
          </p:txBody>
        </p:sp>
        <p:sp>
          <p:nvSpPr>
            <p:cNvPr id="39" name="Text Box 29"/>
            <p:cNvSpPr txBox="1">
              <a:spLocks noChangeArrowheads="1"/>
            </p:cNvSpPr>
            <p:nvPr/>
          </p:nvSpPr>
          <p:spPr bwMode="auto">
            <a:xfrm>
              <a:off x="5219700" y="5949951"/>
              <a:ext cx="2207970" cy="58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pasta</a:t>
              </a:r>
              <a:endParaRPr lang="en-US" altLang="en-US" sz="1800" dirty="0">
                <a:latin typeface="Century Gothic" panose="020B0502020202020204" pitchFamily="34" charset="0"/>
              </a:endParaRPr>
            </a:p>
          </p:txBody>
        </p:sp>
        <p:sp>
          <p:nvSpPr>
            <p:cNvPr id="40" name="Text Box 30"/>
            <p:cNvSpPr txBox="1">
              <a:spLocks noChangeArrowheads="1"/>
            </p:cNvSpPr>
            <p:nvPr/>
          </p:nvSpPr>
          <p:spPr bwMode="auto">
            <a:xfrm>
              <a:off x="7180262" y="4750846"/>
              <a:ext cx="1620840" cy="58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rice</a:t>
              </a:r>
              <a:endParaRPr lang="en-US" altLang="en-US" sz="1800" dirty="0">
                <a:latin typeface="Century Gothic" panose="020B0502020202020204" pitchFamily="34" charset="0"/>
              </a:endParaRPr>
            </a:p>
          </p:txBody>
        </p:sp>
      </p:grpSp>
      <p:sp>
        <p:nvSpPr>
          <p:cNvPr id="21" name="Text Box 3"/>
          <p:cNvSpPr txBox="1">
            <a:spLocks noChangeArrowheads="1"/>
          </p:cNvSpPr>
          <p:nvPr/>
        </p:nvSpPr>
        <p:spPr bwMode="auto">
          <a:xfrm>
            <a:off x="8718499" y="414908"/>
            <a:ext cx="33845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b="1" dirty="0">
                <a:solidFill>
                  <a:srgbClr val="FF0000"/>
                </a:solidFill>
                <a:latin typeface="Century Gothic" panose="020B0502020202020204" pitchFamily="34" charset="0"/>
              </a:rPr>
              <a:t>Vitamins</a:t>
            </a:r>
            <a:r>
              <a:rPr lang="en-GB" altLang="en-US" sz="1800" b="1" dirty="0">
                <a:latin typeface="Century Gothic" panose="020B0502020202020204" pitchFamily="34" charset="0"/>
              </a:rPr>
              <a:t> &amp; </a:t>
            </a:r>
            <a:r>
              <a:rPr lang="en-GB" altLang="en-US" sz="1800" b="1" dirty="0">
                <a:solidFill>
                  <a:srgbClr val="FF0000"/>
                </a:solidFill>
                <a:latin typeface="Century Gothic" panose="020B0502020202020204" pitchFamily="34" charset="0"/>
              </a:rPr>
              <a:t>Minerals </a:t>
            </a:r>
            <a:r>
              <a:rPr lang="en-GB" altLang="en-US" sz="1800" b="1" dirty="0">
                <a:latin typeface="Century Gothic" panose="020B0502020202020204" pitchFamily="34" charset="0"/>
              </a:rPr>
              <a:t>are found in fruit &amp; vegetables</a:t>
            </a:r>
            <a:r>
              <a:rPr lang="en-GB" altLang="en-US" sz="1800" dirty="0">
                <a:latin typeface="Century Gothic" panose="020B0502020202020204" pitchFamily="34" charset="0"/>
              </a:rPr>
              <a:t> </a:t>
            </a:r>
            <a:endParaRPr lang="en-US" altLang="en-US" sz="1800" b="1" dirty="0">
              <a:latin typeface="Century Gothic" panose="020B0502020202020204" pitchFamily="34" charset="0"/>
            </a:endParaRPr>
          </a:p>
        </p:txBody>
      </p:sp>
      <p:sp>
        <p:nvSpPr>
          <p:cNvPr id="22" name="Text Box 6"/>
          <p:cNvSpPr txBox="1">
            <a:spLocks noChangeArrowheads="1"/>
          </p:cNvSpPr>
          <p:nvPr/>
        </p:nvSpPr>
        <p:spPr bwMode="auto">
          <a:xfrm>
            <a:off x="8168527" y="1808872"/>
            <a:ext cx="39608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They help your bodies to work properly.</a:t>
            </a:r>
            <a:endParaRPr lang="en-US" altLang="en-US" sz="1800" dirty="0">
              <a:latin typeface="Century Gothic" panose="020B0502020202020204" pitchFamily="34" charset="0"/>
            </a:endParaRPr>
          </a:p>
        </p:txBody>
      </p:sp>
      <p:pic>
        <p:nvPicPr>
          <p:cNvPr id="2" name="Picture 1"/>
          <p:cNvPicPr>
            <a:picLocks noChangeAspect="1"/>
          </p:cNvPicPr>
          <p:nvPr/>
        </p:nvPicPr>
        <p:blipFill>
          <a:blip r:embed="rId7"/>
          <a:stretch>
            <a:fillRect/>
          </a:stretch>
        </p:blipFill>
        <p:spPr>
          <a:xfrm>
            <a:off x="10057728" y="1123695"/>
            <a:ext cx="481626" cy="757645"/>
          </a:xfrm>
          <a:prstGeom prst="rect">
            <a:avLst/>
          </a:prstGeom>
        </p:spPr>
      </p:pic>
      <p:sp>
        <p:nvSpPr>
          <p:cNvPr id="41" name="Text Box 10"/>
          <p:cNvSpPr txBox="1">
            <a:spLocks noChangeArrowheads="1"/>
          </p:cNvSpPr>
          <p:nvPr/>
        </p:nvSpPr>
        <p:spPr bwMode="auto">
          <a:xfrm>
            <a:off x="8292988" y="3069171"/>
            <a:ext cx="37449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These are really good for us.</a:t>
            </a:r>
            <a:endParaRPr lang="en-US" altLang="en-US" sz="1800" dirty="0">
              <a:latin typeface="Century Gothic" panose="020B0502020202020204" pitchFamily="34" charset="0"/>
            </a:endParaRPr>
          </a:p>
        </p:txBody>
      </p:sp>
      <p:pic>
        <p:nvPicPr>
          <p:cNvPr id="3" name="Picture 2"/>
          <p:cNvPicPr>
            <a:picLocks noChangeAspect="1"/>
          </p:cNvPicPr>
          <p:nvPr/>
        </p:nvPicPr>
        <p:blipFill>
          <a:blip r:embed="rId8"/>
          <a:stretch>
            <a:fillRect/>
          </a:stretch>
        </p:blipFill>
        <p:spPr>
          <a:xfrm>
            <a:off x="10000259" y="2527245"/>
            <a:ext cx="481626" cy="755970"/>
          </a:xfrm>
          <a:prstGeom prst="rect">
            <a:avLst/>
          </a:prstGeom>
        </p:spPr>
      </p:pic>
      <p:grpSp>
        <p:nvGrpSpPr>
          <p:cNvPr id="42" name="Group 27"/>
          <p:cNvGrpSpPr>
            <a:grpSpLocks/>
          </p:cNvGrpSpPr>
          <p:nvPr/>
        </p:nvGrpSpPr>
        <p:grpSpPr bwMode="auto">
          <a:xfrm>
            <a:off x="7913602" y="3744857"/>
            <a:ext cx="3966832" cy="2842010"/>
            <a:chOff x="381000" y="3068638"/>
            <a:chExt cx="8586788" cy="3250644"/>
          </a:xfrm>
        </p:grpSpPr>
        <p:pic>
          <p:nvPicPr>
            <p:cNvPr id="43" name="Picture 27" descr="eg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03575" y="5013325"/>
              <a:ext cx="863600"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4" name="Group 26"/>
            <p:cNvGrpSpPr>
              <a:grpSpLocks/>
            </p:cNvGrpSpPr>
            <p:nvPr/>
          </p:nvGrpSpPr>
          <p:grpSpPr bwMode="auto">
            <a:xfrm>
              <a:off x="381000" y="3068638"/>
              <a:ext cx="8586788" cy="3250644"/>
              <a:chOff x="381000" y="3068638"/>
              <a:chExt cx="8586788" cy="3250644"/>
            </a:xfrm>
          </p:grpSpPr>
          <p:sp>
            <p:nvSpPr>
              <p:cNvPr id="45" name="Line 11"/>
              <p:cNvSpPr>
                <a:spLocks noChangeShapeType="1"/>
              </p:cNvSpPr>
              <p:nvPr/>
            </p:nvSpPr>
            <p:spPr bwMode="auto">
              <a:xfrm flipH="1">
                <a:off x="2195513" y="3068638"/>
                <a:ext cx="792162" cy="8651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46" name="Line 12"/>
              <p:cNvSpPr>
                <a:spLocks noChangeShapeType="1"/>
              </p:cNvSpPr>
              <p:nvPr/>
            </p:nvSpPr>
            <p:spPr bwMode="auto">
              <a:xfrm flipH="1">
                <a:off x="3708400" y="3357563"/>
                <a:ext cx="503238" cy="1584325"/>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47" name="Line 13"/>
              <p:cNvSpPr>
                <a:spLocks noChangeShapeType="1"/>
              </p:cNvSpPr>
              <p:nvPr/>
            </p:nvSpPr>
            <p:spPr bwMode="auto">
              <a:xfrm>
                <a:off x="5219700" y="3357563"/>
                <a:ext cx="647700" cy="2016125"/>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48" name="Line 14"/>
              <p:cNvSpPr>
                <a:spLocks noChangeShapeType="1"/>
              </p:cNvSpPr>
              <p:nvPr/>
            </p:nvSpPr>
            <p:spPr bwMode="auto">
              <a:xfrm>
                <a:off x="6443663" y="3141663"/>
                <a:ext cx="865187" cy="1008062"/>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49" name="Text Box 19"/>
              <p:cNvSpPr txBox="1">
                <a:spLocks noChangeArrowheads="1"/>
              </p:cNvSpPr>
              <p:nvPr/>
            </p:nvSpPr>
            <p:spPr bwMode="auto">
              <a:xfrm>
                <a:off x="533400" y="5257800"/>
                <a:ext cx="1657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beef</a:t>
                </a:r>
                <a:endParaRPr lang="en-US" altLang="en-US" sz="1800" dirty="0">
                  <a:latin typeface="Century Gothic" panose="020B0502020202020204" pitchFamily="34" charset="0"/>
                </a:endParaRPr>
              </a:p>
            </p:txBody>
          </p:sp>
          <p:sp>
            <p:nvSpPr>
              <p:cNvPr id="50" name="Text Box 20"/>
              <p:cNvSpPr txBox="1">
                <a:spLocks noChangeArrowheads="1"/>
              </p:cNvSpPr>
              <p:nvPr/>
            </p:nvSpPr>
            <p:spPr bwMode="auto">
              <a:xfrm>
                <a:off x="2771775" y="5589588"/>
                <a:ext cx="17287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eggs</a:t>
                </a:r>
                <a:endParaRPr lang="en-US" altLang="en-US" sz="1800" dirty="0">
                  <a:latin typeface="Century Gothic" panose="020B0502020202020204" pitchFamily="34" charset="0"/>
                </a:endParaRPr>
              </a:p>
            </p:txBody>
          </p:sp>
          <p:sp>
            <p:nvSpPr>
              <p:cNvPr id="51" name="Text Box 21"/>
              <p:cNvSpPr txBox="1">
                <a:spLocks noChangeArrowheads="1"/>
              </p:cNvSpPr>
              <p:nvPr/>
            </p:nvSpPr>
            <p:spPr bwMode="auto">
              <a:xfrm>
                <a:off x="5940425" y="5949950"/>
                <a:ext cx="1584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fish</a:t>
                </a:r>
                <a:endParaRPr lang="en-US" altLang="en-US" sz="1800" dirty="0">
                  <a:latin typeface="Century Gothic" panose="020B0502020202020204" pitchFamily="34" charset="0"/>
                </a:endParaRPr>
              </a:p>
            </p:txBody>
          </p:sp>
          <p:sp>
            <p:nvSpPr>
              <p:cNvPr id="52" name="Text Box 22"/>
              <p:cNvSpPr txBox="1">
                <a:spLocks noChangeArrowheads="1"/>
              </p:cNvSpPr>
              <p:nvPr/>
            </p:nvSpPr>
            <p:spPr bwMode="auto">
              <a:xfrm>
                <a:off x="7524750" y="4581525"/>
                <a:ext cx="13684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nuts</a:t>
                </a:r>
                <a:endParaRPr lang="en-US" altLang="en-US" sz="1800" dirty="0">
                  <a:latin typeface="Century Gothic" panose="020B0502020202020204" pitchFamily="34" charset="0"/>
                </a:endParaRPr>
              </a:p>
            </p:txBody>
          </p:sp>
          <p:pic>
            <p:nvPicPr>
              <p:cNvPr id="53" name="Picture 26" descr="bee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1000" y="3657600"/>
                <a:ext cx="18542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8" descr="eg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1283573">
                <a:off x="3419475" y="5084763"/>
                <a:ext cx="863600"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30" descr="nuts"/>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380288" y="3429000"/>
                <a:ext cx="1587500"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31" descr="fish"/>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630863" y="4899270"/>
                <a:ext cx="1854200" cy="115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4" name="Picture 3"/>
          <p:cNvPicPr>
            <a:picLocks noChangeAspect="1"/>
          </p:cNvPicPr>
          <p:nvPr/>
        </p:nvPicPr>
        <p:blipFill>
          <a:blip r:embed="rId13"/>
          <a:stretch>
            <a:fillRect/>
          </a:stretch>
        </p:blipFill>
        <p:spPr>
          <a:xfrm>
            <a:off x="4180486" y="1971483"/>
            <a:ext cx="3560373" cy="1898122"/>
          </a:xfrm>
          <a:prstGeom prst="rect">
            <a:avLst/>
          </a:prstGeom>
        </p:spPr>
      </p:pic>
      <p:sp>
        <p:nvSpPr>
          <p:cNvPr id="6" name="Rectangle 5"/>
          <p:cNvSpPr/>
          <p:nvPr/>
        </p:nvSpPr>
        <p:spPr>
          <a:xfrm>
            <a:off x="4332604" y="471597"/>
            <a:ext cx="3276858" cy="369332"/>
          </a:xfrm>
          <a:prstGeom prst="rect">
            <a:avLst/>
          </a:prstGeom>
        </p:spPr>
        <p:txBody>
          <a:bodyPr wrap="none">
            <a:spAutoFit/>
          </a:bodyPr>
          <a:lstStyle/>
          <a:p>
            <a:pPr lvl="0" algn="ctr">
              <a:spcBef>
                <a:spcPct val="50000"/>
              </a:spcBef>
            </a:pPr>
            <a:r>
              <a:rPr lang="en-GB" altLang="en-US" b="1" dirty="0">
                <a:solidFill>
                  <a:prstClr val="black"/>
                </a:solidFill>
                <a:latin typeface="Century Gothic" panose="020B0502020202020204" pitchFamily="34" charset="0"/>
              </a:rPr>
              <a:t>Meat &amp; Fish contain </a:t>
            </a:r>
            <a:r>
              <a:rPr lang="en-GB" altLang="en-US" b="1" dirty="0">
                <a:solidFill>
                  <a:srgbClr val="FF0000"/>
                </a:solidFill>
                <a:latin typeface="Century Gothic" panose="020B0502020202020204" pitchFamily="34" charset="0"/>
              </a:rPr>
              <a:t>protein</a:t>
            </a:r>
            <a:r>
              <a:rPr lang="en-GB" altLang="en-US" b="1" dirty="0">
                <a:solidFill>
                  <a:prstClr val="black"/>
                </a:solidFill>
                <a:latin typeface="Century Gothic" panose="020B0502020202020204" pitchFamily="34" charset="0"/>
              </a:rPr>
              <a:t>.</a:t>
            </a:r>
            <a:endParaRPr lang="en-US" altLang="en-US" b="1" dirty="0">
              <a:solidFill>
                <a:prstClr val="black"/>
              </a:solidFill>
              <a:latin typeface="Century Gothic" panose="020B0502020202020204" pitchFamily="34" charset="0"/>
            </a:endParaRPr>
          </a:p>
        </p:txBody>
      </p:sp>
      <p:sp>
        <p:nvSpPr>
          <p:cNvPr id="7" name="Rectangle 6"/>
          <p:cNvSpPr/>
          <p:nvPr/>
        </p:nvSpPr>
        <p:spPr>
          <a:xfrm>
            <a:off x="4220463" y="1142676"/>
            <a:ext cx="3936161" cy="738664"/>
          </a:xfrm>
          <a:prstGeom prst="rect">
            <a:avLst/>
          </a:prstGeom>
        </p:spPr>
        <p:txBody>
          <a:bodyPr wrap="square">
            <a:spAutoFit/>
          </a:bodyPr>
          <a:lstStyle/>
          <a:p>
            <a:pPr lvl="0" algn="ctr">
              <a:spcBef>
                <a:spcPct val="50000"/>
              </a:spcBef>
            </a:pPr>
            <a:r>
              <a:rPr lang="en-GB" altLang="en-US" dirty="0">
                <a:solidFill>
                  <a:prstClr val="black"/>
                </a:solidFill>
                <a:latin typeface="Century Gothic" panose="020B0502020202020204" pitchFamily="34" charset="0"/>
              </a:rPr>
              <a:t>Proteins help your body grow and repair itself</a:t>
            </a:r>
            <a:r>
              <a:rPr lang="en-GB" altLang="en-US" sz="2400" dirty="0">
                <a:solidFill>
                  <a:prstClr val="black"/>
                </a:solidFill>
                <a:latin typeface="Century Gothic" panose="020B0502020202020204" pitchFamily="34" charset="0"/>
              </a:rPr>
              <a:t>.</a:t>
            </a:r>
            <a:endParaRPr lang="en-US" altLang="en-US" sz="2400" dirty="0">
              <a:solidFill>
                <a:prstClr val="black"/>
              </a:solidFill>
              <a:latin typeface="Century Gothic" panose="020B0502020202020204" pitchFamily="34" charset="0"/>
            </a:endParaRPr>
          </a:p>
        </p:txBody>
      </p:sp>
      <p:pic>
        <p:nvPicPr>
          <p:cNvPr id="8" name="Picture 7"/>
          <p:cNvPicPr>
            <a:picLocks noChangeAspect="1"/>
          </p:cNvPicPr>
          <p:nvPr/>
        </p:nvPicPr>
        <p:blipFill>
          <a:blip r:embed="rId14"/>
          <a:stretch>
            <a:fillRect/>
          </a:stretch>
        </p:blipFill>
        <p:spPr>
          <a:xfrm>
            <a:off x="5920111" y="840929"/>
            <a:ext cx="481626" cy="528288"/>
          </a:xfrm>
          <a:prstGeom prst="rect">
            <a:avLst/>
          </a:prstGeom>
        </p:spPr>
      </p:pic>
      <p:pic>
        <p:nvPicPr>
          <p:cNvPr id="9" name="Picture 8"/>
          <p:cNvPicPr>
            <a:picLocks noChangeAspect="1"/>
          </p:cNvPicPr>
          <p:nvPr/>
        </p:nvPicPr>
        <p:blipFill>
          <a:blip r:embed="rId15"/>
          <a:stretch>
            <a:fillRect/>
          </a:stretch>
        </p:blipFill>
        <p:spPr>
          <a:xfrm>
            <a:off x="4006367" y="3997690"/>
            <a:ext cx="3692410" cy="2354842"/>
          </a:xfrm>
          <a:prstGeom prst="rect">
            <a:avLst/>
          </a:prstGeom>
        </p:spPr>
      </p:pic>
    </p:spTree>
    <p:extLst>
      <p:ext uri="{BB962C8B-B14F-4D97-AF65-F5344CB8AC3E}">
        <p14:creationId xmlns:p14="http://schemas.microsoft.com/office/powerpoint/2010/main" val="30194781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up)">
                                      <p:cBhvr>
                                        <p:cTn id="17" dur="500"/>
                                        <p:tgtEl>
                                          <p:spTgt spid="26"/>
                                        </p:tgtEl>
                                      </p:cBhvr>
                                    </p:animEffect>
                                  </p:childTnLst>
                                </p:cTn>
                              </p:par>
                              <p:par>
                                <p:cTn id="18" presetID="53" presetClass="entr" presetSubtype="0" fill="hold" grpId="0" nodeType="with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p:cTn id="20" dur="500" fill="hold"/>
                                        <p:tgtEl>
                                          <p:spTgt spid="27"/>
                                        </p:tgtEl>
                                        <p:attrNameLst>
                                          <p:attrName>ppt_w</p:attrName>
                                        </p:attrNameLst>
                                      </p:cBhvr>
                                      <p:tavLst>
                                        <p:tav tm="0">
                                          <p:val>
                                            <p:fltVal val="0"/>
                                          </p:val>
                                        </p:tav>
                                        <p:tav tm="100000">
                                          <p:val>
                                            <p:strVal val="#ppt_w"/>
                                          </p:val>
                                        </p:tav>
                                      </p:tavLst>
                                    </p:anim>
                                    <p:anim calcmode="lin" valueType="num">
                                      <p:cBhvr>
                                        <p:cTn id="21" dur="500" fill="hold"/>
                                        <p:tgtEl>
                                          <p:spTgt spid="27"/>
                                        </p:tgtEl>
                                        <p:attrNameLst>
                                          <p:attrName>ppt_h</p:attrName>
                                        </p:attrNameLst>
                                      </p:cBhvr>
                                      <p:tavLst>
                                        <p:tav tm="0">
                                          <p:val>
                                            <p:fltVal val="0"/>
                                          </p:val>
                                        </p:tav>
                                        <p:tav tm="100000">
                                          <p:val>
                                            <p:strVal val="#ppt_h"/>
                                          </p:val>
                                        </p:tav>
                                      </p:tavLst>
                                    </p:anim>
                                    <p:animEffect transition="in" filter="fade">
                                      <p:cBhvr>
                                        <p:cTn id="22" dur="500"/>
                                        <p:tgtEl>
                                          <p:spTgt spid="27"/>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par>
                                <p:cTn id="30" presetID="53"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0" fill="hold" grpId="0"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0" fill="hold" nodeType="click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p:cTn id="44" dur="500" fill="hold"/>
                                        <p:tgtEl>
                                          <p:spTgt spid="42"/>
                                        </p:tgtEl>
                                        <p:attrNameLst>
                                          <p:attrName>ppt_w</p:attrName>
                                        </p:attrNameLst>
                                      </p:cBhvr>
                                      <p:tavLst>
                                        <p:tav tm="0">
                                          <p:val>
                                            <p:fltVal val="0"/>
                                          </p:val>
                                        </p:tav>
                                        <p:tav tm="100000">
                                          <p:val>
                                            <p:strVal val="#ppt_w"/>
                                          </p:val>
                                        </p:tav>
                                      </p:tavLst>
                                    </p:anim>
                                    <p:anim calcmode="lin" valueType="num">
                                      <p:cBhvr>
                                        <p:cTn id="45" dur="500" fill="hold"/>
                                        <p:tgtEl>
                                          <p:spTgt spid="42"/>
                                        </p:tgtEl>
                                        <p:attrNameLst>
                                          <p:attrName>ppt_h</p:attrName>
                                        </p:attrNameLst>
                                      </p:cBhvr>
                                      <p:tavLst>
                                        <p:tav tm="0">
                                          <p:val>
                                            <p:fltVal val="0"/>
                                          </p:val>
                                        </p:tav>
                                        <p:tav tm="100000">
                                          <p:val>
                                            <p:strVal val="#ppt_h"/>
                                          </p:val>
                                        </p:tav>
                                      </p:tavLst>
                                    </p:anim>
                                    <p:animEffect transition="in" filter="fade">
                                      <p:cBhvr>
                                        <p:cTn id="4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P spid="22" grpId="0"/>
      <p:bldP spid="4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3" name="Text Box 3"/>
          <p:cNvSpPr txBox="1">
            <a:spLocks noChangeArrowheads="1"/>
          </p:cNvSpPr>
          <p:nvPr/>
        </p:nvSpPr>
        <p:spPr bwMode="auto">
          <a:xfrm>
            <a:off x="155575" y="342622"/>
            <a:ext cx="29527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b="1" dirty="0">
                <a:latin typeface="Century Gothic" panose="020B0502020202020204" pitchFamily="34" charset="0"/>
              </a:rPr>
              <a:t>Foods containing </a:t>
            </a:r>
            <a:r>
              <a:rPr lang="en-GB" altLang="en-US" sz="1800" b="1" dirty="0">
                <a:solidFill>
                  <a:srgbClr val="FF0000"/>
                </a:solidFill>
                <a:latin typeface="Century Gothic" panose="020B0502020202020204" pitchFamily="34" charset="0"/>
              </a:rPr>
              <a:t>fats and oils</a:t>
            </a:r>
            <a:endParaRPr lang="en-US" altLang="en-US" sz="1800" b="1" dirty="0">
              <a:solidFill>
                <a:srgbClr val="FF0000"/>
              </a:solidFill>
              <a:latin typeface="Century Gothic" panose="020B0502020202020204" pitchFamily="34" charset="0"/>
            </a:endParaRPr>
          </a:p>
        </p:txBody>
      </p:sp>
      <p:sp>
        <p:nvSpPr>
          <p:cNvPr id="4" name="Line 4"/>
          <p:cNvSpPr>
            <a:spLocks noChangeShapeType="1"/>
          </p:cNvSpPr>
          <p:nvPr/>
        </p:nvSpPr>
        <p:spPr bwMode="auto">
          <a:xfrm>
            <a:off x="1757116" y="1139614"/>
            <a:ext cx="12025" cy="62215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6" name="Text Box 6"/>
          <p:cNvSpPr txBox="1">
            <a:spLocks noChangeArrowheads="1"/>
          </p:cNvSpPr>
          <p:nvPr/>
        </p:nvSpPr>
        <p:spPr bwMode="auto">
          <a:xfrm>
            <a:off x="234539" y="1870284"/>
            <a:ext cx="31686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Used as an energy store.</a:t>
            </a:r>
            <a:endParaRPr lang="en-US" altLang="en-US" sz="1800" dirty="0">
              <a:latin typeface="Century Gothic" panose="020B0502020202020204" pitchFamily="34" charset="0"/>
            </a:endParaRPr>
          </a:p>
        </p:txBody>
      </p:sp>
      <p:sp>
        <p:nvSpPr>
          <p:cNvPr id="7" name="Line 7"/>
          <p:cNvSpPr>
            <a:spLocks noChangeShapeType="1"/>
          </p:cNvSpPr>
          <p:nvPr/>
        </p:nvSpPr>
        <p:spPr bwMode="auto">
          <a:xfrm>
            <a:off x="1779236" y="2556890"/>
            <a:ext cx="29533" cy="558289"/>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8" name="Text Box 10"/>
          <p:cNvSpPr txBox="1">
            <a:spLocks noChangeArrowheads="1"/>
          </p:cNvSpPr>
          <p:nvPr/>
        </p:nvSpPr>
        <p:spPr bwMode="auto">
          <a:xfrm>
            <a:off x="-101063" y="3134821"/>
            <a:ext cx="43211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Although they taste good these foods can be bad for you if you eat too many!</a:t>
            </a:r>
            <a:endParaRPr lang="en-US" altLang="en-US" sz="1800" dirty="0">
              <a:latin typeface="Century Gothic" panose="020B0502020202020204" pitchFamily="34" charset="0"/>
            </a:endParaRPr>
          </a:p>
        </p:txBody>
      </p:sp>
      <p:grpSp>
        <p:nvGrpSpPr>
          <p:cNvPr id="9" name="Group 54"/>
          <p:cNvGrpSpPr>
            <a:grpSpLocks/>
          </p:cNvGrpSpPr>
          <p:nvPr/>
        </p:nvGrpSpPr>
        <p:grpSpPr bwMode="auto">
          <a:xfrm>
            <a:off x="155575" y="4385484"/>
            <a:ext cx="4285210" cy="2108539"/>
            <a:chOff x="323850" y="3698875"/>
            <a:chExt cx="8569325" cy="3038452"/>
          </a:xfrm>
        </p:grpSpPr>
        <p:grpSp>
          <p:nvGrpSpPr>
            <p:cNvPr id="10" name="Group 25"/>
            <p:cNvGrpSpPr>
              <a:grpSpLocks/>
            </p:cNvGrpSpPr>
            <p:nvPr/>
          </p:nvGrpSpPr>
          <p:grpSpPr bwMode="auto">
            <a:xfrm>
              <a:off x="323850" y="3698875"/>
              <a:ext cx="8569325" cy="3038452"/>
              <a:chOff x="323850" y="3068638"/>
              <a:chExt cx="8569325" cy="3038452"/>
            </a:xfrm>
          </p:grpSpPr>
          <p:sp>
            <p:nvSpPr>
              <p:cNvPr id="13" name="Line 11"/>
              <p:cNvSpPr>
                <a:spLocks noChangeShapeType="1"/>
              </p:cNvSpPr>
              <p:nvPr/>
            </p:nvSpPr>
            <p:spPr bwMode="auto">
              <a:xfrm flipH="1">
                <a:off x="2195513" y="3068638"/>
                <a:ext cx="936625" cy="8651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4" name="Line 12"/>
              <p:cNvSpPr>
                <a:spLocks noChangeShapeType="1"/>
              </p:cNvSpPr>
              <p:nvPr/>
            </p:nvSpPr>
            <p:spPr bwMode="auto">
              <a:xfrm flipH="1">
                <a:off x="3886200" y="3357564"/>
                <a:ext cx="325438" cy="96520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5" name="Line 13"/>
              <p:cNvSpPr>
                <a:spLocks noChangeShapeType="1"/>
              </p:cNvSpPr>
              <p:nvPr/>
            </p:nvSpPr>
            <p:spPr bwMode="auto">
              <a:xfrm>
                <a:off x="5219700" y="3357564"/>
                <a:ext cx="419100" cy="104140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6" name="Line 14"/>
              <p:cNvSpPr>
                <a:spLocks noChangeShapeType="1"/>
              </p:cNvSpPr>
              <p:nvPr/>
            </p:nvSpPr>
            <p:spPr bwMode="auto">
              <a:xfrm>
                <a:off x="6227763" y="3068638"/>
                <a:ext cx="1081087" cy="10810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7" name="Text Box 19"/>
              <p:cNvSpPr txBox="1">
                <a:spLocks noChangeArrowheads="1"/>
              </p:cNvSpPr>
              <p:nvPr/>
            </p:nvSpPr>
            <p:spPr bwMode="auto">
              <a:xfrm>
                <a:off x="323850" y="4856163"/>
                <a:ext cx="1657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Oil</a:t>
                </a:r>
                <a:endParaRPr lang="en-US" altLang="en-US" sz="1800" dirty="0">
                  <a:latin typeface="Century Gothic" panose="020B0502020202020204" pitchFamily="34" charset="0"/>
                </a:endParaRPr>
              </a:p>
            </p:txBody>
          </p:sp>
          <p:sp>
            <p:nvSpPr>
              <p:cNvPr id="18" name="Text Box 20"/>
              <p:cNvSpPr txBox="1">
                <a:spLocks noChangeArrowheads="1"/>
              </p:cNvSpPr>
              <p:nvPr/>
            </p:nvSpPr>
            <p:spPr bwMode="auto">
              <a:xfrm>
                <a:off x="2368264" y="5708650"/>
                <a:ext cx="2027523" cy="398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cheese</a:t>
                </a:r>
                <a:endParaRPr lang="en-US" altLang="en-US" sz="1800" dirty="0">
                  <a:latin typeface="Century Gothic" panose="020B0502020202020204" pitchFamily="34" charset="0"/>
                </a:endParaRPr>
              </a:p>
            </p:txBody>
          </p:sp>
          <p:sp>
            <p:nvSpPr>
              <p:cNvPr id="19" name="Text Box 21"/>
              <p:cNvSpPr txBox="1">
                <a:spLocks noChangeArrowheads="1"/>
              </p:cNvSpPr>
              <p:nvPr/>
            </p:nvSpPr>
            <p:spPr bwMode="auto">
              <a:xfrm>
                <a:off x="5072063" y="5313363"/>
                <a:ext cx="1770062" cy="532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butter</a:t>
                </a:r>
                <a:endParaRPr lang="en-US" altLang="en-US" sz="1800" dirty="0">
                  <a:latin typeface="Century Gothic" panose="020B0502020202020204" pitchFamily="34" charset="0"/>
                </a:endParaRPr>
              </a:p>
            </p:txBody>
          </p:sp>
          <p:sp>
            <p:nvSpPr>
              <p:cNvPr id="20" name="Text Box 22"/>
              <p:cNvSpPr txBox="1">
                <a:spLocks noChangeArrowheads="1"/>
              </p:cNvSpPr>
              <p:nvPr/>
            </p:nvSpPr>
            <p:spPr bwMode="auto">
              <a:xfrm>
                <a:off x="7380288" y="5229225"/>
                <a:ext cx="15128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1800" dirty="0">
                    <a:latin typeface="Century Gothic" panose="020B0502020202020204" pitchFamily="34" charset="0"/>
                  </a:rPr>
                  <a:t>chips</a:t>
                </a:r>
                <a:endParaRPr lang="en-US" altLang="en-US" sz="1800" dirty="0">
                  <a:latin typeface="Century Gothic" panose="020B0502020202020204" pitchFamily="34" charset="0"/>
                </a:endParaRPr>
              </a:p>
            </p:txBody>
          </p:sp>
          <p:pic>
            <p:nvPicPr>
              <p:cNvPr id="21" name="Picture 27" descr="chee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246563"/>
                <a:ext cx="18161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8" descr="but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4094163"/>
                <a:ext cx="18161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 name="Picture 5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67600" y="4377320"/>
              <a:ext cx="1181100" cy="149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88323" y="4377320"/>
              <a:ext cx="1069075" cy="998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 name="Picture 22"/>
          <p:cNvPicPr/>
          <p:nvPr/>
        </p:nvPicPr>
        <p:blipFill rotWithShape="1">
          <a:blip r:embed="rId7"/>
          <a:srcRect l="22269" t="20691" r="8930" b="10147"/>
          <a:stretch/>
        </p:blipFill>
        <p:spPr bwMode="auto">
          <a:xfrm>
            <a:off x="4951200" y="665786"/>
            <a:ext cx="7131943" cy="59962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09202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par>
                                <p:cTn id="18" presetID="53"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pic>
        <p:nvPicPr>
          <p:cNvPr id="10" name="Picture 9"/>
          <p:cNvPicPr/>
          <p:nvPr/>
        </p:nvPicPr>
        <p:blipFill rotWithShape="1">
          <a:blip r:embed="rId3"/>
          <a:srcRect l="22601" t="20985" r="8764" b="10739"/>
          <a:stretch/>
        </p:blipFill>
        <p:spPr bwMode="auto">
          <a:xfrm>
            <a:off x="155575" y="7937"/>
            <a:ext cx="6008914" cy="3989297"/>
          </a:xfrm>
          <a:prstGeom prst="rect">
            <a:avLst/>
          </a:prstGeom>
          <a:ln>
            <a:noFill/>
          </a:ln>
          <a:extLst>
            <a:ext uri="{53640926-AAD7-44D8-BBD7-CCE9431645EC}">
              <a14:shadowObscured xmlns:a14="http://schemas.microsoft.com/office/drawing/2010/main"/>
            </a:ext>
          </a:extLst>
        </p:spPr>
      </p:pic>
      <p:pic>
        <p:nvPicPr>
          <p:cNvPr id="16" name="Picture 15"/>
          <p:cNvPicPr/>
          <p:nvPr/>
        </p:nvPicPr>
        <p:blipFill rotWithShape="1">
          <a:blip r:embed="rId4"/>
          <a:srcRect l="22767" t="20985" r="8764" b="10739"/>
          <a:stretch/>
        </p:blipFill>
        <p:spPr bwMode="auto">
          <a:xfrm>
            <a:off x="6217919" y="7937"/>
            <a:ext cx="5974081" cy="3989297"/>
          </a:xfrm>
          <a:prstGeom prst="rect">
            <a:avLst/>
          </a:prstGeom>
          <a:ln>
            <a:noFill/>
          </a:ln>
          <a:extLst>
            <a:ext uri="{53640926-AAD7-44D8-BBD7-CCE9431645EC}">
              <a14:shadowObscured xmlns:a14="http://schemas.microsoft.com/office/drawing/2010/main"/>
            </a:ext>
          </a:extLst>
        </p:spPr>
      </p:pic>
      <p:sp>
        <p:nvSpPr>
          <p:cNvPr id="3" name="TextBox 2"/>
          <p:cNvSpPr txBox="1"/>
          <p:nvPr/>
        </p:nvSpPr>
        <p:spPr>
          <a:xfrm>
            <a:off x="1632857" y="4911635"/>
            <a:ext cx="8869679" cy="646331"/>
          </a:xfrm>
          <a:prstGeom prst="rect">
            <a:avLst/>
          </a:prstGeom>
          <a:noFill/>
        </p:spPr>
        <p:txBody>
          <a:bodyPr wrap="square" rtlCol="0">
            <a:spAutoFit/>
          </a:bodyPr>
          <a:lstStyle/>
          <a:p>
            <a:r>
              <a:rPr lang="en-GB" dirty="0" smtClean="0"/>
              <a:t>Re-create the </a:t>
            </a:r>
            <a:r>
              <a:rPr lang="en-GB" dirty="0" err="1" smtClean="0"/>
              <a:t>eatwell</a:t>
            </a:r>
            <a:r>
              <a:rPr lang="en-GB" dirty="0" smtClean="0"/>
              <a:t> guide and bring it with you to your food and nutrition lesson.  </a:t>
            </a:r>
            <a:r>
              <a:rPr lang="en-GB" dirty="0" smtClean="0"/>
              <a:t>We</a:t>
            </a:r>
            <a:r>
              <a:rPr lang="en-GB" dirty="0" smtClean="0"/>
              <a:t> </a:t>
            </a:r>
            <a:r>
              <a:rPr lang="en-GB" dirty="0" smtClean="0"/>
              <a:t>really looking forward to seeing your work.</a:t>
            </a:r>
            <a:endParaRPr lang="en-GB" dirty="0"/>
          </a:p>
        </p:txBody>
      </p:sp>
    </p:spTree>
    <p:extLst>
      <p:ext uri="{BB962C8B-B14F-4D97-AF65-F5344CB8AC3E}">
        <p14:creationId xmlns:p14="http://schemas.microsoft.com/office/powerpoint/2010/main" val="2958998088"/>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TotalTime>
  <Words>542</Words>
  <Application>Microsoft Office PowerPoint</Application>
  <PresentationFormat>Widescreen</PresentationFormat>
  <Paragraphs>32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ＭＳ Ｐゴシック</vt:lpstr>
      <vt:lpstr>Arial</vt:lpstr>
      <vt:lpstr>Calibri</vt:lpstr>
      <vt:lpstr>Calibri Light</vt:lpstr>
      <vt:lpstr>Century Gothic</vt:lpstr>
      <vt:lpstr>Office Theme</vt:lpstr>
      <vt:lpstr>1_Office Theme</vt:lpstr>
      <vt:lpstr>PowerPoint Presentation</vt:lpstr>
      <vt:lpstr>PowerPoint Presentation</vt:lpstr>
      <vt:lpstr>PowerPoint Presentation</vt:lpstr>
      <vt:lpstr>PowerPoint Presentation</vt:lpstr>
    </vt:vector>
  </TitlesOfParts>
  <Company>Ninestiles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Baljeet Mohr</dc:creator>
  <cp:lastModifiedBy>Rachael Whittaker</cp:lastModifiedBy>
  <cp:revision>55</cp:revision>
  <dcterms:created xsi:type="dcterms:W3CDTF">2020-05-14T11:31:57Z</dcterms:created>
  <dcterms:modified xsi:type="dcterms:W3CDTF">2020-05-22T11:08:29Z</dcterms:modified>
</cp:coreProperties>
</file>