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6" r:id="rId4"/>
    <p:sldId id="278" r:id="rId5"/>
    <p:sldId id="261" r:id="rId6"/>
    <p:sldId id="277" r:id="rId7"/>
    <p:sldId id="285" r:id="rId8"/>
    <p:sldId id="286" r:id="rId9"/>
    <p:sldId id="287" r:id="rId10"/>
    <p:sldId id="288" r:id="rId11"/>
    <p:sldId id="289" r:id="rId12"/>
    <p:sldId id="264" r:id="rId13"/>
    <p:sldId id="265" r:id="rId14"/>
    <p:sldId id="266" r:id="rId15"/>
    <p:sldId id="279" r:id="rId16"/>
    <p:sldId id="290" r:id="rId17"/>
    <p:sldId id="293" r:id="rId18"/>
    <p:sldId id="291" r:id="rId19"/>
    <p:sldId id="292" r:id="rId20"/>
    <p:sldId id="267" r:id="rId21"/>
    <p:sldId id="280" r:id="rId22"/>
    <p:sldId id="281" r:id="rId23"/>
    <p:sldId id="282" r:id="rId24"/>
    <p:sldId id="283" r:id="rId25"/>
    <p:sldId id="294" r:id="rId26"/>
    <p:sldId id="284" r:id="rId27"/>
    <p:sldId id="295" r:id="rId28"/>
    <p:sldId id="296" r:id="rId29"/>
    <p:sldId id="297" r:id="rId30"/>
    <p:sldId id="274" r:id="rId31"/>
    <p:sldId id="275" r:id="rId32"/>
    <p:sldId id="298" r:id="rId33"/>
    <p:sldId id="299"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borah Delaney" initials="DD" lastIdx="1" clrIdx="0">
    <p:extLst>
      <p:ext uri="{19B8F6BF-5375-455C-9EA6-DF929625EA0E}">
        <p15:presenceInfo xmlns:p15="http://schemas.microsoft.com/office/powerpoint/2012/main" userId="e9ec57d0e9d5740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CC"/>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017" autoAdjust="0"/>
    <p:restoredTop sz="94660"/>
  </p:normalViewPr>
  <p:slideViewPr>
    <p:cSldViewPr snapToGrid="0">
      <p:cViewPr varScale="1">
        <p:scale>
          <a:sx n="62" d="100"/>
          <a:sy n="62" d="100"/>
        </p:scale>
        <p:origin x="72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commentAuthors" Target="commentAuthor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F4F77A-7985-474D-8470-3433B197C7F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19D9CE3-75A9-471A-B6EB-4592799DBAC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E2E04B8-66BC-4B5E-ACE1-044F9DB49741}"/>
              </a:ext>
            </a:extLst>
          </p:cNvPr>
          <p:cNvSpPr>
            <a:spLocks noGrp="1"/>
          </p:cNvSpPr>
          <p:nvPr>
            <p:ph type="dt" sz="half" idx="10"/>
          </p:nvPr>
        </p:nvSpPr>
        <p:spPr/>
        <p:txBody>
          <a:bodyPr/>
          <a:lstStyle/>
          <a:p>
            <a:fld id="{8AC6CE20-2A48-4829-AB91-8C5ACA1C6C34}" type="datetimeFigureOut">
              <a:rPr lang="en-GB" smtClean="0"/>
              <a:t>16/10/2020</a:t>
            </a:fld>
            <a:endParaRPr lang="en-GB"/>
          </a:p>
        </p:txBody>
      </p:sp>
      <p:sp>
        <p:nvSpPr>
          <p:cNvPr id="5" name="Footer Placeholder 4">
            <a:extLst>
              <a:ext uri="{FF2B5EF4-FFF2-40B4-BE49-F238E27FC236}">
                <a16:creationId xmlns:a16="http://schemas.microsoft.com/office/drawing/2014/main" id="{9FA7F365-9C47-4990-88AA-C5A770B301A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6568452-586B-48C2-831E-6E6170947F80}"/>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17877580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A11486-966B-4647-A457-B5C454E94C1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AB28D04-8818-471F-B07D-7999AAB1F05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55CB6DB-6165-4DAF-A7CE-BB45673AB462}"/>
              </a:ext>
            </a:extLst>
          </p:cNvPr>
          <p:cNvSpPr>
            <a:spLocks noGrp="1"/>
          </p:cNvSpPr>
          <p:nvPr>
            <p:ph type="dt" sz="half" idx="10"/>
          </p:nvPr>
        </p:nvSpPr>
        <p:spPr/>
        <p:txBody>
          <a:bodyPr/>
          <a:lstStyle/>
          <a:p>
            <a:fld id="{8AC6CE20-2A48-4829-AB91-8C5ACA1C6C34}" type="datetimeFigureOut">
              <a:rPr lang="en-GB" smtClean="0"/>
              <a:t>16/10/2020</a:t>
            </a:fld>
            <a:endParaRPr lang="en-GB"/>
          </a:p>
        </p:txBody>
      </p:sp>
      <p:sp>
        <p:nvSpPr>
          <p:cNvPr id="5" name="Footer Placeholder 4">
            <a:extLst>
              <a:ext uri="{FF2B5EF4-FFF2-40B4-BE49-F238E27FC236}">
                <a16:creationId xmlns:a16="http://schemas.microsoft.com/office/drawing/2014/main" id="{A0196AAA-D9AF-40F8-9DFD-AB21D0159D4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A085376-C3DF-4B23-B7E3-BED7028A746F}"/>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16069824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299071-011A-4AFD-8594-AF31A7B63E5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0A93676-70F1-40E1-9B50-81AE93409CE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A32796E-721B-49A7-B3D8-15EEEE089E37}"/>
              </a:ext>
            </a:extLst>
          </p:cNvPr>
          <p:cNvSpPr>
            <a:spLocks noGrp="1"/>
          </p:cNvSpPr>
          <p:nvPr>
            <p:ph type="dt" sz="half" idx="10"/>
          </p:nvPr>
        </p:nvSpPr>
        <p:spPr/>
        <p:txBody>
          <a:bodyPr/>
          <a:lstStyle/>
          <a:p>
            <a:fld id="{8AC6CE20-2A48-4829-AB91-8C5ACA1C6C34}" type="datetimeFigureOut">
              <a:rPr lang="en-GB" smtClean="0"/>
              <a:t>16/10/2020</a:t>
            </a:fld>
            <a:endParaRPr lang="en-GB"/>
          </a:p>
        </p:txBody>
      </p:sp>
      <p:sp>
        <p:nvSpPr>
          <p:cNvPr id="5" name="Footer Placeholder 4">
            <a:extLst>
              <a:ext uri="{FF2B5EF4-FFF2-40B4-BE49-F238E27FC236}">
                <a16:creationId xmlns:a16="http://schemas.microsoft.com/office/drawing/2014/main" id="{924B7274-7373-48E0-B4D2-EA27CBBB473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53B68FE-40FE-40EE-A15B-B6A1E942F036}"/>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34540424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8C8B2E-1B5A-41F7-898E-92F32417C98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857B34F-F2CF-44EB-B4DB-3638E1FCDD4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658C1DE-FA4A-4984-BEF4-CFAB8FC30E8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42472FF-5382-477E-BACD-FE6F9FB3A284}"/>
              </a:ext>
            </a:extLst>
          </p:cNvPr>
          <p:cNvSpPr>
            <a:spLocks noGrp="1"/>
          </p:cNvSpPr>
          <p:nvPr>
            <p:ph type="dt" sz="half" idx="10"/>
          </p:nvPr>
        </p:nvSpPr>
        <p:spPr/>
        <p:txBody>
          <a:bodyPr/>
          <a:lstStyle/>
          <a:p>
            <a:fld id="{8AC6CE20-2A48-4829-AB91-8C5ACA1C6C34}" type="datetimeFigureOut">
              <a:rPr lang="en-GB" smtClean="0"/>
              <a:t>16/10/2020</a:t>
            </a:fld>
            <a:endParaRPr lang="en-GB"/>
          </a:p>
        </p:txBody>
      </p:sp>
      <p:sp>
        <p:nvSpPr>
          <p:cNvPr id="6" name="Footer Placeholder 5">
            <a:extLst>
              <a:ext uri="{FF2B5EF4-FFF2-40B4-BE49-F238E27FC236}">
                <a16:creationId xmlns:a16="http://schemas.microsoft.com/office/drawing/2014/main" id="{4EAB5EBC-881F-44D2-8BCD-26367A44502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ED59E69-E3BC-42F7-86FB-F573BD08AE7C}"/>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42055014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F97005-5636-43E1-A3F4-834E9CD342A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AF01B4F-ED87-4D4D-8F83-6071A2C7B79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B5820F2-29FE-40E1-97EA-3369C032A03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6A8A015-BB9C-4D90-A4D5-B622767F36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DD8F5B2-47E4-4E35-A88B-8D143F02FA6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F9FA651-DAF2-4C04-BA63-BC72C3217A01}"/>
              </a:ext>
            </a:extLst>
          </p:cNvPr>
          <p:cNvSpPr>
            <a:spLocks noGrp="1"/>
          </p:cNvSpPr>
          <p:nvPr>
            <p:ph type="dt" sz="half" idx="10"/>
          </p:nvPr>
        </p:nvSpPr>
        <p:spPr/>
        <p:txBody>
          <a:bodyPr/>
          <a:lstStyle/>
          <a:p>
            <a:fld id="{8AC6CE20-2A48-4829-AB91-8C5ACA1C6C34}" type="datetimeFigureOut">
              <a:rPr lang="en-GB" smtClean="0"/>
              <a:t>16/10/2020</a:t>
            </a:fld>
            <a:endParaRPr lang="en-GB"/>
          </a:p>
        </p:txBody>
      </p:sp>
      <p:sp>
        <p:nvSpPr>
          <p:cNvPr id="8" name="Footer Placeholder 7">
            <a:extLst>
              <a:ext uri="{FF2B5EF4-FFF2-40B4-BE49-F238E27FC236}">
                <a16:creationId xmlns:a16="http://schemas.microsoft.com/office/drawing/2014/main" id="{C24095D2-9E76-444B-9E8D-64EF341F31E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75FA93B-EDCD-459B-91E8-688B3ECF59CE}"/>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14834677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C65AF-6260-4DDC-999B-7A5E78667E6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9DD2FB3-02D5-4F97-BB94-B75BF6937571}"/>
              </a:ext>
            </a:extLst>
          </p:cNvPr>
          <p:cNvSpPr>
            <a:spLocks noGrp="1"/>
          </p:cNvSpPr>
          <p:nvPr>
            <p:ph type="dt" sz="half" idx="10"/>
          </p:nvPr>
        </p:nvSpPr>
        <p:spPr/>
        <p:txBody>
          <a:bodyPr/>
          <a:lstStyle/>
          <a:p>
            <a:fld id="{8AC6CE20-2A48-4829-AB91-8C5ACA1C6C34}" type="datetimeFigureOut">
              <a:rPr lang="en-GB" smtClean="0"/>
              <a:t>16/10/2020</a:t>
            </a:fld>
            <a:endParaRPr lang="en-GB"/>
          </a:p>
        </p:txBody>
      </p:sp>
      <p:sp>
        <p:nvSpPr>
          <p:cNvPr id="4" name="Footer Placeholder 3">
            <a:extLst>
              <a:ext uri="{FF2B5EF4-FFF2-40B4-BE49-F238E27FC236}">
                <a16:creationId xmlns:a16="http://schemas.microsoft.com/office/drawing/2014/main" id="{D6E2FAC5-1CF8-4DDE-AF38-E8A7AAD421F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80827A4-90AA-4F94-B395-C5025AFB7D2C}"/>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27886952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F787BD-7E8D-4B6E-B87D-508A6E169164}"/>
              </a:ext>
            </a:extLst>
          </p:cNvPr>
          <p:cNvSpPr>
            <a:spLocks noGrp="1"/>
          </p:cNvSpPr>
          <p:nvPr>
            <p:ph type="dt" sz="half" idx="10"/>
          </p:nvPr>
        </p:nvSpPr>
        <p:spPr/>
        <p:txBody>
          <a:bodyPr/>
          <a:lstStyle/>
          <a:p>
            <a:fld id="{8AC6CE20-2A48-4829-AB91-8C5ACA1C6C34}" type="datetimeFigureOut">
              <a:rPr lang="en-GB" smtClean="0"/>
              <a:t>16/10/2020</a:t>
            </a:fld>
            <a:endParaRPr lang="en-GB"/>
          </a:p>
        </p:txBody>
      </p:sp>
      <p:sp>
        <p:nvSpPr>
          <p:cNvPr id="3" name="Footer Placeholder 2">
            <a:extLst>
              <a:ext uri="{FF2B5EF4-FFF2-40B4-BE49-F238E27FC236}">
                <a16:creationId xmlns:a16="http://schemas.microsoft.com/office/drawing/2014/main" id="{B3A75E64-E13A-4FEC-96B4-61924AE5066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8700B6A-9826-48B4-A0B7-E05F781B862B}"/>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25861879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3E44C6-5A61-45C3-B3B4-DE2601D6E63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9DADA84-D36F-4D78-8617-53B384AF3E2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D9CF338-9A57-42D2-A057-950C1B1D70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C0A89D8-D942-4967-AE83-30C780ED2896}"/>
              </a:ext>
            </a:extLst>
          </p:cNvPr>
          <p:cNvSpPr>
            <a:spLocks noGrp="1"/>
          </p:cNvSpPr>
          <p:nvPr>
            <p:ph type="dt" sz="half" idx="10"/>
          </p:nvPr>
        </p:nvSpPr>
        <p:spPr/>
        <p:txBody>
          <a:bodyPr/>
          <a:lstStyle/>
          <a:p>
            <a:fld id="{8AC6CE20-2A48-4829-AB91-8C5ACA1C6C34}" type="datetimeFigureOut">
              <a:rPr lang="en-GB" smtClean="0"/>
              <a:t>16/10/2020</a:t>
            </a:fld>
            <a:endParaRPr lang="en-GB"/>
          </a:p>
        </p:txBody>
      </p:sp>
      <p:sp>
        <p:nvSpPr>
          <p:cNvPr id="6" name="Footer Placeholder 5">
            <a:extLst>
              <a:ext uri="{FF2B5EF4-FFF2-40B4-BE49-F238E27FC236}">
                <a16:creationId xmlns:a16="http://schemas.microsoft.com/office/drawing/2014/main" id="{69D3048C-89D5-4113-BA4E-9B40E6910C8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1FC7C74-A9F1-49F4-A298-025EB4738634}"/>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14567591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90CE81-5A81-477C-992F-18B913438EF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A175A36-E0D3-4976-91E8-071B0E17958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EB66B5A-99A3-44DD-A604-D3388041E9A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21EA949-BB85-4D2C-9A4F-49E0D12B3361}"/>
              </a:ext>
            </a:extLst>
          </p:cNvPr>
          <p:cNvSpPr>
            <a:spLocks noGrp="1"/>
          </p:cNvSpPr>
          <p:nvPr>
            <p:ph type="dt" sz="half" idx="10"/>
          </p:nvPr>
        </p:nvSpPr>
        <p:spPr/>
        <p:txBody>
          <a:bodyPr/>
          <a:lstStyle/>
          <a:p>
            <a:fld id="{8AC6CE20-2A48-4829-AB91-8C5ACA1C6C34}" type="datetimeFigureOut">
              <a:rPr lang="en-GB" smtClean="0"/>
              <a:t>16/10/2020</a:t>
            </a:fld>
            <a:endParaRPr lang="en-GB"/>
          </a:p>
        </p:txBody>
      </p:sp>
      <p:sp>
        <p:nvSpPr>
          <p:cNvPr id="6" name="Footer Placeholder 5">
            <a:extLst>
              <a:ext uri="{FF2B5EF4-FFF2-40B4-BE49-F238E27FC236}">
                <a16:creationId xmlns:a16="http://schemas.microsoft.com/office/drawing/2014/main" id="{5E2AC446-8210-448F-B74D-6DB40925457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67B7FE5-82A4-450A-B710-1EE29867D551}"/>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20176544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E372C0-70C2-46B8-8CAD-A02BA132670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64AE12A-933F-470E-9EAD-A92526F4756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D368C7C-2392-4746-8306-A18A4B208134}"/>
              </a:ext>
            </a:extLst>
          </p:cNvPr>
          <p:cNvSpPr>
            <a:spLocks noGrp="1"/>
          </p:cNvSpPr>
          <p:nvPr>
            <p:ph type="dt" sz="half" idx="10"/>
          </p:nvPr>
        </p:nvSpPr>
        <p:spPr/>
        <p:txBody>
          <a:bodyPr/>
          <a:lstStyle/>
          <a:p>
            <a:fld id="{8AC6CE20-2A48-4829-AB91-8C5ACA1C6C34}" type="datetimeFigureOut">
              <a:rPr lang="en-GB" smtClean="0"/>
              <a:t>16/10/2020</a:t>
            </a:fld>
            <a:endParaRPr lang="en-GB"/>
          </a:p>
        </p:txBody>
      </p:sp>
      <p:sp>
        <p:nvSpPr>
          <p:cNvPr id="5" name="Footer Placeholder 4">
            <a:extLst>
              <a:ext uri="{FF2B5EF4-FFF2-40B4-BE49-F238E27FC236}">
                <a16:creationId xmlns:a16="http://schemas.microsoft.com/office/drawing/2014/main" id="{D182E20B-565A-499C-84EF-82F9560410A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F982A5F-0660-48C8-B816-CCF4CBC04467}"/>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40107293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5910AAD-F140-46D3-8407-0B504B04995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C81F4DE-5A83-4B6F-9A33-99CD82341D7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25D9804-9B58-4423-B808-DA4FE14F6766}"/>
              </a:ext>
            </a:extLst>
          </p:cNvPr>
          <p:cNvSpPr>
            <a:spLocks noGrp="1"/>
          </p:cNvSpPr>
          <p:nvPr>
            <p:ph type="dt" sz="half" idx="10"/>
          </p:nvPr>
        </p:nvSpPr>
        <p:spPr/>
        <p:txBody>
          <a:bodyPr/>
          <a:lstStyle/>
          <a:p>
            <a:fld id="{8AC6CE20-2A48-4829-AB91-8C5ACA1C6C34}" type="datetimeFigureOut">
              <a:rPr lang="en-GB" smtClean="0"/>
              <a:t>16/10/2020</a:t>
            </a:fld>
            <a:endParaRPr lang="en-GB"/>
          </a:p>
        </p:txBody>
      </p:sp>
      <p:sp>
        <p:nvSpPr>
          <p:cNvPr id="5" name="Footer Placeholder 4">
            <a:extLst>
              <a:ext uri="{FF2B5EF4-FFF2-40B4-BE49-F238E27FC236}">
                <a16:creationId xmlns:a16="http://schemas.microsoft.com/office/drawing/2014/main" id="{F1897EE0-A45A-4A78-AFC4-58721954C4D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C1DA968-17E6-4871-B1A8-1082CEB1FF57}"/>
              </a:ext>
            </a:extLst>
          </p:cNvPr>
          <p:cNvSpPr>
            <a:spLocks noGrp="1"/>
          </p:cNvSpPr>
          <p:nvPr>
            <p:ph type="sldNum" sz="quarter" idx="12"/>
          </p:nvPr>
        </p:nvSpPr>
        <p:spPr/>
        <p:txBody>
          <a:bodyPr/>
          <a:lstStyle/>
          <a:p>
            <a:fld id="{5AF451E4-01DB-4C3B-A324-E98C943CF26A}" type="slidenum">
              <a:rPr lang="en-GB" smtClean="0"/>
              <a:t>‹#›</a:t>
            </a:fld>
            <a:endParaRPr lang="en-GB"/>
          </a:p>
        </p:txBody>
      </p:sp>
    </p:spTree>
    <p:extLst>
      <p:ext uri="{BB962C8B-B14F-4D97-AF65-F5344CB8AC3E}">
        <p14:creationId xmlns:p14="http://schemas.microsoft.com/office/powerpoint/2010/main" val="34858704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1832C3D-5AF2-402B-B1DF-5C5AFC0ED5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63F2536-1368-41F0-87BC-7DD0CC11F8A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95B2E7F-A0CE-47BF-BAB3-BC984A4211F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C6CE20-2A48-4829-AB91-8C5ACA1C6C34}" type="datetimeFigureOut">
              <a:rPr lang="en-GB" smtClean="0"/>
              <a:t>16/10/2020</a:t>
            </a:fld>
            <a:endParaRPr lang="en-GB"/>
          </a:p>
        </p:txBody>
      </p:sp>
      <p:sp>
        <p:nvSpPr>
          <p:cNvPr id="5" name="Footer Placeholder 4">
            <a:extLst>
              <a:ext uri="{FF2B5EF4-FFF2-40B4-BE49-F238E27FC236}">
                <a16:creationId xmlns:a16="http://schemas.microsoft.com/office/drawing/2014/main" id="{E89C6A32-B590-41DE-8C01-0321003350A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2B507D5-15BB-4A90-950A-6BEA9546845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AF451E4-01DB-4C3B-A324-E98C943CF26A}" type="slidenum">
              <a:rPr lang="en-GB" smtClean="0"/>
              <a:t>‹#›</a:t>
            </a:fld>
            <a:endParaRPr lang="en-GB"/>
          </a:p>
        </p:txBody>
      </p:sp>
    </p:spTree>
    <p:extLst>
      <p:ext uri="{BB962C8B-B14F-4D97-AF65-F5344CB8AC3E}">
        <p14:creationId xmlns:p14="http://schemas.microsoft.com/office/powerpoint/2010/main" val="34637905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84E2606-4F39-4171-9B6F-AB906902A9E1}"/>
              </a:ext>
            </a:extLst>
          </p:cNvPr>
          <p:cNvSpPr txBox="1"/>
          <p:nvPr/>
        </p:nvSpPr>
        <p:spPr>
          <a:xfrm>
            <a:off x="1009403" y="3242346"/>
            <a:ext cx="9797141" cy="1323439"/>
          </a:xfrm>
          <a:prstGeom prst="rect">
            <a:avLst/>
          </a:prstGeom>
          <a:noFill/>
        </p:spPr>
        <p:txBody>
          <a:bodyPr wrap="square">
            <a:spAutoFit/>
          </a:bodyPr>
          <a:lstStyle/>
          <a:p>
            <a:pPr algn="ctr"/>
            <a:r>
              <a:rPr lang="en-GB" sz="4000" u="sng" dirty="0">
                <a:effectLst/>
                <a:latin typeface="Comic Sans MS" panose="030F0702030302020204" pitchFamily="66" charset="0"/>
                <a:ea typeface="Calibri" panose="020F0502020204030204" pitchFamily="34" charset="0"/>
                <a:cs typeface="Times New Roman" panose="02020603050405020304" pitchFamily="18" charset="0"/>
              </a:rPr>
              <a:t>OUTCOME: to </a:t>
            </a:r>
            <a:r>
              <a:rPr lang="en-GB" sz="4000" u="sng" dirty="0">
                <a:latin typeface="Comic Sans MS" panose="030F0702030302020204" pitchFamily="66" charset="0"/>
                <a:ea typeface="Calibri" panose="020F0502020204030204" pitchFamily="34" charset="0"/>
                <a:cs typeface="Times New Roman" panose="02020603050405020304" pitchFamily="18" charset="0"/>
              </a:rPr>
              <a:t>write a personal account</a:t>
            </a:r>
            <a:r>
              <a:rPr lang="en-GB" sz="4000" u="sng" dirty="0">
                <a:effectLst/>
                <a:latin typeface="Comic Sans MS" panose="030F0702030302020204" pitchFamily="66" charset="0"/>
                <a:ea typeface="Calibri" panose="020F0502020204030204" pitchFamily="34" charset="0"/>
                <a:cs typeface="Times New Roman" panose="02020603050405020304" pitchFamily="18" charset="0"/>
              </a:rPr>
              <a:t> using fronted adverbial phrases.</a:t>
            </a:r>
            <a:endParaRPr lang="en-GB" sz="4000" dirty="0">
              <a:latin typeface="Comic Sans MS" panose="030F0702030302020204" pitchFamily="66" charset="0"/>
            </a:endParaRPr>
          </a:p>
        </p:txBody>
      </p:sp>
      <p:sp>
        <p:nvSpPr>
          <p:cNvPr id="6" name="TextBox 5">
            <a:extLst>
              <a:ext uri="{FF2B5EF4-FFF2-40B4-BE49-F238E27FC236}">
                <a16:creationId xmlns:a16="http://schemas.microsoft.com/office/drawing/2014/main" id="{46A08E67-6806-41C0-BA64-E49F6B5A01DF}"/>
              </a:ext>
            </a:extLst>
          </p:cNvPr>
          <p:cNvSpPr txBox="1"/>
          <p:nvPr/>
        </p:nvSpPr>
        <p:spPr>
          <a:xfrm>
            <a:off x="1828800" y="1144988"/>
            <a:ext cx="6702949" cy="923330"/>
          </a:xfrm>
          <a:prstGeom prst="rect">
            <a:avLst/>
          </a:prstGeom>
          <a:noFill/>
        </p:spPr>
        <p:txBody>
          <a:bodyPr wrap="square" rtlCol="0">
            <a:spAutoFit/>
          </a:bodyPr>
          <a:lstStyle/>
          <a:p>
            <a:pPr algn="ctr"/>
            <a:r>
              <a:rPr lang="en-GB" sz="5400" dirty="0">
                <a:latin typeface="Comic Sans MS" panose="030F0702030302020204" pitchFamily="66" charset="0"/>
              </a:rPr>
              <a:t>Week 7</a:t>
            </a:r>
          </a:p>
        </p:txBody>
      </p:sp>
    </p:spTree>
    <p:extLst>
      <p:ext uri="{BB962C8B-B14F-4D97-AF65-F5344CB8AC3E}">
        <p14:creationId xmlns:p14="http://schemas.microsoft.com/office/powerpoint/2010/main" val="6768429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3983651-03B1-4548-83C9-9FC4B1C6B913}"/>
              </a:ext>
            </a:extLst>
          </p:cNvPr>
          <p:cNvSpPr txBox="1"/>
          <p:nvPr/>
        </p:nvSpPr>
        <p:spPr>
          <a:xfrm>
            <a:off x="916388" y="515049"/>
            <a:ext cx="10907201" cy="369332"/>
          </a:xfrm>
          <a:prstGeom prst="rect">
            <a:avLst/>
          </a:prstGeom>
          <a:noFill/>
        </p:spPr>
        <p:txBody>
          <a:bodyPr wrap="square">
            <a:spAutoFit/>
          </a:bodyPr>
          <a:lstStyle/>
          <a:p>
            <a:endParaRPr lang="en-GB" dirty="0"/>
          </a:p>
        </p:txBody>
      </p:sp>
      <p:graphicFrame>
        <p:nvGraphicFramePr>
          <p:cNvPr id="6" name="Table 5">
            <a:extLst>
              <a:ext uri="{FF2B5EF4-FFF2-40B4-BE49-F238E27FC236}">
                <a16:creationId xmlns:a16="http://schemas.microsoft.com/office/drawing/2014/main" id="{E57D4B7E-CDE2-4FEE-B6AF-AACCFA90B757}"/>
              </a:ext>
            </a:extLst>
          </p:cNvPr>
          <p:cNvGraphicFramePr>
            <a:graphicFrameLocks noGrp="1"/>
          </p:cNvGraphicFramePr>
          <p:nvPr>
            <p:extLst>
              <p:ext uri="{D42A27DB-BD31-4B8C-83A1-F6EECF244321}">
                <p14:modId xmlns:p14="http://schemas.microsoft.com/office/powerpoint/2010/main" val="3349013202"/>
              </p:ext>
            </p:extLst>
          </p:nvPr>
        </p:nvGraphicFramePr>
        <p:xfrm>
          <a:off x="135173" y="1880108"/>
          <a:ext cx="11106150" cy="4155440"/>
        </p:xfrm>
        <a:graphic>
          <a:graphicData uri="http://schemas.openxmlformats.org/drawingml/2006/table">
            <a:tbl>
              <a:tblPr/>
              <a:tblGrid>
                <a:gridCol w="11106150">
                  <a:extLst>
                    <a:ext uri="{9D8B030D-6E8A-4147-A177-3AD203B41FA5}">
                      <a16:colId xmlns:a16="http://schemas.microsoft.com/office/drawing/2014/main" val="1626624993"/>
                    </a:ext>
                  </a:extLst>
                </a:gridCol>
              </a:tblGrid>
              <a:tr h="0">
                <a:tc>
                  <a:txBody>
                    <a:bodyPr/>
                    <a:lstStyle/>
                    <a:p>
                      <a:pPr algn="ctr">
                        <a:lnSpc>
                          <a:spcPct val="115000"/>
                        </a:lnSpc>
                        <a:spcAft>
                          <a:spcPts val="1000"/>
                        </a:spcAft>
                      </a:pPr>
                      <a:r>
                        <a:rPr lang="en-GB" sz="3200" b="1" i="1" dirty="0">
                          <a:solidFill>
                            <a:srgbClr val="C00000"/>
                          </a:solidFill>
                          <a:latin typeface="Comic Sans MS" panose="030F0702030302020204" pitchFamily="66" charset="0"/>
                        </a:rPr>
                        <a:t>Word of the day-clouded</a:t>
                      </a:r>
                    </a:p>
                    <a:p>
                      <a:pPr algn="ctr">
                        <a:lnSpc>
                          <a:spcPct val="115000"/>
                        </a:lnSpc>
                        <a:spcAft>
                          <a:spcPts val="1000"/>
                        </a:spcAft>
                      </a:pPr>
                      <a:r>
                        <a:rPr lang="en-GB" sz="2800" i="0" dirty="0">
                          <a:latin typeface="Comic Sans MS" panose="030F0702030302020204" pitchFamily="66" charset="0"/>
                        </a:rPr>
                        <a:t>The old lady seemed suddenly </a:t>
                      </a:r>
                      <a:r>
                        <a:rPr lang="en-GB" sz="2800" i="1" u="sng" dirty="0">
                          <a:latin typeface="Comic Sans MS" panose="030F0702030302020204" pitchFamily="66" charset="0"/>
                        </a:rPr>
                        <a:t>clouded</a:t>
                      </a:r>
                      <a:r>
                        <a:rPr lang="en-GB" sz="2800" i="0" dirty="0">
                          <a:latin typeface="Comic Sans MS" panose="030F0702030302020204" pitchFamily="66" charset="0"/>
                        </a:rPr>
                        <a:t> with sadness.</a:t>
                      </a:r>
                    </a:p>
                    <a:p>
                      <a:pPr algn="ctr">
                        <a:lnSpc>
                          <a:spcPct val="115000"/>
                        </a:lnSpc>
                        <a:spcAft>
                          <a:spcPts val="1000"/>
                        </a:spcAft>
                      </a:pPr>
                      <a:endParaRPr lang="en-GB" sz="2800" b="1" i="0" dirty="0">
                        <a:solidFill>
                          <a:srgbClr val="C00000"/>
                        </a:solidFill>
                        <a:latin typeface="Comic Sans MS" panose="030F0702030302020204" pitchFamily="66" charset="0"/>
                      </a:endParaRPr>
                    </a:p>
                    <a:p>
                      <a:pPr algn="ctr">
                        <a:lnSpc>
                          <a:spcPct val="115000"/>
                        </a:lnSpc>
                        <a:spcAft>
                          <a:spcPts val="1000"/>
                        </a:spcAft>
                      </a:pPr>
                      <a:r>
                        <a:rPr lang="en-GB" sz="2800" b="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What does the word mean?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a:p>
                      <a:pPr algn="l">
                        <a:lnSpc>
                          <a:spcPct val="115000"/>
                        </a:lnSpc>
                        <a:spcAft>
                          <a:spcPts val="1000"/>
                        </a:spcAft>
                      </a:pPr>
                      <a:endParaRPr lang="en-GB" sz="3200" b="1"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15000"/>
                        </a:lnSpc>
                        <a:spcAft>
                          <a:spcPts val="1000"/>
                        </a:spcAft>
                      </a:pPr>
                      <a:endParaRPr lang="en-GB" sz="32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val="3665707768"/>
                  </a:ext>
                </a:extLst>
              </a:tr>
            </a:tbl>
          </a:graphicData>
        </a:graphic>
      </p:graphicFrame>
      <p:sp>
        <p:nvSpPr>
          <p:cNvPr id="7" name="TextBox 6">
            <a:extLst>
              <a:ext uri="{FF2B5EF4-FFF2-40B4-BE49-F238E27FC236}">
                <a16:creationId xmlns:a16="http://schemas.microsoft.com/office/drawing/2014/main" id="{8A9A7028-83C8-43A5-B1CA-633FD9C34B6A}"/>
              </a:ext>
            </a:extLst>
          </p:cNvPr>
          <p:cNvSpPr txBox="1"/>
          <p:nvPr/>
        </p:nvSpPr>
        <p:spPr>
          <a:xfrm>
            <a:off x="1481446" y="699715"/>
            <a:ext cx="9101739" cy="461665"/>
          </a:xfrm>
          <a:prstGeom prst="rect">
            <a:avLst/>
          </a:prstGeom>
          <a:noFill/>
        </p:spPr>
        <p:txBody>
          <a:bodyPr wrap="square">
            <a:spAutoFit/>
          </a:bodyPr>
          <a:lstStyle/>
          <a:p>
            <a:r>
              <a:rPr lang="en-GB" sz="2400" u="sng">
                <a:latin typeface="Comic Sans MS" panose="030F0702030302020204" pitchFamily="66" charset="0"/>
              </a:rPr>
              <a:t>LO:to understand fronted adverbials and adverbial phrases.</a:t>
            </a:r>
            <a:endParaRPr lang="en-GB" sz="2400" u="sng" dirty="0">
              <a:latin typeface="Comic Sans MS" panose="030F0702030302020204" pitchFamily="66" charset="0"/>
            </a:endParaRPr>
          </a:p>
        </p:txBody>
      </p:sp>
    </p:spTree>
    <p:extLst>
      <p:ext uri="{BB962C8B-B14F-4D97-AF65-F5344CB8AC3E}">
        <p14:creationId xmlns:p14="http://schemas.microsoft.com/office/powerpoint/2010/main" val="23839424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1B337EF-B61E-4D17-881A-26E8174D8F93}"/>
              </a:ext>
            </a:extLst>
          </p:cNvPr>
          <p:cNvPicPr>
            <a:picLocks noChangeAspect="1"/>
          </p:cNvPicPr>
          <p:nvPr/>
        </p:nvPicPr>
        <p:blipFill rotWithShape="1">
          <a:blip r:embed="rId2">
            <a:duotone>
              <a:schemeClr val="bg2">
                <a:shade val="45000"/>
                <a:satMod val="135000"/>
              </a:schemeClr>
              <a:prstClr val="white"/>
            </a:duotone>
          </a:blip>
          <a:srcRect l="32478" t="31074" r="32304" b="18028"/>
          <a:stretch/>
        </p:blipFill>
        <p:spPr>
          <a:xfrm>
            <a:off x="2138901" y="400264"/>
            <a:ext cx="7594456" cy="6174011"/>
          </a:xfrm>
          <a:prstGeom prst="rect">
            <a:avLst/>
          </a:prstGeom>
        </p:spPr>
      </p:pic>
      <p:sp>
        <p:nvSpPr>
          <p:cNvPr id="6" name="TextBox 5">
            <a:extLst>
              <a:ext uri="{FF2B5EF4-FFF2-40B4-BE49-F238E27FC236}">
                <a16:creationId xmlns:a16="http://schemas.microsoft.com/office/drawing/2014/main" id="{CB5EEA04-E59D-4DA8-B0BF-AA8E2B737DC0}"/>
              </a:ext>
            </a:extLst>
          </p:cNvPr>
          <p:cNvSpPr txBox="1"/>
          <p:nvPr/>
        </p:nvSpPr>
        <p:spPr>
          <a:xfrm>
            <a:off x="288758" y="283725"/>
            <a:ext cx="11473313" cy="5262979"/>
          </a:xfrm>
          <a:prstGeom prst="rect">
            <a:avLst/>
          </a:prstGeom>
          <a:noFill/>
        </p:spPr>
        <p:txBody>
          <a:bodyPr wrap="square">
            <a:spAutoFit/>
          </a:bodyPr>
          <a:lstStyle/>
          <a:p>
            <a:r>
              <a:rPr lang="en-GB" sz="2400" dirty="0">
                <a:latin typeface="Comic Sans MS" panose="030F0702030302020204" pitchFamily="66" charset="0"/>
              </a:rPr>
              <a:t>The old lady drank her tea and wrinkled her nose in disgust. “I’m always doing that,” she said. “I’m always letting my tea go cold.” The dog scratched his ear, groaning with the pleasure of it, but eyeing me all the time.</a:t>
            </a:r>
          </a:p>
          <a:p>
            <a:r>
              <a:rPr lang="en-GB" sz="2400" dirty="0">
                <a:latin typeface="Comic Sans MS" panose="030F0702030302020204" pitchFamily="66" charset="0"/>
              </a:rPr>
              <a:t> “Is that the end then?”</a:t>
            </a:r>
          </a:p>
          <a:p>
            <a:r>
              <a:rPr lang="en-GB" sz="2400" dirty="0">
                <a:latin typeface="Comic Sans MS" panose="030F0702030302020204" pitchFamily="66" charset="0"/>
              </a:rPr>
              <a:t> I asked. She laughed and put down her cup. “I should say not,” she said. And then she went on, picking a tea leaf off the tip of her tongue. “Up till now it’s been just Bertie’s story. He told it to me so often that I almost feel I was there when it happened. But from now on it’s my story too.”</a:t>
            </a:r>
          </a:p>
          <a:p>
            <a:r>
              <a:rPr lang="en-GB" sz="2400" dirty="0">
                <a:latin typeface="Comic Sans MS" panose="030F0702030302020204" pitchFamily="66" charset="0"/>
              </a:rPr>
              <a:t> “What about the white lion?” I had to know. “Did he find the white lion? </a:t>
            </a:r>
          </a:p>
          <a:p>
            <a:r>
              <a:rPr lang="en-GB" sz="2400" dirty="0">
                <a:latin typeface="Comic Sans MS" panose="030F0702030302020204" pitchFamily="66" charset="0"/>
              </a:rPr>
              <a:t>Did he keep his promise?” The old lady seemed suddenly clouded with sadness. “You must remember,” she said, putting a bony hand on mine, “that true stories do not always end just as we would wish them to. Would you like to hear the truth of what happened, or shall I make something up for you just to keep you happy?” </a:t>
            </a:r>
          </a:p>
        </p:txBody>
      </p:sp>
    </p:spTree>
    <p:extLst>
      <p:ext uri="{BB962C8B-B14F-4D97-AF65-F5344CB8AC3E}">
        <p14:creationId xmlns:p14="http://schemas.microsoft.com/office/powerpoint/2010/main" val="23170356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4B1F108-FAC3-4203-9CFB-CA16BF0166ED}"/>
              </a:ext>
            </a:extLst>
          </p:cNvPr>
          <p:cNvSpPr txBox="1"/>
          <p:nvPr/>
        </p:nvSpPr>
        <p:spPr>
          <a:xfrm>
            <a:off x="558580" y="938009"/>
            <a:ext cx="10438074" cy="5262979"/>
          </a:xfrm>
          <a:prstGeom prst="rect">
            <a:avLst/>
          </a:prstGeom>
          <a:noFill/>
        </p:spPr>
        <p:txBody>
          <a:bodyPr wrap="square">
            <a:spAutoFit/>
          </a:bodyPr>
          <a:lstStyle/>
          <a:p>
            <a:r>
              <a:rPr lang="en-GB" sz="2800" dirty="0">
                <a:latin typeface="Comic Sans MS" panose="030F0702030302020204" pitchFamily="66" charset="0"/>
              </a:rPr>
              <a:t>Think back to the work we did on characterisation and senses.</a:t>
            </a:r>
          </a:p>
          <a:p>
            <a:endParaRPr lang="en-GB" sz="2800" dirty="0">
              <a:latin typeface="Comic Sans MS" panose="030F0702030302020204" pitchFamily="66" charset="0"/>
            </a:endParaRPr>
          </a:p>
          <a:p>
            <a:r>
              <a:rPr lang="en-GB" sz="2800" dirty="0">
                <a:latin typeface="Comic Sans MS" panose="030F0702030302020204" pitchFamily="66" charset="0"/>
              </a:rPr>
              <a:t> Which words from today’s reading, describe the old lady?</a:t>
            </a:r>
          </a:p>
          <a:p>
            <a:endParaRPr lang="en-GB" sz="2800" dirty="0">
              <a:latin typeface="Comic Sans MS" panose="030F0702030302020204" pitchFamily="66" charset="0"/>
            </a:endParaRPr>
          </a:p>
          <a:p>
            <a:r>
              <a:rPr lang="en-GB" sz="2800" dirty="0">
                <a:latin typeface="Comic Sans MS" panose="030F0702030302020204" pitchFamily="66" charset="0"/>
              </a:rPr>
              <a:t> </a:t>
            </a:r>
            <a:r>
              <a:rPr lang="en-GB" sz="2800" dirty="0">
                <a:solidFill>
                  <a:schemeClr val="accent1"/>
                </a:solidFill>
                <a:latin typeface="Comic Sans MS" panose="030F0702030302020204" pitchFamily="66" charset="0"/>
              </a:rPr>
              <a:t>disgusted, wrinkled</a:t>
            </a:r>
          </a:p>
          <a:p>
            <a:endParaRPr lang="en-GB" sz="2800" dirty="0">
              <a:latin typeface="Comic Sans MS" panose="030F0702030302020204" pitchFamily="66" charset="0"/>
            </a:endParaRPr>
          </a:p>
          <a:p>
            <a:r>
              <a:rPr lang="en-GB" sz="2800" dirty="0">
                <a:latin typeface="Comic Sans MS" panose="030F0702030302020204" pitchFamily="66" charset="0"/>
              </a:rPr>
              <a:t> What word group do they belong to?  </a:t>
            </a:r>
          </a:p>
          <a:p>
            <a:r>
              <a:rPr lang="en-GB" sz="2800" dirty="0">
                <a:latin typeface="Comic Sans MS" panose="030F0702030302020204" pitchFamily="66" charset="0"/>
              </a:rPr>
              <a:t> </a:t>
            </a:r>
          </a:p>
          <a:p>
            <a:r>
              <a:rPr lang="en-GB" sz="2800" dirty="0">
                <a:latin typeface="Comic Sans MS" panose="030F0702030302020204" pitchFamily="66" charset="0"/>
              </a:rPr>
              <a:t>Which do you find most effective?</a:t>
            </a:r>
          </a:p>
          <a:p>
            <a:endParaRPr lang="en-GB" sz="2800" dirty="0">
              <a:latin typeface="Comic Sans MS" panose="030F0702030302020204" pitchFamily="66" charset="0"/>
            </a:endParaRPr>
          </a:p>
          <a:p>
            <a:r>
              <a:rPr lang="en-GB" sz="2800" dirty="0">
                <a:latin typeface="Comic Sans MS" panose="030F0702030302020204" pitchFamily="66" charset="0"/>
              </a:rPr>
              <a:t> Why do you think this?</a:t>
            </a:r>
          </a:p>
        </p:txBody>
      </p:sp>
    </p:spTree>
    <p:extLst>
      <p:ext uri="{BB962C8B-B14F-4D97-AF65-F5344CB8AC3E}">
        <p14:creationId xmlns:p14="http://schemas.microsoft.com/office/powerpoint/2010/main" val="31324293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9212BDCF-B855-46EB-8879-245E02808F46}"/>
              </a:ext>
            </a:extLst>
          </p:cNvPr>
          <p:cNvGraphicFramePr>
            <a:graphicFrameLocks noGrp="1"/>
          </p:cNvGraphicFramePr>
          <p:nvPr>
            <p:extLst>
              <p:ext uri="{D42A27DB-BD31-4B8C-83A1-F6EECF244321}">
                <p14:modId xmlns:p14="http://schemas.microsoft.com/office/powerpoint/2010/main" val="2095630529"/>
              </p:ext>
            </p:extLst>
          </p:nvPr>
        </p:nvGraphicFramePr>
        <p:xfrm>
          <a:off x="623514" y="581105"/>
          <a:ext cx="10515600" cy="5809488"/>
        </p:xfrm>
        <a:graphic>
          <a:graphicData uri="http://schemas.openxmlformats.org/drawingml/2006/table">
            <a:tbl>
              <a:tblPr/>
              <a:tblGrid>
                <a:gridCol w="10515600">
                  <a:extLst>
                    <a:ext uri="{9D8B030D-6E8A-4147-A177-3AD203B41FA5}">
                      <a16:colId xmlns:a16="http://schemas.microsoft.com/office/drawing/2014/main" val="2504242433"/>
                    </a:ext>
                  </a:extLst>
                </a:gridCol>
              </a:tblGrid>
              <a:tr h="0">
                <a:tc>
                  <a:txBody>
                    <a:bodyPr/>
                    <a:lstStyle/>
                    <a:p>
                      <a:pPr algn="l">
                        <a:lnSpc>
                          <a:spcPct val="115000"/>
                        </a:lnSpc>
                        <a:spcAft>
                          <a:spcPts val="1000"/>
                        </a:spcAft>
                      </a:pPr>
                      <a:r>
                        <a:rPr lang="en-GB" sz="2800" u="sng" dirty="0" err="1">
                          <a:effectLst/>
                          <a:latin typeface="Comic Sans MS" panose="030F0702030302020204" pitchFamily="66" charset="0"/>
                          <a:ea typeface="Calibri" panose="020F0502020204030204" pitchFamily="34" charset="0"/>
                          <a:cs typeface="Times New Roman" panose="02020603050405020304" pitchFamily="18" charset="0"/>
                        </a:rPr>
                        <a:t>LO:to</a:t>
                      </a:r>
                      <a:r>
                        <a:rPr lang="en-GB" sz="2800" u="sng" dirty="0">
                          <a:effectLst/>
                          <a:latin typeface="Comic Sans MS" panose="030F0702030302020204" pitchFamily="66" charset="0"/>
                          <a:ea typeface="Calibri" panose="020F0502020204030204" pitchFamily="34" charset="0"/>
                          <a:cs typeface="Times New Roman" panose="02020603050405020304" pitchFamily="18" charset="0"/>
                        </a:rPr>
                        <a:t> understand fronted adverbials and adverbial phrases.</a:t>
                      </a:r>
                    </a:p>
                    <a:p>
                      <a:pPr algn="l">
                        <a:lnSpc>
                          <a:spcPct val="115000"/>
                        </a:lnSpc>
                        <a:spcAft>
                          <a:spcPts val="1000"/>
                        </a:spcAft>
                      </a:pP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15000"/>
                        </a:lnSpc>
                        <a:spcAft>
                          <a:spcPts val="1000"/>
                        </a:spcAft>
                      </a:pPr>
                      <a:r>
                        <a:rPr lang="en-GB" sz="2800" dirty="0">
                          <a:effectLst/>
                          <a:latin typeface="Comic Sans MS" panose="030F0702030302020204" pitchFamily="66" charset="0"/>
                          <a:ea typeface="Calibri" panose="020F0502020204030204" pitchFamily="34" charset="0"/>
                          <a:cs typeface="Times New Roman" panose="02020603050405020304" pitchFamily="18" charset="0"/>
                        </a:rPr>
                        <a:t>Understand the purpose and use of fronted adverbials. </a:t>
                      </a:r>
                    </a:p>
                    <a:p>
                      <a:pPr algn="l">
                        <a:lnSpc>
                          <a:spcPct val="115000"/>
                        </a:lnSpc>
                        <a:spcAft>
                          <a:spcPts val="1000"/>
                        </a:spcAft>
                      </a:pPr>
                      <a:r>
                        <a:rPr lang="en-GB" sz="2800" dirty="0">
                          <a:effectLst/>
                          <a:latin typeface="Comic Sans MS" panose="030F0702030302020204" pitchFamily="66" charset="0"/>
                          <a:ea typeface="Calibri" panose="020F0502020204030204" pitchFamily="34" charset="0"/>
                          <a:cs typeface="Times New Roman" panose="02020603050405020304" pitchFamily="18" charset="0"/>
                        </a:rPr>
                        <a:t>To establish, where? when? and how?</a:t>
                      </a:r>
                    </a:p>
                    <a:p>
                      <a:pPr algn="l">
                        <a:lnSpc>
                          <a:spcPct val="115000"/>
                        </a:lnSpc>
                        <a:spcAft>
                          <a:spcPts val="1000"/>
                        </a:spcAft>
                      </a:pPr>
                      <a:endParaRPr lang="en-GB" sz="2800" dirty="0">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15000"/>
                        </a:lnSpc>
                        <a:spcAft>
                          <a:spcPts val="100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A fronted adverbial is when the adverbial phrase is at the front (or start) of the sentence, before the verb. For example: Earlier today, Dexter ate a banana. Here, 'earlier today' is a fronted adverbial as it adds detail about when Dexter ate the banana at the front of the sentence, before the verb ‘ate’.</a:t>
                      </a:r>
                    </a:p>
                    <a:p>
                      <a:pPr algn="l">
                        <a:lnSpc>
                          <a:spcPct val="115000"/>
                        </a:lnSpc>
                        <a:spcAft>
                          <a:spcPts val="1000"/>
                        </a:spcAft>
                      </a:pPr>
                      <a:r>
                        <a:rPr lang="en-GB" sz="28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val="1901954000"/>
                  </a:ext>
                </a:extLst>
              </a:tr>
            </a:tbl>
          </a:graphicData>
        </a:graphic>
      </p:graphicFrame>
    </p:spTree>
    <p:extLst>
      <p:ext uri="{BB962C8B-B14F-4D97-AF65-F5344CB8AC3E}">
        <p14:creationId xmlns:p14="http://schemas.microsoft.com/office/powerpoint/2010/main" val="14756882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DF6AF30A-1359-4F22-BDE1-DD9B6B6C6865}"/>
              </a:ext>
            </a:extLst>
          </p:cNvPr>
          <p:cNvSpPr txBox="1"/>
          <p:nvPr/>
        </p:nvSpPr>
        <p:spPr>
          <a:xfrm>
            <a:off x="781215" y="3840565"/>
            <a:ext cx="10271097" cy="2259080"/>
          </a:xfrm>
          <a:prstGeom prst="rect">
            <a:avLst/>
          </a:prstGeom>
          <a:noFill/>
          <a:ln w="57150">
            <a:solidFill>
              <a:schemeClr val="accent6"/>
            </a:solidFill>
          </a:ln>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GB" altLang="en-US" sz="3200" b="0" i="0" u="none" strike="noStrike" kern="1200" cap="none" spc="0" normalizeH="0" baseline="0" noProof="0" dirty="0">
                <a:ln>
                  <a:noFill/>
                </a:ln>
                <a:solidFill>
                  <a:srgbClr val="002060"/>
                </a:solidFill>
                <a:effectLst/>
                <a:uLnTx/>
                <a:uFillTx/>
                <a:latin typeface="Comic Sans MS" panose="030F0702030302020204" pitchFamily="66" charset="0"/>
                <a:ea typeface="+mn-ea"/>
                <a:cs typeface="+mn-cs"/>
              </a:rPr>
              <a:t>A fronted adverbial goes at the beginning of a sentence</a:t>
            </a: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GB" altLang="en-US" sz="3200" b="0" i="0" u="none" strike="noStrike" kern="1200" cap="none" spc="0" normalizeH="0" baseline="0" noProof="0" dirty="0">
                <a:ln>
                  <a:noFill/>
                </a:ln>
                <a:solidFill>
                  <a:srgbClr val="002060"/>
                </a:solidFill>
                <a:effectLst/>
                <a:uLnTx/>
                <a:uFillTx/>
                <a:latin typeface="Comic Sans MS" panose="030F0702030302020204" pitchFamily="66" charset="0"/>
                <a:ea typeface="+mn-ea"/>
                <a:cs typeface="+mn-cs"/>
              </a:rPr>
              <a:t>It describes the verb in the sentence</a:t>
            </a: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GB" altLang="en-US" sz="3200" b="0" i="0" u="none" strike="noStrike" kern="1200" cap="none" spc="0" normalizeH="0" baseline="0" noProof="0" dirty="0">
                <a:ln>
                  <a:noFill/>
                </a:ln>
                <a:solidFill>
                  <a:srgbClr val="002060"/>
                </a:solidFill>
                <a:effectLst/>
                <a:uLnTx/>
                <a:uFillTx/>
                <a:latin typeface="Comic Sans MS" panose="030F0702030302020204" pitchFamily="66" charset="0"/>
                <a:ea typeface="+mn-ea"/>
                <a:cs typeface="+mn-cs"/>
              </a:rPr>
              <a:t>It describes where, when and how</a:t>
            </a:r>
          </a:p>
        </p:txBody>
      </p:sp>
      <p:sp>
        <p:nvSpPr>
          <p:cNvPr id="9" name="TextBox 8">
            <a:extLst>
              <a:ext uri="{FF2B5EF4-FFF2-40B4-BE49-F238E27FC236}">
                <a16:creationId xmlns:a16="http://schemas.microsoft.com/office/drawing/2014/main" id="{5CC21369-4C18-48C5-8C1B-F1F672F0F964}"/>
              </a:ext>
            </a:extLst>
          </p:cNvPr>
          <p:cNvSpPr txBox="1"/>
          <p:nvPr/>
        </p:nvSpPr>
        <p:spPr>
          <a:xfrm>
            <a:off x="2435088" y="373634"/>
            <a:ext cx="6094674" cy="769441"/>
          </a:xfrm>
          <a:prstGeom prst="rect">
            <a:avLst/>
          </a:prstGeom>
          <a:solidFill>
            <a:schemeClr val="accent6">
              <a:lumMod val="20000"/>
              <a:lumOff val="80000"/>
            </a:schemeClr>
          </a:solidFill>
          <a:ln w="57150">
            <a:solidFill>
              <a:srgbClr val="92D050"/>
            </a:solidFill>
          </a:ln>
        </p:spPr>
        <p:txBody>
          <a:bodyPr wrap="square">
            <a:spAutoFit/>
          </a:bodyPr>
          <a:lstStyle/>
          <a:p>
            <a:r>
              <a:rPr kumimoji="0" lang="en-GB" altLang="en-US" sz="4400" b="1" i="0" u="none" strike="noStrike" kern="1200" cap="none" spc="0" normalizeH="0" baseline="0" noProof="0" dirty="0">
                <a:ln>
                  <a:noFill/>
                </a:ln>
                <a:solidFill>
                  <a:srgbClr val="002060"/>
                </a:solidFill>
                <a:effectLst/>
                <a:uLnTx/>
                <a:uFillTx/>
                <a:latin typeface="Segoe Print" panose="02000600000000000000" pitchFamily="2" charset="0"/>
                <a:ea typeface="+mj-ea"/>
                <a:cs typeface="+mj-cs"/>
              </a:rPr>
              <a:t>Fronted adverbials</a:t>
            </a:r>
            <a:endParaRPr lang="en-GB" dirty="0"/>
          </a:p>
        </p:txBody>
      </p:sp>
    </p:spTree>
    <p:extLst>
      <p:ext uri="{BB962C8B-B14F-4D97-AF65-F5344CB8AC3E}">
        <p14:creationId xmlns:p14="http://schemas.microsoft.com/office/powerpoint/2010/main" val="39203418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1CF625C-CEB9-415C-9CC0-ABCCA4EA4A24}"/>
              </a:ext>
            </a:extLst>
          </p:cNvPr>
          <p:cNvPicPr>
            <a:picLocks noChangeAspect="1"/>
          </p:cNvPicPr>
          <p:nvPr/>
        </p:nvPicPr>
        <p:blipFill>
          <a:blip r:embed="rId2"/>
          <a:stretch>
            <a:fillRect/>
          </a:stretch>
        </p:blipFill>
        <p:spPr>
          <a:xfrm>
            <a:off x="3595261" y="480971"/>
            <a:ext cx="4285859" cy="1920406"/>
          </a:xfrm>
          <a:prstGeom prst="rect">
            <a:avLst/>
          </a:prstGeom>
        </p:spPr>
      </p:pic>
      <p:sp>
        <p:nvSpPr>
          <p:cNvPr id="7" name="TextBox 6">
            <a:extLst>
              <a:ext uri="{FF2B5EF4-FFF2-40B4-BE49-F238E27FC236}">
                <a16:creationId xmlns:a16="http://schemas.microsoft.com/office/drawing/2014/main" id="{3BC8EF84-E9F2-48BA-ACE6-E8C096F589DF}"/>
              </a:ext>
            </a:extLst>
          </p:cNvPr>
          <p:cNvSpPr txBox="1"/>
          <p:nvPr/>
        </p:nvSpPr>
        <p:spPr>
          <a:xfrm>
            <a:off x="866693" y="2949959"/>
            <a:ext cx="9796006" cy="523220"/>
          </a:xfrm>
          <a:prstGeom prst="rect">
            <a:avLst/>
          </a:prstGeom>
          <a:noFill/>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2800" b="1" i="0" u="none" strike="noStrike" kern="1200" cap="none" spc="0" normalizeH="0" baseline="0" noProof="0" dirty="0">
                <a:ln>
                  <a:noFill/>
                </a:ln>
                <a:solidFill>
                  <a:srgbClr val="FF0000"/>
                </a:solidFill>
                <a:effectLst/>
                <a:uLnTx/>
                <a:uFillTx/>
                <a:latin typeface="Comic Sans MS" panose="030F0702030302020204" pitchFamily="66" charset="0"/>
                <a:ea typeface="+mn-ea"/>
                <a:cs typeface="Arial" panose="020B0604020202020204" pitchFamily="34" charset="0"/>
              </a:rPr>
              <a:t>As soon as he could, </a:t>
            </a:r>
            <a:r>
              <a:rPr kumimoji="0" lang="en-GB" altLang="en-US" sz="2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Arial" panose="020B0604020202020204" pitchFamily="34" charset="0"/>
              </a:rPr>
              <a:t>Tom jumped off the train.</a:t>
            </a:r>
          </a:p>
        </p:txBody>
      </p:sp>
      <p:pic>
        <p:nvPicPr>
          <p:cNvPr id="9" name="Picture 8">
            <a:extLst>
              <a:ext uri="{FF2B5EF4-FFF2-40B4-BE49-F238E27FC236}">
                <a16:creationId xmlns:a16="http://schemas.microsoft.com/office/drawing/2014/main" id="{D841AEED-D474-4030-811D-3EC3E3CBD585}"/>
              </a:ext>
            </a:extLst>
          </p:cNvPr>
          <p:cNvPicPr>
            <a:picLocks noChangeAspect="1"/>
          </p:cNvPicPr>
          <p:nvPr/>
        </p:nvPicPr>
        <p:blipFill>
          <a:blip r:embed="rId3"/>
          <a:stretch>
            <a:fillRect/>
          </a:stretch>
        </p:blipFill>
        <p:spPr>
          <a:xfrm>
            <a:off x="4290264" y="3546304"/>
            <a:ext cx="2895851" cy="2548349"/>
          </a:xfrm>
          <a:prstGeom prst="rect">
            <a:avLst/>
          </a:prstGeom>
        </p:spPr>
      </p:pic>
      <p:sp>
        <p:nvSpPr>
          <p:cNvPr id="11" name="TextBox 10">
            <a:extLst>
              <a:ext uri="{FF2B5EF4-FFF2-40B4-BE49-F238E27FC236}">
                <a16:creationId xmlns:a16="http://schemas.microsoft.com/office/drawing/2014/main" id="{E46105F6-7B55-4988-995E-01796C3D7B78}"/>
              </a:ext>
            </a:extLst>
          </p:cNvPr>
          <p:cNvSpPr txBox="1"/>
          <p:nvPr/>
        </p:nvSpPr>
        <p:spPr>
          <a:xfrm>
            <a:off x="2331719" y="6062873"/>
            <a:ext cx="8466151" cy="523220"/>
          </a:xfrm>
          <a:prstGeom prst="rect">
            <a:avLst/>
          </a:prstGeom>
          <a:noFill/>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2800" b="1" i="0" u="none" strike="noStrike" kern="1200" cap="none" spc="0" normalizeH="0" baseline="0" noProof="0" dirty="0">
                <a:ln>
                  <a:noFill/>
                </a:ln>
                <a:solidFill>
                  <a:srgbClr val="FF0000"/>
                </a:solidFill>
                <a:effectLst/>
                <a:uLnTx/>
                <a:uFillTx/>
                <a:latin typeface="Comic Sans MS" panose="030F0702030302020204" pitchFamily="66" charset="0"/>
                <a:ea typeface="+mn-ea"/>
                <a:cs typeface="Arial" panose="020B0604020202020204" pitchFamily="34" charset="0"/>
              </a:rPr>
              <a:t>Last week, </a:t>
            </a:r>
            <a:r>
              <a:rPr kumimoji="0" lang="en-GB" altLang="en-US" sz="2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Arial" panose="020B0604020202020204" pitchFamily="34" charset="0"/>
              </a:rPr>
              <a:t>I went to the dentist.</a:t>
            </a:r>
          </a:p>
        </p:txBody>
      </p:sp>
    </p:spTree>
    <p:extLst>
      <p:ext uri="{BB962C8B-B14F-4D97-AF65-F5344CB8AC3E}">
        <p14:creationId xmlns:p14="http://schemas.microsoft.com/office/powerpoint/2010/main" val="38957646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5E12758-4554-4D1B-8521-FAB1289DBD68}"/>
              </a:ext>
            </a:extLst>
          </p:cNvPr>
          <p:cNvPicPr>
            <a:picLocks noChangeAspect="1"/>
          </p:cNvPicPr>
          <p:nvPr/>
        </p:nvPicPr>
        <p:blipFill>
          <a:blip r:embed="rId2"/>
          <a:stretch>
            <a:fillRect/>
          </a:stretch>
        </p:blipFill>
        <p:spPr>
          <a:xfrm>
            <a:off x="4224366" y="227095"/>
            <a:ext cx="1871634" cy="2091109"/>
          </a:xfrm>
          <a:prstGeom prst="rect">
            <a:avLst/>
          </a:prstGeom>
        </p:spPr>
      </p:pic>
      <p:sp>
        <p:nvSpPr>
          <p:cNvPr id="5" name="TextBox 4">
            <a:extLst>
              <a:ext uri="{FF2B5EF4-FFF2-40B4-BE49-F238E27FC236}">
                <a16:creationId xmlns:a16="http://schemas.microsoft.com/office/drawing/2014/main" id="{1F16A925-32B3-4A75-B5AD-75A36F5C5F2D}"/>
              </a:ext>
            </a:extLst>
          </p:cNvPr>
          <p:cNvSpPr txBox="1"/>
          <p:nvPr/>
        </p:nvSpPr>
        <p:spPr>
          <a:xfrm>
            <a:off x="2014000" y="2390539"/>
            <a:ext cx="8466151" cy="523220"/>
          </a:xfrm>
          <a:prstGeom prst="rect">
            <a:avLst/>
          </a:prstGeom>
          <a:noFill/>
        </p:spPr>
        <p:txBody>
          <a:bodyPr wrap="square">
            <a:spAutoFit/>
          </a:bodyPr>
          <a:lstStyle/>
          <a:p>
            <a:r>
              <a:rPr kumimoji="0" lang="en-GB" altLang="en-US" sz="2800" b="1" i="0" u="none" strike="noStrike" kern="1200" cap="none" spc="0" normalizeH="0" baseline="0" noProof="0" dirty="0">
                <a:ln>
                  <a:noFill/>
                </a:ln>
                <a:solidFill>
                  <a:srgbClr val="FF0000"/>
                </a:solidFill>
                <a:effectLst/>
                <a:uLnTx/>
                <a:uFillTx/>
                <a:latin typeface="Comic Sans MS" panose="030F0702030302020204" pitchFamily="66" charset="0"/>
                <a:ea typeface="+mn-ea"/>
                <a:cs typeface="Arial" panose="020B0604020202020204" pitchFamily="34" charset="0"/>
              </a:rPr>
              <a:t>In the winter, </a:t>
            </a:r>
            <a:r>
              <a:rPr kumimoji="0" lang="en-GB" altLang="en-US" sz="2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Arial" panose="020B0604020202020204" pitchFamily="34" charset="0"/>
              </a:rPr>
              <a:t>some animals hibernate</a:t>
            </a:r>
            <a:endParaRPr lang="en-GB" dirty="0"/>
          </a:p>
        </p:txBody>
      </p:sp>
      <p:pic>
        <p:nvPicPr>
          <p:cNvPr id="8" name="Picture 7">
            <a:extLst>
              <a:ext uri="{FF2B5EF4-FFF2-40B4-BE49-F238E27FC236}">
                <a16:creationId xmlns:a16="http://schemas.microsoft.com/office/drawing/2014/main" id="{19729C91-1FD7-410E-82A7-C567447959BF}"/>
              </a:ext>
            </a:extLst>
          </p:cNvPr>
          <p:cNvPicPr>
            <a:picLocks noChangeAspect="1"/>
          </p:cNvPicPr>
          <p:nvPr/>
        </p:nvPicPr>
        <p:blipFill>
          <a:blip r:embed="rId3"/>
          <a:stretch>
            <a:fillRect/>
          </a:stretch>
        </p:blipFill>
        <p:spPr>
          <a:xfrm>
            <a:off x="3551914" y="2986093"/>
            <a:ext cx="3087425" cy="1966049"/>
          </a:xfrm>
          <a:prstGeom prst="rect">
            <a:avLst/>
          </a:prstGeom>
        </p:spPr>
      </p:pic>
      <p:sp>
        <p:nvSpPr>
          <p:cNvPr id="10" name="TextBox 9">
            <a:extLst>
              <a:ext uri="{FF2B5EF4-FFF2-40B4-BE49-F238E27FC236}">
                <a16:creationId xmlns:a16="http://schemas.microsoft.com/office/drawing/2014/main" id="{0574E287-1CF6-44E9-91F3-453B6759B08B}"/>
              </a:ext>
            </a:extLst>
          </p:cNvPr>
          <p:cNvSpPr txBox="1"/>
          <p:nvPr/>
        </p:nvSpPr>
        <p:spPr>
          <a:xfrm>
            <a:off x="2221726" y="5096811"/>
            <a:ext cx="8385313" cy="523220"/>
          </a:xfrm>
          <a:prstGeom prst="rect">
            <a:avLst/>
          </a:prstGeom>
          <a:noFill/>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2800" b="1" i="0" u="none" strike="noStrike" kern="1200" cap="none" spc="0" normalizeH="0" baseline="0" noProof="0" dirty="0">
                <a:ln>
                  <a:noFill/>
                </a:ln>
                <a:solidFill>
                  <a:srgbClr val="FF0000"/>
                </a:solidFill>
                <a:effectLst/>
                <a:uLnTx/>
                <a:uFillTx/>
                <a:latin typeface="Comic Sans MS" panose="030F0702030302020204" pitchFamily="66" charset="0"/>
                <a:ea typeface="+mn-ea"/>
                <a:cs typeface="Arial" panose="020B0604020202020204" pitchFamily="34" charset="0"/>
              </a:rPr>
              <a:t>Outside my house, </a:t>
            </a:r>
            <a:r>
              <a:rPr kumimoji="0" lang="en-GB" altLang="en-US" sz="2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Arial" panose="020B0604020202020204" pitchFamily="34" charset="0"/>
              </a:rPr>
              <a:t>I found a pizza.</a:t>
            </a:r>
          </a:p>
        </p:txBody>
      </p:sp>
    </p:spTree>
    <p:extLst>
      <p:ext uri="{BB962C8B-B14F-4D97-AF65-F5344CB8AC3E}">
        <p14:creationId xmlns:p14="http://schemas.microsoft.com/office/powerpoint/2010/main" val="8404308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B425423-55FE-46D8-9347-AD68E6A37EEC}"/>
              </a:ext>
            </a:extLst>
          </p:cNvPr>
          <p:cNvSpPr txBox="1"/>
          <p:nvPr/>
        </p:nvSpPr>
        <p:spPr>
          <a:xfrm>
            <a:off x="574482" y="3139542"/>
            <a:ext cx="3846443" cy="2677656"/>
          </a:xfrm>
          <a:prstGeom prst="rect">
            <a:avLst/>
          </a:prstGeom>
          <a:solidFill>
            <a:schemeClr val="accent6">
              <a:lumMod val="40000"/>
              <a:lumOff val="60000"/>
            </a:schemeClr>
          </a:solidFill>
          <a:ln w="57150">
            <a:solidFill>
              <a:srgbClr val="92D050"/>
            </a:solidFill>
          </a:ln>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2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Arial" panose="020B0604020202020204" pitchFamily="34" charset="0"/>
              </a:rPr>
              <a:t>Gently,</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2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Arial" panose="020B0604020202020204" pitchFamily="34" charset="0"/>
              </a:rPr>
              <a:t>Before I go to bed,</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2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Arial" panose="020B0604020202020204" pitchFamily="34" charset="0"/>
              </a:rPr>
              <a:t>At last,</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2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Arial" panose="020B0604020202020204" pitchFamily="34" charset="0"/>
              </a:rPr>
              <a:t>Suddenly,</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2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Arial" panose="020B0604020202020204" pitchFamily="34" charset="0"/>
              </a:rPr>
              <a:t>At the park,</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2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Arial" panose="020B0604020202020204" pitchFamily="34" charset="0"/>
              </a:rPr>
              <a:t>Every playtime</a:t>
            </a:r>
          </a:p>
        </p:txBody>
      </p:sp>
      <p:sp>
        <p:nvSpPr>
          <p:cNvPr id="5" name="TextBox 4">
            <a:extLst>
              <a:ext uri="{FF2B5EF4-FFF2-40B4-BE49-F238E27FC236}">
                <a16:creationId xmlns:a16="http://schemas.microsoft.com/office/drawing/2014/main" id="{C7A25957-EDE9-4067-9844-CCC37938DD73}"/>
              </a:ext>
            </a:extLst>
          </p:cNvPr>
          <p:cNvSpPr txBox="1"/>
          <p:nvPr/>
        </p:nvSpPr>
        <p:spPr>
          <a:xfrm>
            <a:off x="5363819" y="3139542"/>
            <a:ext cx="6094674" cy="2677656"/>
          </a:xfrm>
          <a:prstGeom prst="rect">
            <a:avLst/>
          </a:prstGeom>
          <a:solidFill>
            <a:schemeClr val="accent2">
              <a:lumMod val="40000"/>
              <a:lumOff val="60000"/>
            </a:schemeClr>
          </a:solidFill>
          <a:ln w="57150">
            <a:solidFill>
              <a:srgbClr val="C00000"/>
            </a:solidFill>
          </a:ln>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r>
              <a:rPr kumimoji="0" lang="en-GB" altLang="en-US" sz="2400" b="1" i="0" u="none" strike="noStrike" kern="1200" cap="none" spc="0" normalizeH="0" baseline="0" noProof="0" dirty="0">
                <a:ln>
                  <a:noFill/>
                </a:ln>
                <a:solidFill>
                  <a:srgbClr val="002060"/>
                </a:solidFill>
                <a:effectLst/>
                <a:uLnTx/>
                <a:uFillTx/>
                <a:latin typeface="Comic Sans MS" panose="030F0702030302020204" pitchFamily="66" charset="0"/>
                <a:ea typeface="+mn-ea"/>
                <a:cs typeface="+mn-cs"/>
              </a:rPr>
              <a:t>I clean my teeth.</a:t>
            </a: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r>
              <a:rPr lang="en-GB" altLang="en-US" sz="2400" b="1" dirty="0">
                <a:solidFill>
                  <a:srgbClr val="002060"/>
                </a:solidFill>
                <a:latin typeface="Comic Sans MS" panose="030F0702030302020204" pitchFamily="66" charset="0"/>
              </a:rPr>
              <a:t>t</a:t>
            </a:r>
            <a:r>
              <a:rPr kumimoji="0" lang="en-GB" altLang="en-US" sz="2400" b="1" i="0" u="none" strike="noStrike" kern="1200" cap="none" spc="0" normalizeH="0" baseline="0" noProof="0" dirty="0">
                <a:ln>
                  <a:noFill/>
                </a:ln>
                <a:solidFill>
                  <a:srgbClr val="002060"/>
                </a:solidFill>
                <a:effectLst/>
                <a:uLnTx/>
                <a:uFillTx/>
                <a:latin typeface="Comic Sans MS" panose="030F0702030302020204" pitchFamily="66" charset="0"/>
                <a:ea typeface="+mn-ea"/>
                <a:cs typeface="+mn-cs"/>
              </a:rPr>
              <a:t>he ground began to shake.</a:t>
            </a: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r>
              <a:rPr kumimoji="0" lang="en-GB" altLang="en-US" sz="2400" b="1" i="0" u="none" strike="noStrike" kern="1200" cap="none" spc="0" normalizeH="0" baseline="0" noProof="0" dirty="0">
                <a:ln>
                  <a:noFill/>
                </a:ln>
                <a:solidFill>
                  <a:srgbClr val="002060"/>
                </a:solidFill>
                <a:effectLst/>
                <a:uLnTx/>
                <a:uFillTx/>
                <a:latin typeface="Comic Sans MS" panose="030F0702030302020204" pitchFamily="66" charset="0"/>
                <a:ea typeface="+mn-ea"/>
                <a:cs typeface="+mn-cs"/>
              </a:rPr>
              <a:t>I lost my coat.</a:t>
            </a: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r>
              <a:rPr kumimoji="0" lang="en-GB" altLang="en-US" sz="2400" b="1" i="0" u="none" strike="noStrike" kern="1200" cap="none" spc="0" normalizeH="0" baseline="0" noProof="0" dirty="0">
                <a:ln>
                  <a:noFill/>
                </a:ln>
                <a:solidFill>
                  <a:srgbClr val="002060"/>
                </a:solidFill>
                <a:effectLst/>
                <a:uLnTx/>
                <a:uFillTx/>
                <a:latin typeface="Comic Sans MS" panose="030F0702030302020204" pitchFamily="66" charset="0"/>
                <a:ea typeface="+mn-ea"/>
                <a:cs typeface="+mn-cs"/>
              </a:rPr>
              <a:t>I play football.</a:t>
            </a: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r>
              <a:rPr lang="en-GB" altLang="en-US" sz="2400" b="1" dirty="0">
                <a:solidFill>
                  <a:srgbClr val="002060"/>
                </a:solidFill>
                <a:latin typeface="Comic Sans MS" panose="030F0702030302020204" pitchFamily="66" charset="0"/>
              </a:rPr>
              <a:t>s</a:t>
            </a:r>
            <a:r>
              <a:rPr kumimoji="0" lang="en-GB" altLang="en-US" sz="2400" b="1" i="0" u="none" strike="noStrike" kern="1200" cap="none" spc="0" normalizeH="0" baseline="0" noProof="0" dirty="0">
                <a:ln>
                  <a:noFill/>
                </a:ln>
                <a:solidFill>
                  <a:srgbClr val="002060"/>
                </a:solidFill>
                <a:effectLst/>
                <a:uLnTx/>
                <a:uFillTx/>
                <a:latin typeface="Comic Sans MS" panose="030F0702030302020204" pitchFamily="66" charset="0"/>
                <a:ea typeface="+mn-ea"/>
                <a:cs typeface="+mn-cs"/>
              </a:rPr>
              <a:t>he lifted the sleeping baby.</a:t>
            </a: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r>
              <a:rPr kumimoji="0" lang="en-GB" altLang="en-US" sz="2400" b="1" i="0" u="none" strike="noStrike" kern="1200" cap="none" spc="0" normalizeH="0" baseline="0" noProof="0" dirty="0">
                <a:ln>
                  <a:noFill/>
                </a:ln>
                <a:solidFill>
                  <a:srgbClr val="002060"/>
                </a:solidFill>
                <a:effectLst/>
                <a:uLnTx/>
                <a:uFillTx/>
                <a:latin typeface="Comic Sans MS" panose="030F0702030302020204" pitchFamily="66" charset="0"/>
                <a:ea typeface="+mn-ea"/>
                <a:cs typeface="+mn-cs"/>
              </a:rPr>
              <a:t>I reached the finish line.</a:t>
            </a:r>
          </a:p>
        </p:txBody>
      </p:sp>
      <p:sp>
        <p:nvSpPr>
          <p:cNvPr id="7" name="TextBox 6">
            <a:extLst>
              <a:ext uri="{FF2B5EF4-FFF2-40B4-BE49-F238E27FC236}">
                <a16:creationId xmlns:a16="http://schemas.microsoft.com/office/drawing/2014/main" id="{170D1698-218C-4E28-B061-FA2F2D7C2FFC}"/>
              </a:ext>
            </a:extLst>
          </p:cNvPr>
          <p:cNvSpPr txBox="1"/>
          <p:nvPr/>
        </p:nvSpPr>
        <p:spPr>
          <a:xfrm>
            <a:off x="2848554" y="270638"/>
            <a:ext cx="7782339" cy="1446550"/>
          </a:xfrm>
          <a:prstGeom prst="rect">
            <a:avLst/>
          </a:prstGeom>
          <a:noFill/>
        </p:spPr>
        <p:txBody>
          <a:bodyPr wrap="square">
            <a:spAutoFit/>
          </a:bodyPr>
          <a:lstStyle/>
          <a:p>
            <a:pPr algn="ctr"/>
            <a:r>
              <a:rPr kumimoji="0" lang="en-GB" altLang="en-US" sz="4400" b="1" i="0" u="none" strike="noStrike" kern="1200" cap="none" spc="0" normalizeH="0" baseline="0" noProof="0" dirty="0" smtClean="0">
                <a:ln>
                  <a:noFill/>
                </a:ln>
                <a:solidFill>
                  <a:srgbClr val="002060"/>
                </a:solidFill>
                <a:effectLst/>
                <a:uLnTx/>
                <a:uFillTx/>
                <a:latin typeface="Segoe Print" panose="02000600000000000000" pitchFamily="2" charset="0"/>
                <a:ea typeface="+mj-ea"/>
                <a:cs typeface="+mj-cs"/>
              </a:rPr>
              <a:t>Task 1</a:t>
            </a:r>
          </a:p>
          <a:p>
            <a:r>
              <a:rPr kumimoji="0" lang="en-GB" altLang="en-US" sz="4400" b="1" i="0" u="none" strike="noStrike" kern="1200" cap="none" spc="0" normalizeH="0" baseline="0" noProof="0" dirty="0" smtClean="0">
                <a:ln>
                  <a:noFill/>
                </a:ln>
                <a:solidFill>
                  <a:srgbClr val="002060"/>
                </a:solidFill>
                <a:effectLst/>
                <a:uLnTx/>
                <a:uFillTx/>
                <a:latin typeface="Segoe Print" panose="02000600000000000000" pitchFamily="2" charset="0"/>
                <a:ea typeface="+mj-ea"/>
                <a:cs typeface="+mj-cs"/>
              </a:rPr>
              <a:t>Which </a:t>
            </a:r>
            <a:r>
              <a:rPr kumimoji="0" lang="en-GB" altLang="en-US" sz="4400" b="1" i="0" u="none" strike="noStrike" kern="1200" cap="none" spc="0" normalizeH="0" baseline="0" noProof="0" dirty="0">
                <a:ln>
                  <a:noFill/>
                </a:ln>
                <a:solidFill>
                  <a:srgbClr val="002060"/>
                </a:solidFill>
                <a:effectLst/>
                <a:uLnTx/>
                <a:uFillTx/>
                <a:latin typeface="Segoe Print" panose="02000600000000000000" pitchFamily="2" charset="0"/>
                <a:ea typeface="+mj-ea"/>
                <a:cs typeface="+mj-cs"/>
              </a:rPr>
              <a:t>fronted adverbial? </a:t>
            </a:r>
            <a:endParaRPr lang="en-GB" dirty="0"/>
          </a:p>
        </p:txBody>
      </p:sp>
      <p:sp>
        <p:nvSpPr>
          <p:cNvPr id="9" name="TextBox 8">
            <a:extLst>
              <a:ext uri="{FF2B5EF4-FFF2-40B4-BE49-F238E27FC236}">
                <a16:creationId xmlns:a16="http://schemas.microsoft.com/office/drawing/2014/main" id="{233287BA-D745-4C41-88B1-1C90BF4C723D}"/>
              </a:ext>
            </a:extLst>
          </p:cNvPr>
          <p:cNvSpPr txBox="1"/>
          <p:nvPr/>
        </p:nvSpPr>
        <p:spPr>
          <a:xfrm>
            <a:off x="1465028" y="1874367"/>
            <a:ext cx="9165865" cy="369332"/>
          </a:xfrm>
          <a:prstGeom prst="rect">
            <a:avLst/>
          </a:prstGeom>
          <a:noFill/>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1800" b="1" i="0" u="none" strike="noStrike" kern="1200" cap="none" spc="0" normalizeH="0" baseline="0" noProof="0" dirty="0">
                <a:ln>
                  <a:noFill/>
                </a:ln>
                <a:solidFill>
                  <a:srgbClr val="002060"/>
                </a:solidFill>
                <a:effectLst/>
                <a:uLnTx/>
                <a:uFillTx/>
                <a:latin typeface="Comic Sans MS" panose="030F0702030302020204" pitchFamily="66" charset="0"/>
                <a:ea typeface="+mn-ea"/>
                <a:cs typeface="Arial" panose="020B0604020202020204" pitchFamily="34" charset="0"/>
              </a:rPr>
              <a:t>Can you match the fronted adverbial to each sentence so they all make sense?</a:t>
            </a:r>
          </a:p>
        </p:txBody>
      </p:sp>
    </p:spTree>
    <p:extLst>
      <p:ext uri="{BB962C8B-B14F-4D97-AF65-F5344CB8AC3E}">
        <p14:creationId xmlns:p14="http://schemas.microsoft.com/office/powerpoint/2010/main" val="6268556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3E6AFEB-73CB-4339-B247-C8E9594E14C4}"/>
              </a:ext>
            </a:extLst>
          </p:cNvPr>
          <p:cNvSpPr txBox="1"/>
          <p:nvPr/>
        </p:nvSpPr>
        <p:spPr>
          <a:xfrm>
            <a:off x="389210" y="310665"/>
            <a:ext cx="11068216" cy="8433078"/>
          </a:xfrm>
          <a:prstGeom prst="rect">
            <a:avLst/>
          </a:prstGeom>
          <a:noFill/>
        </p:spPr>
        <p:txBody>
          <a:bodyPr wrap="square">
            <a:spAutoFit/>
          </a:bodyPr>
          <a:lstStyle/>
          <a:p>
            <a:r>
              <a:rPr kumimoji="0" lang="en-GB" sz="2800" b="0" i="0" u="none" strike="noStrike" kern="1200" cap="none" spc="0" normalizeH="0" baseline="0" noProof="0" dirty="0">
                <a:ln>
                  <a:noFill/>
                </a:ln>
                <a:solidFill>
                  <a:prstClr val="black"/>
                </a:solidFill>
                <a:effectLst/>
                <a:highlight>
                  <a:srgbClr val="FFFF00"/>
                </a:highlight>
                <a:uLnTx/>
                <a:uFillTx/>
                <a:latin typeface="Comic Sans MS" panose="030F0702030302020204" pitchFamily="66" charset="0"/>
                <a:ea typeface="+mn-ea"/>
                <a:cs typeface="+mn-cs"/>
              </a:rPr>
              <a:t>Day after day</a:t>
            </a: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his father went out looking for the white lion.</a:t>
            </a:r>
          </a:p>
          <a:p>
            <a:endParaRPr lang="en-GB" sz="2800" dirty="0">
              <a:solidFill>
                <a:prstClr val="black"/>
              </a:solidFill>
              <a:latin typeface="Comic Sans MS" panose="030F0702030302020204" pitchFamily="66" charset="0"/>
            </a:endParaRPr>
          </a:p>
          <a:p>
            <a:r>
              <a:rPr lang="en-GB" sz="2800" dirty="0">
                <a:highlight>
                  <a:srgbClr val="FFFF00"/>
                </a:highlight>
                <a:latin typeface="Comic Sans MS" panose="030F0702030302020204" pitchFamily="66" charset="0"/>
              </a:rPr>
              <a:t>Suddenly</a:t>
            </a:r>
            <a:r>
              <a:rPr lang="en-GB" sz="2800" dirty="0">
                <a:latin typeface="Comic Sans MS" panose="030F0702030302020204" pitchFamily="66" charset="0"/>
              </a:rPr>
              <a:t>, I wasn’t hungry any more.</a:t>
            </a:r>
          </a:p>
          <a:p>
            <a:endParaRPr lang="en-GB" sz="2800" dirty="0">
              <a:latin typeface="Comic Sans MS" panose="030F0702030302020204" pitchFamily="66" charset="0"/>
            </a:endParaRPr>
          </a:p>
          <a:p>
            <a:r>
              <a:rPr lang="en-GB" sz="2800" dirty="0">
                <a:highlight>
                  <a:srgbClr val="FFFF00"/>
                </a:highlight>
                <a:latin typeface="Comic Sans MS" panose="030F0702030302020204" pitchFamily="66" charset="0"/>
              </a:rPr>
              <a:t>Behind her and on unsteady legs</a:t>
            </a:r>
            <a:r>
              <a:rPr lang="en-GB" sz="2800" dirty="0">
                <a:latin typeface="Comic Sans MS" panose="030F0702030302020204" pitchFamily="66" charset="0"/>
              </a:rPr>
              <a:t>, came what looked like a lion cub.</a:t>
            </a:r>
          </a:p>
          <a:p>
            <a:endParaRPr lang="en-GB" sz="2800" dirty="0">
              <a:latin typeface="Comic Sans MS" panose="030F0702030302020204" pitchFamily="66" charset="0"/>
            </a:endParaRPr>
          </a:p>
          <a:p>
            <a:r>
              <a:rPr lang="en-GB" sz="2800" dirty="0">
                <a:highlight>
                  <a:srgbClr val="FFFF00"/>
                </a:highlight>
                <a:latin typeface="Comic Sans MS" panose="030F0702030302020204" pitchFamily="66" charset="0"/>
              </a:rPr>
              <a:t>One morning</a:t>
            </a:r>
            <a:r>
              <a:rPr lang="en-GB" sz="2800" dirty="0">
                <a:latin typeface="Comic Sans MS" panose="030F0702030302020204" pitchFamily="66" charset="0"/>
              </a:rPr>
              <a:t>, a week or so later, Bertie was woken by a chorus of urgent neighing.</a:t>
            </a:r>
          </a:p>
          <a:p>
            <a:endParaRPr lang="en-GB" sz="2800" dirty="0">
              <a:latin typeface="Comic Sans MS" panose="030F0702030302020204" pitchFamily="66" charset="0"/>
            </a:endParaRPr>
          </a:p>
          <a:p>
            <a:r>
              <a:rPr lang="en-GB" sz="2800" dirty="0">
                <a:highlight>
                  <a:srgbClr val="FFFF00"/>
                </a:highlight>
                <a:latin typeface="Comic Sans MS" panose="030F0702030302020204" pitchFamily="66" charset="0"/>
              </a:rPr>
              <a:t>Unfortunately, </a:t>
            </a:r>
            <a:r>
              <a:rPr lang="en-GB" sz="2800" dirty="0">
                <a:latin typeface="Comic Sans MS" panose="030F0702030302020204" pitchFamily="66" charset="0"/>
              </a:rPr>
              <a:t>he was over from France looking for lions.</a:t>
            </a:r>
          </a:p>
          <a:p>
            <a:endParaRPr lang="en-GB" sz="2800" dirty="0">
              <a:latin typeface="Comic Sans MS" panose="030F0702030302020204" pitchFamily="66" charset="0"/>
            </a:endParaRPr>
          </a:p>
          <a:p>
            <a:r>
              <a:rPr lang="en-GB" sz="2800" dirty="0">
                <a:highlight>
                  <a:srgbClr val="FFFF00"/>
                </a:highlight>
                <a:latin typeface="Comic Sans MS" panose="030F0702030302020204" pitchFamily="66" charset="0"/>
              </a:rPr>
              <a:t>Understandably</a:t>
            </a:r>
            <a:r>
              <a:rPr lang="en-GB" sz="2800" dirty="0">
                <a:latin typeface="Comic Sans MS" panose="030F0702030302020204" pitchFamily="66" charset="0"/>
              </a:rPr>
              <a:t>, Bertie was distraught.</a:t>
            </a:r>
          </a:p>
          <a:p>
            <a:endParaRPr lang="en-GB" sz="2800" i="1" dirty="0">
              <a:latin typeface="Comic Sans MS" panose="030F0702030302020204" pitchFamily="66" charset="0"/>
            </a:endParaRPr>
          </a:p>
          <a:p>
            <a:r>
              <a:rPr lang="en-GB" sz="2000" i="1" u="sng" dirty="0">
                <a:latin typeface="Comic Sans MS" panose="030F0702030302020204" pitchFamily="66" charset="0"/>
              </a:rPr>
              <a:t>Use the mat on the next slide to have a go for </a:t>
            </a:r>
            <a:r>
              <a:rPr lang="en-GB" sz="2000" i="1" u="sng" dirty="0" smtClean="0">
                <a:latin typeface="Comic Sans MS" panose="030F0702030302020204" pitchFamily="66" charset="0"/>
              </a:rPr>
              <a:t>yourself- aim to write at least 8 sentences</a:t>
            </a:r>
          </a:p>
          <a:p>
            <a:r>
              <a:rPr lang="en-GB" sz="2000" i="1" u="sng" dirty="0" smtClean="0">
                <a:latin typeface="Comic Sans MS" panose="030F0702030302020204" pitchFamily="66" charset="0"/>
              </a:rPr>
              <a:t>That begin with a fronted adverbial</a:t>
            </a:r>
            <a:r>
              <a:rPr lang="en-GB" sz="2000" i="1" u="sng" dirty="0" smtClean="0">
                <a:latin typeface="Comic Sans MS" panose="030F0702030302020204" pitchFamily="66" charset="0"/>
              </a:rPr>
              <a:t>!</a:t>
            </a:r>
            <a:endParaRPr lang="en-GB" sz="2000" i="1" u="sng" dirty="0">
              <a:latin typeface="Comic Sans MS" panose="030F0702030302020204" pitchFamily="66" charset="0"/>
            </a:endParaRPr>
          </a:p>
          <a:p>
            <a:endParaRPr lang="en-GB" sz="2800" dirty="0">
              <a:latin typeface="Comic Sans MS" panose="030F0702030302020204" pitchFamily="66" charset="0"/>
            </a:endParaRPr>
          </a:p>
          <a:p>
            <a:endParaRPr lang="en-GB" sz="2800" dirty="0">
              <a:latin typeface="Comic Sans MS" panose="030F0702030302020204" pitchFamily="66" charset="0"/>
            </a:endParaRPr>
          </a:p>
          <a:p>
            <a:endParaRPr lang="en-GB" sz="2800" dirty="0">
              <a:latin typeface="Comic Sans MS" panose="030F0702030302020204" pitchFamily="66" charset="0"/>
            </a:endParaRPr>
          </a:p>
          <a:p>
            <a:endParaRPr lang="en-GB" dirty="0"/>
          </a:p>
          <a:p>
            <a:endParaRPr lang="en-GB" dirty="0"/>
          </a:p>
          <a:p>
            <a:endParaRPr lang="en-GB" dirty="0"/>
          </a:p>
        </p:txBody>
      </p:sp>
    </p:spTree>
    <p:extLst>
      <p:ext uri="{BB962C8B-B14F-4D97-AF65-F5344CB8AC3E}">
        <p14:creationId xmlns:p14="http://schemas.microsoft.com/office/powerpoint/2010/main" val="37776862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1F0D174-2162-4AA2-89B5-7A9121612632}"/>
              </a:ext>
            </a:extLst>
          </p:cNvPr>
          <p:cNvPicPr>
            <a:picLocks noChangeAspect="1"/>
          </p:cNvPicPr>
          <p:nvPr/>
        </p:nvPicPr>
        <p:blipFill>
          <a:blip r:embed="rId2"/>
          <a:stretch>
            <a:fillRect/>
          </a:stretch>
        </p:blipFill>
        <p:spPr>
          <a:xfrm>
            <a:off x="1233487" y="9525"/>
            <a:ext cx="9725025" cy="6838950"/>
          </a:xfrm>
          <a:prstGeom prst="rect">
            <a:avLst/>
          </a:prstGeom>
        </p:spPr>
      </p:pic>
    </p:spTree>
    <p:extLst>
      <p:ext uri="{BB962C8B-B14F-4D97-AF65-F5344CB8AC3E}">
        <p14:creationId xmlns:p14="http://schemas.microsoft.com/office/powerpoint/2010/main" val="23442288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001E462-EB95-453A-B593-32A481E4E605}"/>
              </a:ext>
            </a:extLst>
          </p:cNvPr>
          <p:cNvSpPr txBox="1"/>
          <p:nvPr/>
        </p:nvSpPr>
        <p:spPr>
          <a:xfrm>
            <a:off x="238539" y="1224721"/>
            <a:ext cx="11298803" cy="2123658"/>
          </a:xfrm>
          <a:prstGeom prst="rect">
            <a:avLst/>
          </a:prstGeom>
          <a:noFill/>
        </p:spPr>
        <p:txBody>
          <a:bodyPr wrap="square" rtlCol="0">
            <a:spAutoFit/>
          </a:bodyPr>
          <a:lstStyle/>
          <a:p>
            <a:pPr algn="ctr"/>
            <a:r>
              <a:rPr lang="en-GB" sz="4400" dirty="0">
                <a:latin typeface="Comic Sans MS" panose="030F0702030302020204" pitchFamily="66" charset="0"/>
              </a:rPr>
              <a:t>Day 2</a:t>
            </a:r>
          </a:p>
          <a:p>
            <a:pPr algn="ctr"/>
            <a:endParaRPr lang="en-GB" sz="4400" dirty="0">
              <a:latin typeface="Comic Sans MS" panose="030F0702030302020204" pitchFamily="66" charset="0"/>
            </a:endParaRPr>
          </a:p>
          <a:p>
            <a:pPr algn="ctr"/>
            <a:endParaRPr lang="en-GB" sz="4400" dirty="0">
              <a:latin typeface="Comic Sans MS" panose="030F0702030302020204" pitchFamily="66" charset="0"/>
            </a:endParaRPr>
          </a:p>
        </p:txBody>
      </p:sp>
      <p:graphicFrame>
        <p:nvGraphicFramePr>
          <p:cNvPr id="3" name="Table 2">
            <a:extLst>
              <a:ext uri="{FF2B5EF4-FFF2-40B4-BE49-F238E27FC236}">
                <a16:creationId xmlns:a16="http://schemas.microsoft.com/office/drawing/2014/main" id="{AFE4AD05-33D6-4D8C-9920-148D24CD98D1}"/>
              </a:ext>
            </a:extLst>
          </p:cNvPr>
          <p:cNvGraphicFramePr>
            <a:graphicFrameLocks noGrp="1"/>
          </p:cNvGraphicFramePr>
          <p:nvPr>
            <p:extLst>
              <p:ext uri="{D42A27DB-BD31-4B8C-83A1-F6EECF244321}">
                <p14:modId xmlns:p14="http://schemas.microsoft.com/office/powerpoint/2010/main" val="114017618"/>
              </p:ext>
            </p:extLst>
          </p:nvPr>
        </p:nvGraphicFramePr>
        <p:xfrm>
          <a:off x="377025" y="2286550"/>
          <a:ext cx="10515600" cy="4267200"/>
        </p:xfrm>
        <a:graphic>
          <a:graphicData uri="http://schemas.openxmlformats.org/drawingml/2006/table">
            <a:tbl>
              <a:tblPr/>
              <a:tblGrid>
                <a:gridCol w="10515600">
                  <a:extLst>
                    <a:ext uri="{9D8B030D-6E8A-4147-A177-3AD203B41FA5}">
                      <a16:colId xmlns:a16="http://schemas.microsoft.com/office/drawing/2014/main" val="2796570033"/>
                    </a:ext>
                  </a:extLst>
                </a:gridCol>
              </a:tblGrid>
              <a:tr h="0">
                <a:tc>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kumimoji="0" lang="en-GB" sz="2800" b="1" i="0" u="none" strike="noStrike" kern="1200" cap="none" spc="0" normalizeH="0" baseline="0" noProof="0" dirty="0">
                          <a:ln>
                            <a:noFill/>
                          </a:ln>
                          <a:solidFill>
                            <a:srgbClr val="C00000"/>
                          </a:solidFill>
                          <a:effectLst/>
                          <a:uLnTx/>
                          <a:uFillTx/>
                          <a:latin typeface="Comic Sans MS" panose="030F0702030302020204" pitchFamily="66" charset="0"/>
                          <a:ea typeface="Calibri" panose="020F0502020204030204" pitchFamily="34" charset="0"/>
                          <a:cs typeface="Times New Roman" panose="02020603050405020304" pitchFamily="18" charset="0"/>
                        </a:rPr>
                        <a:t>Word of the day -echoing</a:t>
                      </a: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What does the word mean?</a:t>
                      </a:r>
                    </a:p>
                    <a:p>
                      <a:pPr marL="0" marR="0" lvl="0" indent="0" algn="l" defTabSz="914400" rtl="0" eaLnBrk="1" fontAlgn="auto" latinLnBrk="0" hangingPunct="1">
                        <a:lnSpc>
                          <a:spcPct val="115000"/>
                        </a:lnSpc>
                        <a:spcBef>
                          <a:spcPts val="0"/>
                        </a:spcBef>
                        <a:spcAft>
                          <a:spcPts val="1000"/>
                        </a:spcAft>
                        <a:buClrTx/>
                        <a:buSzTx/>
                        <a:buFontTx/>
                        <a:buNone/>
                        <a:tabLst/>
                        <a:defRPr/>
                      </a:pPr>
                      <a:endPar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1000"/>
                        </a:spcAft>
                        <a:buClrTx/>
                        <a:buSzTx/>
                        <a:buFontTx/>
                        <a:buNone/>
                        <a:tabLst/>
                        <a:defRPr/>
                      </a:pPr>
                      <a:endPar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Can you make a simple sentence using the word?</a:t>
                      </a: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Now try writing a complex sentence.</a:t>
                      </a:r>
                    </a:p>
                    <a:p>
                      <a:pPr algn="ctr">
                        <a:lnSpc>
                          <a:spcPct val="115000"/>
                        </a:lnSpc>
                        <a:spcAft>
                          <a:spcPts val="1000"/>
                        </a:spcAft>
                      </a:pPr>
                      <a:r>
                        <a:rPr lang="en-GB" sz="3200" b="1"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GB" sz="32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val="639930300"/>
                  </a:ext>
                </a:extLst>
              </a:tr>
            </a:tbl>
          </a:graphicData>
        </a:graphic>
      </p:graphicFrame>
    </p:spTree>
    <p:extLst>
      <p:ext uri="{BB962C8B-B14F-4D97-AF65-F5344CB8AC3E}">
        <p14:creationId xmlns:p14="http://schemas.microsoft.com/office/powerpoint/2010/main" val="1552655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8B968073-B4E7-4C4C-9EF5-79E927B41C2C}"/>
              </a:ext>
            </a:extLst>
          </p:cNvPr>
          <p:cNvSpPr txBox="1"/>
          <p:nvPr/>
        </p:nvSpPr>
        <p:spPr>
          <a:xfrm>
            <a:off x="405516" y="345307"/>
            <a:ext cx="11115923" cy="461665"/>
          </a:xfrm>
          <a:prstGeom prst="rect">
            <a:avLst/>
          </a:prstGeom>
          <a:noFill/>
        </p:spPr>
        <p:txBody>
          <a:bodyPr wrap="square">
            <a:spAutoFit/>
          </a:bodyPr>
          <a:lstStyle/>
          <a:p>
            <a:endParaRPr lang="en-GB" sz="2400" dirty="0">
              <a:latin typeface="Comic Sans MS" panose="030F0702030302020204" pitchFamily="66" charset="0"/>
            </a:endParaRPr>
          </a:p>
        </p:txBody>
      </p:sp>
      <p:sp>
        <p:nvSpPr>
          <p:cNvPr id="7" name="TextBox 6">
            <a:extLst>
              <a:ext uri="{FF2B5EF4-FFF2-40B4-BE49-F238E27FC236}">
                <a16:creationId xmlns:a16="http://schemas.microsoft.com/office/drawing/2014/main" id="{59B63483-B5CA-4DCF-A0F9-6FC1E42721FE}"/>
              </a:ext>
            </a:extLst>
          </p:cNvPr>
          <p:cNvSpPr txBox="1"/>
          <p:nvPr/>
        </p:nvSpPr>
        <p:spPr>
          <a:xfrm>
            <a:off x="636103" y="4277313"/>
            <a:ext cx="10885335" cy="461665"/>
          </a:xfrm>
          <a:prstGeom prst="rect">
            <a:avLst/>
          </a:prstGeom>
          <a:noFill/>
        </p:spPr>
        <p:txBody>
          <a:bodyPr wrap="square">
            <a:spAutoFit/>
          </a:bodyPr>
          <a:lstStyle/>
          <a:p>
            <a:endParaRPr lang="en-GB" sz="2400" dirty="0">
              <a:latin typeface="Comic Sans MS" panose="030F0702030302020204" pitchFamily="66" charset="0"/>
            </a:endParaRPr>
          </a:p>
        </p:txBody>
      </p:sp>
      <p:sp>
        <p:nvSpPr>
          <p:cNvPr id="5" name="TextBox 4">
            <a:extLst>
              <a:ext uri="{FF2B5EF4-FFF2-40B4-BE49-F238E27FC236}">
                <a16:creationId xmlns:a16="http://schemas.microsoft.com/office/drawing/2014/main" id="{B3EF8CD3-ACFE-4CAA-8535-C331FD9AD713}"/>
              </a:ext>
            </a:extLst>
          </p:cNvPr>
          <p:cNvSpPr txBox="1"/>
          <p:nvPr/>
        </p:nvSpPr>
        <p:spPr>
          <a:xfrm>
            <a:off x="636103" y="510817"/>
            <a:ext cx="11379199" cy="5262979"/>
          </a:xfrm>
          <a:prstGeom prst="rect">
            <a:avLst/>
          </a:prstGeom>
          <a:noFill/>
        </p:spPr>
        <p:txBody>
          <a:bodyPr wrap="square">
            <a:spAutoFit/>
          </a:bodyPr>
          <a:lstStyle/>
          <a:p>
            <a:r>
              <a:rPr lang="en-GB" sz="2800" dirty="0">
                <a:latin typeface="Comic Sans MS" panose="030F0702030302020204" pitchFamily="66" charset="0"/>
              </a:rPr>
              <a:t>“I want to know what really happened,” I replied.</a:t>
            </a:r>
          </a:p>
          <a:p>
            <a:r>
              <a:rPr lang="en-GB" sz="2800" dirty="0">
                <a:latin typeface="Comic Sans MS" panose="030F0702030302020204" pitchFamily="66" charset="0"/>
              </a:rPr>
              <a:t> “Then you shall,” she said. She turned from me and looked out of the window again at the butterfly lion, still blue and shimmering on the hillside. </a:t>
            </a:r>
          </a:p>
          <a:p>
            <a:r>
              <a:rPr lang="en-GB" sz="2800" dirty="0">
                <a:latin typeface="Comic Sans MS" panose="030F0702030302020204" pitchFamily="66" charset="0"/>
              </a:rPr>
              <a:t>Whilst Bertie was growing up on his farm in Africa with his fence all around, I was growing up here at Strawbridge in this echoing cold cavern of a house with its deer park and its high wall all around. And I grew up, for the most part, alone. I too was an only child. My mother had died giving birth to me, and Father was rarely at home. Maybe that was why the two of us, Bertie and I, got on so well from the first moment we met. We had so much in common from the very start. </a:t>
            </a:r>
          </a:p>
        </p:txBody>
      </p:sp>
    </p:spTree>
    <p:extLst>
      <p:ext uri="{BB962C8B-B14F-4D97-AF65-F5344CB8AC3E}">
        <p14:creationId xmlns:p14="http://schemas.microsoft.com/office/powerpoint/2010/main" val="36094793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CAA3C39-E8FA-4D03-8548-87CB432C2411}"/>
              </a:ext>
            </a:extLst>
          </p:cNvPr>
          <p:cNvSpPr txBox="1"/>
          <p:nvPr/>
        </p:nvSpPr>
        <p:spPr>
          <a:xfrm>
            <a:off x="798990" y="230819"/>
            <a:ext cx="10884024" cy="4168385"/>
          </a:xfrm>
          <a:prstGeom prst="rect">
            <a:avLst/>
          </a:prstGeom>
          <a:noFill/>
        </p:spPr>
        <p:txBody>
          <a:bodyPr wrap="square" rtlCol="0">
            <a:spAutoFit/>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kumimoji="0" lang="en-GB" sz="2800" b="0" i="0" u="sng"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Reading Skills</a:t>
            </a:r>
          </a:p>
          <a:p>
            <a:pPr marL="0" marR="0" lvl="0" indent="0" algn="l" defTabSz="914400" rtl="0" eaLnBrk="1" fontAlgn="auto" latinLnBrk="0" hangingPunct="1">
              <a:lnSpc>
                <a:spcPct val="115000"/>
              </a:lnSpc>
              <a:spcBef>
                <a:spcPts val="0"/>
              </a:spcBef>
              <a:spcAft>
                <a:spcPts val="1000"/>
              </a:spcAft>
              <a:buClrTx/>
              <a:buSzTx/>
              <a:buFontTx/>
              <a:buNone/>
              <a:tabLst/>
              <a:defRPr/>
            </a:pPr>
            <a:endParaRPr lang="en-GB" sz="2800" dirty="0">
              <a:solidFill>
                <a:prstClr val="black"/>
              </a:solidFill>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What do you think about the old lady’s upbringing? Why do you think this?</a:t>
            </a: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What do we learn about her? </a:t>
            </a: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What do you think will happen? </a:t>
            </a: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Which words indicate this?</a:t>
            </a:r>
          </a:p>
        </p:txBody>
      </p:sp>
    </p:spTree>
    <p:extLst>
      <p:ext uri="{BB962C8B-B14F-4D97-AF65-F5344CB8AC3E}">
        <p14:creationId xmlns:p14="http://schemas.microsoft.com/office/powerpoint/2010/main" val="27516879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4278DCD-2777-4869-B0C1-9BEBBE302A43}"/>
              </a:ext>
            </a:extLst>
          </p:cNvPr>
          <p:cNvSpPr txBox="1"/>
          <p:nvPr/>
        </p:nvSpPr>
        <p:spPr>
          <a:xfrm>
            <a:off x="546100" y="372235"/>
            <a:ext cx="11099799" cy="3672865"/>
          </a:xfrm>
          <a:prstGeom prst="rect">
            <a:avLst/>
          </a:prstGeom>
          <a:noFill/>
        </p:spPr>
        <p:txBody>
          <a:bodyPr wrap="square">
            <a:spAutoFit/>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kumimoji="0" lang="en-GB" sz="2800" b="0" i="0" u="sng"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Sentence structure</a:t>
            </a:r>
          </a:p>
          <a:p>
            <a:pPr marL="0" marR="0" lvl="0" indent="0" algn="l" defTabSz="914400" rtl="0" eaLnBrk="1" fontAlgn="auto" latinLnBrk="0" hangingPunct="1">
              <a:lnSpc>
                <a:spcPct val="115000"/>
              </a:lnSpc>
              <a:spcBef>
                <a:spcPts val="0"/>
              </a:spcBef>
              <a:spcAft>
                <a:spcPts val="1000"/>
              </a:spcAft>
              <a:buClrTx/>
              <a:buSzTx/>
              <a:buFontTx/>
              <a:buNone/>
              <a:tabLst/>
              <a:defRPr/>
            </a:pPr>
            <a:r>
              <a:rPr lang="en-GB" sz="2800" dirty="0">
                <a:solidFill>
                  <a:prstClr val="black"/>
                </a:solidFill>
                <a:latin typeface="Comic Sans MS" panose="030F0702030302020204" pitchFamily="66" charset="0"/>
                <a:ea typeface="Calibri" panose="020F0502020204030204" pitchFamily="34" charset="0"/>
                <a:cs typeface="Times New Roman" panose="02020603050405020304" pitchFamily="18" charset="0"/>
              </a:rPr>
              <a:t>Look at</a:t>
            </a: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 the sentences used in this chapter. </a:t>
            </a: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How do they open?</a:t>
            </a: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 Are they long or short? </a:t>
            </a: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Which is the shortest? </a:t>
            </a: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Why has Michael Morpurgo begun the sentence And…</a:t>
            </a:r>
          </a:p>
        </p:txBody>
      </p:sp>
      <p:sp>
        <p:nvSpPr>
          <p:cNvPr id="6" name="TextBox 5">
            <a:extLst>
              <a:ext uri="{FF2B5EF4-FFF2-40B4-BE49-F238E27FC236}">
                <a16:creationId xmlns:a16="http://schemas.microsoft.com/office/drawing/2014/main" id="{FA355B77-ACD5-4458-8F67-D56C30E00E36}"/>
              </a:ext>
            </a:extLst>
          </p:cNvPr>
          <p:cNvSpPr txBox="1"/>
          <p:nvPr/>
        </p:nvSpPr>
        <p:spPr>
          <a:xfrm>
            <a:off x="745067" y="4533668"/>
            <a:ext cx="10591800" cy="830997"/>
          </a:xfrm>
          <a:prstGeom prst="rect">
            <a:avLst/>
          </a:prstGeom>
          <a:noFill/>
        </p:spPr>
        <p:txBody>
          <a:bodyPr wrap="square">
            <a:spAutoFit/>
          </a:bodyPr>
          <a:lstStyle/>
          <a:p>
            <a:r>
              <a:rPr lang="en-GB" sz="2400" dirty="0">
                <a:latin typeface="Comic Sans MS" panose="030F0702030302020204" pitchFamily="66" charset="0"/>
              </a:rPr>
              <a:t>She laughed and put down her cup. “I should say not,” she said. </a:t>
            </a:r>
            <a:r>
              <a:rPr lang="en-GB" sz="2400" dirty="0">
                <a:highlight>
                  <a:srgbClr val="00FFFF"/>
                </a:highlight>
                <a:latin typeface="Comic Sans MS" panose="030F0702030302020204" pitchFamily="66" charset="0"/>
              </a:rPr>
              <a:t>And</a:t>
            </a:r>
            <a:r>
              <a:rPr lang="en-GB" sz="2400" dirty="0">
                <a:latin typeface="Comic Sans MS" panose="030F0702030302020204" pitchFamily="66" charset="0"/>
              </a:rPr>
              <a:t> then she went on, picking a tea leaf off the tip of her tongue.</a:t>
            </a:r>
          </a:p>
        </p:txBody>
      </p:sp>
    </p:spTree>
    <p:extLst>
      <p:ext uri="{BB962C8B-B14F-4D97-AF65-F5344CB8AC3E}">
        <p14:creationId xmlns:p14="http://schemas.microsoft.com/office/powerpoint/2010/main" val="24031871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FBEA0CB-B2B6-4FF6-B83E-5F30482F8AE8}"/>
              </a:ext>
            </a:extLst>
          </p:cNvPr>
          <p:cNvPicPr>
            <a:picLocks noChangeAspect="1"/>
          </p:cNvPicPr>
          <p:nvPr/>
        </p:nvPicPr>
        <p:blipFill rotWithShape="1">
          <a:blip r:embed="rId2">
            <a:duotone>
              <a:schemeClr val="bg2">
                <a:shade val="45000"/>
                <a:satMod val="135000"/>
              </a:schemeClr>
              <a:prstClr val="white"/>
            </a:duotone>
          </a:blip>
          <a:srcRect l="27639" t="27037" r="32431" b="29259"/>
          <a:stretch/>
        </p:blipFill>
        <p:spPr>
          <a:xfrm>
            <a:off x="3259667" y="3666067"/>
            <a:ext cx="4868334" cy="2997200"/>
          </a:xfrm>
          <a:prstGeom prst="rect">
            <a:avLst/>
          </a:prstGeom>
        </p:spPr>
      </p:pic>
      <p:sp>
        <p:nvSpPr>
          <p:cNvPr id="3" name="TextBox 2">
            <a:extLst>
              <a:ext uri="{FF2B5EF4-FFF2-40B4-BE49-F238E27FC236}">
                <a16:creationId xmlns:a16="http://schemas.microsoft.com/office/drawing/2014/main" id="{D25BC2E6-A6FD-4BCE-9844-AE9304392A3A}"/>
              </a:ext>
            </a:extLst>
          </p:cNvPr>
          <p:cNvSpPr txBox="1"/>
          <p:nvPr/>
        </p:nvSpPr>
        <p:spPr>
          <a:xfrm>
            <a:off x="279400" y="386140"/>
            <a:ext cx="11362266" cy="4401205"/>
          </a:xfrm>
          <a:prstGeom prst="rect">
            <a:avLst/>
          </a:prstGeom>
          <a:noFill/>
        </p:spPr>
        <p:txBody>
          <a:bodyPr wrap="square">
            <a:spAutoFit/>
          </a:bodyPr>
          <a:lstStyle/>
          <a:p>
            <a:r>
              <a:rPr lang="en-GB" sz="2800" dirty="0">
                <a:latin typeface="Comic Sans MS" panose="030F0702030302020204" pitchFamily="66" charset="0"/>
              </a:rPr>
              <a:t>Like Bertie, I scarcely ever left the confines of my home, so I had few friends. I didn’t go to school either, not to start with. I had a governess instead, Miss Tulips – everyone called her “</a:t>
            </a:r>
            <a:r>
              <a:rPr lang="en-GB" sz="2800" dirty="0" err="1">
                <a:latin typeface="Comic Sans MS" panose="030F0702030302020204" pitchFamily="66" charset="0"/>
              </a:rPr>
              <a:t>Nolips</a:t>
            </a:r>
            <a:r>
              <a:rPr lang="en-GB" sz="2800" dirty="0">
                <a:latin typeface="Comic Sans MS" panose="030F0702030302020204" pitchFamily="66" charset="0"/>
              </a:rPr>
              <a:t>” because she was so thin-lipped and severe. She moved around the house like a cold shadow. She lived on the top floor, like Cook, and like Nanny. Nanny Mason – bless her heart – brought me up and taught me all the do’s and don’ts of life like all good nannies should. But she was more than just a nanny to me, she was a mother to me, and a wonderful one too, the best I could have had, the best anyone could have had. </a:t>
            </a:r>
          </a:p>
        </p:txBody>
      </p:sp>
    </p:spTree>
    <p:extLst>
      <p:ext uri="{BB962C8B-B14F-4D97-AF65-F5344CB8AC3E}">
        <p14:creationId xmlns:p14="http://schemas.microsoft.com/office/powerpoint/2010/main" val="18378249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623582E-4BB4-4222-AAF6-9210D2FCD377}"/>
              </a:ext>
            </a:extLst>
          </p:cNvPr>
          <p:cNvPicPr>
            <a:picLocks noChangeAspect="1"/>
          </p:cNvPicPr>
          <p:nvPr/>
        </p:nvPicPr>
        <p:blipFill>
          <a:blip r:embed="rId2"/>
          <a:stretch>
            <a:fillRect/>
          </a:stretch>
        </p:blipFill>
        <p:spPr>
          <a:xfrm>
            <a:off x="3274018" y="3639521"/>
            <a:ext cx="4865030" cy="2999492"/>
          </a:xfrm>
          <a:prstGeom prst="rect">
            <a:avLst/>
          </a:prstGeom>
        </p:spPr>
      </p:pic>
      <p:sp>
        <p:nvSpPr>
          <p:cNvPr id="3" name="TextBox 2">
            <a:extLst>
              <a:ext uri="{FF2B5EF4-FFF2-40B4-BE49-F238E27FC236}">
                <a16:creationId xmlns:a16="http://schemas.microsoft.com/office/drawing/2014/main" id="{7F7BC1DB-943C-4292-8220-B57DB0D27994}"/>
              </a:ext>
            </a:extLst>
          </p:cNvPr>
          <p:cNvSpPr txBox="1"/>
          <p:nvPr/>
        </p:nvSpPr>
        <p:spPr>
          <a:xfrm>
            <a:off x="482600" y="437572"/>
            <a:ext cx="11226800" cy="3970318"/>
          </a:xfrm>
          <a:prstGeom prst="rect">
            <a:avLst/>
          </a:prstGeom>
          <a:noFill/>
        </p:spPr>
        <p:txBody>
          <a:bodyPr wrap="square">
            <a:spAutoFit/>
          </a:bodyPr>
          <a:lstStyle/>
          <a:p>
            <a:r>
              <a:rPr lang="en-GB" sz="2800" dirty="0">
                <a:latin typeface="Comic Sans MS" panose="030F0702030302020204" pitchFamily="66" charset="0"/>
              </a:rPr>
              <a:t>My mornings were always spent at my studies with </a:t>
            </a:r>
            <a:r>
              <a:rPr lang="en-GB" sz="2800" dirty="0" err="1">
                <a:latin typeface="Comic Sans MS" panose="030F0702030302020204" pitchFamily="66" charset="0"/>
              </a:rPr>
              <a:t>Nolips</a:t>
            </a:r>
            <a:r>
              <a:rPr lang="en-GB" sz="2800" dirty="0">
                <a:latin typeface="Comic Sans MS" panose="030F0702030302020204" pitchFamily="66" charset="0"/>
              </a:rPr>
              <a:t>, but all the while I was looking forward to my afternoons out walking with Nanny Mason – except on Sundays, when I was allowed to be on my own all day, if Father wasn’t home for the weekend, which he usually wasn’t. Then I could fly my kites when it was fine, and read my books when it wasn’t. I loved my books – Black Beauty, Little Women, Heidi – I loved them all, because they took me outside the park walls, they took me all over the world. I met the best friends I ever had in those books – until I met Bertie, that is. </a:t>
            </a:r>
          </a:p>
        </p:txBody>
      </p:sp>
    </p:spTree>
    <p:extLst>
      <p:ext uri="{BB962C8B-B14F-4D97-AF65-F5344CB8AC3E}">
        <p14:creationId xmlns:p14="http://schemas.microsoft.com/office/powerpoint/2010/main" val="11182405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994D2D7-3615-46AB-BD3B-306B5861F624}"/>
              </a:ext>
            </a:extLst>
          </p:cNvPr>
          <p:cNvSpPr txBox="1"/>
          <p:nvPr/>
        </p:nvSpPr>
        <p:spPr>
          <a:xfrm>
            <a:off x="719665" y="523502"/>
            <a:ext cx="10972801" cy="3539430"/>
          </a:xfrm>
          <a:prstGeom prst="rect">
            <a:avLst/>
          </a:prstGeom>
          <a:noFill/>
        </p:spPr>
        <p:txBody>
          <a:bodyPr wrap="square">
            <a:spAutoFit/>
          </a:bodyPr>
          <a:lstStyle/>
          <a:p>
            <a:r>
              <a:rPr lang="en-GB" sz="2800" dirty="0">
                <a:latin typeface="Comic Sans MS" panose="030F0702030302020204" pitchFamily="66" charset="0"/>
                <a:ea typeface="Calibri" panose="020F0502020204030204" pitchFamily="34" charset="0"/>
                <a:cs typeface="Times New Roman" panose="02020603050405020304" pitchFamily="18" charset="0"/>
              </a:rPr>
              <a:t>W</a:t>
            </a:r>
            <a:r>
              <a:rPr lang="en-GB" sz="2800" dirty="0">
                <a:effectLst/>
                <a:latin typeface="Comic Sans MS" panose="030F0702030302020204" pitchFamily="66" charset="0"/>
                <a:ea typeface="Calibri" panose="020F0502020204030204" pitchFamily="34" charset="0"/>
                <a:cs typeface="Times New Roman" panose="02020603050405020304" pitchFamily="18" charset="0"/>
              </a:rPr>
              <a:t>hat was the old lady’s life like as a child?</a:t>
            </a:r>
          </a:p>
          <a:p>
            <a:r>
              <a:rPr lang="en-GB" sz="2800" dirty="0">
                <a:effectLst/>
                <a:latin typeface="Comic Sans MS" panose="030F0702030302020204" pitchFamily="66" charset="0"/>
                <a:ea typeface="Calibri" panose="020F0502020204030204" pitchFamily="34" charset="0"/>
                <a:cs typeface="Times New Roman" panose="02020603050405020304" pitchFamily="18" charset="0"/>
              </a:rPr>
              <a:t> </a:t>
            </a:r>
          </a:p>
          <a:p>
            <a:r>
              <a:rPr lang="en-GB" sz="2800" dirty="0">
                <a:effectLst/>
                <a:latin typeface="Comic Sans MS" panose="030F0702030302020204" pitchFamily="66" charset="0"/>
                <a:ea typeface="Calibri" panose="020F0502020204030204" pitchFamily="34" charset="0"/>
                <a:cs typeface="Times New Roman" panose="02020603050405020304" pitchFamily="18" charset="0"/>
              </a:rPr>
              <a:t>What is a nanny?</a:t>
            </a:r>
          </a:p>
          <a:p>
            <a:r>
              <a:rPr lang="en-GB" sz="2800" dirty="0">
                <a:effectLst/>
                <a:latin typeface="Comic Sans MS" panose="030F0702030302020204" pitchFamily="66" charset="0"/>
                <a:ea typeface="Calibri" panose="020F0502020204030204" pitchFamily="34" charset="0"/>
                <a:cs typeface="Times New Roman" panose="02020603050405020304" pitchFamily="18" charset="0"/>
              </a:rPr>
              <a:t> </a:t>
            </a:r>
          </a:p>
          <a:p>
            <a:r>
              <a:rPr lang="en-GB" sz="2800" dirty="0">
                <a:effectLst/>
                <a:latin typeface="Comic Sans MS" panose="030F0702030302020204" pitchFamily="66" charset="0"/>
                <a:ea typeface="Calibri" panose="020F0502020204030204" pitchFamily="34" charset="0"/>
                <a:cs typeface="Times New Roman" panose="02020603050405020304" pitchFamily="18" charset="0"/>
              </a:rPr>
              <a:t>What do you think of Miss Tulips? </a:t>
            </a:r>
          </a:p>
          <a:p>
            <a:endParaRPr lang="en-GB" sz="2800" dirty="0">
              <a:effectLst/>
              <a:latin typeface="Comic Sans MS" panose="030F0702030302020204" pitchFamily="66" charset="0"/>
              <a:ea typeface="Calibri" panose="020F0502020204030204" pitchFamily="34" charset="0"/>
              <a:cs typeface="Times New Roman" panose="02020603050405020304" pitchFamily="18" charset="0"/>
            </a:endParaRPr>
          </a:p>
          <a:p>
            <a:r>
              <a:rPr lang="en-GB" sz="2800" dirty="0">
                <a:latin typeface="Comic Sans MS" panose="030F0702030302020204" pitchFamily="66" charset="0"/>
                <a:ea typeface="Calibri" panose="020F0502020204030204" pitchFamily="34" charset="0"/>
                <a:cs typeface="Times New Roman" panose="02020603050405020304" pitchFamily="18" charset="0"/>
              </a:rPr>
              <a:t>We are going to write</a:t>
            </a:r>
            <a:r>
              <a:rPr lang="en-GB" sz="2800" dirty="0">
                <a:effectLst/>
                <a:latin typeface="Comic Sans MS" panose="030F0702030302020204" pitchFamily="66" charset="0"/>
                <a:ea typeface="Calibri" panose="020F0502020204030204" pitchFamily="34" charset="0"/>
                <a:cs typeface="Times New Roman" panose="02020603050405020304" pitchFamily="18" charset="0"/>
              </a:rPr>
              <a:t> about the lady’s child hood using fronted adverbial phrases. </a:t>
            </a:r>
            <a:endParaRPr lang="en-GB" sz="2800" dirty="0"/>
          </a:p>
        </p:txBody>
      </p:sp>
      <p:pic>
        <p:nvPicPr>
          <p:cNvPr id="7" name="Picture 6">
            <a:extLst>
              <a:ext uri="{FF2B5EF4-FFF2-40B4-BE49-F238E27FC236}">
                <a16:creationId xmlns:a16="http://schemas.microsoft.com/office/drawing/2014/main" id="{6C75A856-E489-4019-AB93-643C51E8337A}"/>
              </a:ext>
            </a:extLst>
          </p:cNvPr>
          <p:cNvPicPr>
            <a:picLocks noChangeAspect="1"/>
          </p:cNvPicPr>
          <p:nvPr/>
        </p:nvPicPr>
        <p:blipFill>
          <a:blip r:embed="rId2">
            <a:extLst>
              <a:ext uri="{BEBA8EAE-BF5A-486C-A8C5-ECC9F3942E4B}">
                <a14:imgProps xmlns:a14="http://schemas.microsoft.com/office/drawing/2010/main">
                  <a14:imgLayer r:embed="rId3">
                    <a14:imgEffect>
                      <a14:saturation sat="33000"/>
                    </a14:imgEffect>
                  </a14:imgLayer>
                </a14:imgProps>
              </a:ext>
            </a:extLst>
          </a:blip>
          <a:stretch>
            <a:fillRect/>
          </a:stretch>
        </p:blipFill>
        <p:spPr>
          <a:xfrm>
            <a:off x="3866685" y="3858508"/>
            <a:ext cx="4865030" cy="2999492"/>
          </a:xfrm>
          <a:prstGeom prst="rect">
            <a:avLst/>
          </a:prstGeom>
        </p:spPr>
      </p:pic>
    </p:spTree>
    <p:extLst>
      <p:ext uri="{BB962C8B-B14F-4D97-AF65-F5344CB8AC3E}">
        <p14:creationId xmlns:p14="http://schemas.microsoft.com/office/powerpoint/2010/main" val="17697891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DD4FC29-2DB3-48EF-AE52-213237FF3161}"/>
              </a:ext>
            </a:extLst>
          </p:cNvPr>
          <p:cNvSpPr txBox="1"/>
          <p:nvPr/>
        </p:nvSpPr>
        <p:spPr>
          <a:xfrm>
            <a:off x="770467" y="550333"/>
            <a:ext cx="10634133" cy="8740854"/>
          </a:xfrm>
          <a:prstGeom prst="rect">
            <a:avLst/>
          </a:prstGeom>
          <a:noFill/>
        </p:spPr>
        <p:txBody>
          <a:bodyPr wrap="square" rtlCol="0">
            <a:spAutoFit/>
          </a:bodyPr>
          <a:lstStyle/>
          <a:p>
            <a:r>
              <a:rPr lang="en-GB" sz="2800" dirty="0">
                <a:latin typeface="Comic Sans MS" panose="030F0702030302020204" pitchFamily="66" charset="0"/>
              </a:rPr>
              <a:t>Sadly,…………………………………………………………………………………………….</a:t>
            </a:r>
          </a:p>
          <a:p>
            <a:endParaRPr lang="en-GB" sz="2800" dirty="0">
              <a:latin typeface="Comic Sans MS" panose="030F0702030302020204" pitchFamily="66" charset="0"/>
            </a:endParaRPr>
          </a:p>
          <a:p>
            <a:r>
              <a:rPr lang="en-GB" sz="2800" dirty="0">
                <a:latin typeface="Comic Sans MS" panose="030F0702030302020204" pitchFamily="66" charset="0"/>
              </a:rPr>
              <a:t>Unfortunately,…………………………………………………………………………….</a:t>
            </a:r>
          </a:p>
          <a:p>
            <a:endParaRPr lang="en-GB" sz="2800" dirty="0">
              <a:latin typeface="Comic Sans MS" panose="030F0702030302020204" pitchFamily="66" charset="0"/>
            </a:endParaRPr>
          </a:p>
          <a:p>
            <a:r>
              <a:rPr lang="en-GB" sz="2800" dirty="0">
                <a:latin typeface="Comic Sans MS" panose="030F0702030302020204" pitchFamily="66" charset="0"/>
              </a:rPr>
              <a:t>Day after day,…………………………………………………………………………….</a:t>
            </a:r>
          </a:p>
          <a:p>
            <a:endParaRPr lang="en-GB" sz="2800" dirty="0">
              <a:latin typeface="Comic Sans MS" panose="030F0702030302020204" pitchFamily="66" charset="0"/>
            </a:endParaRPr>
          </a:p>
          <a:p>
            <a:r>
              <a:rPr lang="en-GB" sz="2800" dirty="0">
                <a:latin typeface="Comic Sans MS" panose="030F0702030302020204" pitchFamily="66" charset="0"/>
              </a:rPr>
              <a:t>Happily,…………………………………………………………………………………………</a:t>
            </a:r>
          </a:p>
          <a:p>
            <a:endParaRPr lang="en-GB" sz="2800" dirty="0">
              <a:latin typeface="Comic Sans MS" panose="030F0702030302020204" pitchFamily="66" charset="0"/>
            </a:endParaRPr>
          </a:p>
          <a:p>
            <a:r>
              <a:rPr lang="en-GB" sz="2800" dirty="0">
                <a:latin typeface="Comic Sans MS" panose="030F0702030302020204" pitchFamily="66" charset="0"/>
              </a:rPr>
              <a:t>In the mornings,…………………………………………………………………………</a:t>
            </a:r>
          </a:p>
          <a:p>
            <a:endParaRPr lang="en-GB" sz="2800" dirty="0">
              <a:latin typeface="Comic Sans MS" panose="030F0702030302020204" pitchFamily="66" charset="0"/>
            </a:endParaRPr>
          </a:p>
          <a:p>
            <a:r>
              <a:rPr lang="en-GB" sz="2800" dirty="0">
                <a:latin typeface="Comic Sans MS" panose="030F0702030302020204" pitchFamily="66" charset="0"/>
              </a:rPr>
              <a:t>On Saturday,……………………………………………………………………………….</a:t>
            </a:r>
          </a:p>
          <a:p>
            <a:endParaRPr lang="en-GB" sz="2800" dirty="0">
              <a:latin typeface="Comic Sans MS" panose="030F0702030302020204" pitchFamily="66" charset="0"/>
            </a:endParaRPr>
          </a:p>
          <a:p>
            <a:r>
              <a:rPr lang="en-GB" sz="2800" dirty="0">
                <a:latin typeface="Comic Sans MS" panose="030F0702030302020204" pitchFamily="66" charset="0"/>
              </a:rPr>
              <a:t>Frequently,…………………………………………………………………………………..</a:t>
            </a:r>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3966812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DCEE9A0-B560-48B7-9373-9E4A2327E262}"/>
              </a:ext>
            </a:extLst>
          </p:cNvPr>
          <p:cNvSpPr txBox="1"/>
          <p:nvPr/>
        </p:nvSpPr>
        <p:spPr>
          <a:xfrm>
            <a:off x="807720" y="457200"/>
            <a:ext cx="9997440" cy="1938992"/>
          </a:xfrm>
          <a:prstGeom prst="rect">
            <a:avLst/>
          </a:prstGeom>
          <a:noFill/>
        </p:spPr>
        <p:txBody>
          <a:bodyPr wrap="square" rtlCol="0">
            <a:spAutoFit/>
          </a:bodyPr>
          <a:lstStyle/>
          <a:p>
            <a:pPr algn="ctr"/>
            <a:r>
              <a:rPr lang="en-GB" sz="4000" dirty="0">
                <a:latin typeface="Comic Sans MS" panose="030F0702030302020204" pitchFamily="66" charset="0"/>
              </a:rPr>
              <a:t>Day 3</a:t>
            </a:r>
          </a:p>
          <a:p>
            <a:pPr algn="ctr"/>
            <a:endParaRPr lang="en-GB" sz="4000" dirty="0">
              <a:latin typeface="Comic Sans MS" panose="030F0702030302020204" pitchFamily="66" charset="0"/>
            </a:endParaRPr>
          </a:p>
          <a:p>
            <a:pPr algn="ctr"/>
            <a:endParaRPr lang="en-GB" sz="4000" dirty="0">
              <a:latin typeface="Comic Sans MS" panose="030F0702030302020204" pitchFamily="66" charset="0"/>
            </a:endParaRPr>
          </a:p>
        </p:txBody>
      </p:sp>
      <p:graphicFrame>
        <p:nvGraphicFramePr>
          <p:cNvPr id="4" name="Table 3">
            <a:extLst>
              <a:ext uri="{FF2B5EF4-FFF2-40B4-BE49-F238E27FC236}">
                <a16:creationId xmlns:a16="http://schemas.microsoft.com/office/drawing/2014/main" id="{2F928DCC-3D22-4B43-897F-31B9B19EDE0A}"/>
              </a:ext>
            </a:extLst>
          </p:cNvPr>
          <p:cNvGraphicFramePr>
            <a:graphicFrameLocks noGrp="1"/>
          </p:cNvGraphicFramePr>
          <p:nvPr>
            <p:extLst>
              <p:ext uri="{D42A27DB-BD31-4B8C-83A1-F6EECF244321}">
                <p14:modId xmlns:p14="http://schemas.microsoft.com/office/powerpoint/2010/main" val="3926247532"/>
              </p:ext>
            </p:extLst>
          </p:nvPr>
        </p:nvGraphicFramePr>
        <p:xfrm>
          <a:off x="347959" y="1351370"/>
          <a:ext cx="10560106" cy="4604512"/>
        </p:xfrm>
        <a:graphic>
          <a:graphicData uri="http://schemas.openxmlformats.org/drawingml/2006/table">
            <a:tbl>
              <a:tblPr/>
              <a:tblGrid>
                <a:gridCol w="10560106">
                  <a:extLst>
                    <a:ext uri="{9D8B030D-6E8A-4147-A177-3AD203B41FA5}">
                      <a16:colId xmlns:a16="http://schemas.microsoft.com/office/drawing/2014/main" val="1379217000"/>
                    </a:ext>
                  </a:extLst>
                </a:gridCol>
              </a:tblGrid>
              <a:tr h="727906">
                <a:tc>
                  <a:txBody>
                    <a:bodyPr/>
                    <a:lstStyle/>
                    <a:p>
                      <a:pPr algn="ctr">
                        <a:lnSpc>
                          <a:spcPct val="115000"/>
                        </a:lnSpc>
                        <a:spcAft>
                          <a:spcPts val="1000"/>
                        </a:spcAft>
                      </a:pPr>
                      <a:r>
                        <a:rPr kumimoji="0" lang="en-GB" sz="2800" b="1" i="0" u="sng" strike="noStrike" kern="1200" cap="none" spc="0" normalizeH="0" baseline="0" noProof="0" dirty="0">
                          <a:ln>
                            <a:noFill/>
                          </a:ln>
                          <a:solidFill>
                            <a:srgbClr val="C00000"/>
                          </a:solidFill>
                          <a:effectLst/>
                          <a:uLnTx/>
                          <a:uFillTx/>
                          <a:latin typeface="Comic Sans MS" panose="030F0702030302020204" pitchFamily="66" charset="0"/>
                          <a:ea typeface="+mn-ea"/>
                          <a:cs typeface="+mn-cs"/>
                        </a:rPr>
                        <a:t>Word of the day – soared</a:t>
                      </a:r>
                    </a:p>
                    <a:p>
                      <a:pPr algn="ctr">
                        <a:lnSpc>
                          <a:spcPct val="115000"/>
                        </a:lnSpc>
                        <a:spcAft>
                          <a:spcPts val="1000"/>
                        </a:spcAft>
                      </a:pPr>
                      <a:r>
                        <a:rPr kumimoji="0" lang="en-GB" sz="2800" b="1" i="0" u="sng" strike="noStrike" kern="1200" cap="none" spc="0" normalizeH="0" baseline="0" noProof="0" dirty="0">
                          <a:ln>
                            <a:noFill/>
                          </a:ln>
                          <a:solidFill>
                            <a:srgbClr val="C00000"/>
                          </a:solidFill>
                          <a:effectLst/>
                          <a:uLnTx/>
                          <a:uFillTx/>
                          <a:latin typeface="Comic Sans MS" panose="030F0702030302020204" pitchFamily="66" charset="0"/>
                          <a:ea typeface="+mn-ea"/>
                          <a:cs typeface="+mn-cs"/>
                        </a:rPr>
                        <a:t> </a:t>
                      </a:r>
                    </a:p>
                    <a:p>
                      <a:pPr algn="ctr">
                        <a:lnSpc>
                          <a:spcPct val="115000"/>
                        </a:lnSpc>
                        <a:spcAft>
                          <a:spcPts val="1000"/>
                        </a:spcAft>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Can you write a sentence using the word of the day.</a:t>
                      </a:r>
                    </a:p>
                    <a:p>
                      <a:pPr algn="ctr">
                        <a:lnSpc>
                          <a:spcPct val="115000"/>
                        </a:lnSpc>
                        <a:spcAft>
                          <a:spcPts val="1000"/>
                        </a:spcAft>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algn="ctr">
                        <a:lnSpc>
                          <a:spcPct val="115000"/>
                        </a:lnSpc>
                        <a:spcAft>
                          <a:spcPts val="1000"/>
                        </a:spcAft>
                      </a:pPr>
                      <a:endParaRPr kumimoji="0" lang="en-GB" sz="2400" b="0" i="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algn="ctr">
                        <a:lnSpc>
                          <a:spcPct val="115000"/>
                        </a:lnSpc>
                        <a:spcAft>
                          <a:spcPts val="1000"/>
                        </a:spcAft>
                      </a:pPr>
                      <a:endParaRPr lang="en-GB" sz="2800" b="1" i="1" u="none"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15000"/>
                        </a:lnSpc>
                        <a:spcAft>
                          <a:spcPts val="1000"/>
                        </a:spcAft>
                      </a:pPr>
                      <a:endParaRPr lang="en-GB" sz="2800" b="1" u="sng"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15000"/>
                        </a:lnSpc>
                        <a:spcAft>
                          <a:spcPts val="1000"/>
                        </a:spcAft>
                      </a:pPr>
                      <a:endParaRPr lang="en-GB" sz="2800" u="sng"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val="1155381924"/>
                  </a:ext>
                </a:extLst>
              </a:tr>
            </a:tbl>
          </a:graphicData>
        </a:graphic>
      </p:graphicFrame>
    </p:spTree>
    <p:extLst>
      <p:ext uri="{BB962C8B-B14F-4D97-AF65-F5344CB8AC3E}">
        <p14:creationId xmlns:p14="http://schemas.microsoft.com/office/powerpoint/2010/main" val="20735546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97E84DAB-3F1A-404E-A54C-16F6ED639AA6}"/>
              </a:ext>
            </a:extLst>
          </p:cNvPr>
          <p:cNvPicPr>
            <a:picLocks noChangeAspect="1"/>
          </p:cNvPicPr>
          <p:nvPr/>
        </p:nvPicPr>
        <p:blipFill rotWithShape="1">
          <a:blip r:embed="rId2">
            <a:duotone>
              <a:schemeClr val="bg2">
                <a:shade val="45000"/>
                <a:satMod val="135000"/>
              </a:schemeClr>
              <a:prstClr val="white"/>
            </a:duotone>
          </a:blip>
          <a:srcRect l="25347" t="16347" r="26389" b="20321"/>
          <a:stretch/>
        </p:blipFill>
        <p:spPr>
          <a:xfrm>
            <a:off x="3064934" y="948451"/>
            <a:ext cx="5884334" cy="4343216"/>
          </a:xfrm>
          <a:prstGeom prst="rect">
            <a:avLst/>
          </a:prstGeom>
        </p:spPr>
      </p:pic>
      <p:sp>
        <p:nvSpPr>
          <p:cNvPr id="3" name="TextBox 2">
            <a:extLst>
              <a:ext uri="{FF2B5EF4-FFF2-40B4-BE49-F238E27FC236}">
                <a16:creationId xmlns:a16="http://schemas.microsoft.com/office/drawing/2014/main" id="{784D99E1-2FBA-4174-B699-7E39508D9367}"/>
              </a:ext>
            </a:extLst>
          </p:cNvPr>
          <p:cNvSpPr txBox="1"/>
          <p:nvPr/>
        </p:nvSpPr>
        <p:spPr>
          <a:xfrm>
            <a:off x="337351" y="476564"/>
            <a:ext cx="11381173" cy="369332"/>
          </a:xfrm>
          <a:prstGeom prst="rect">
            <a:avLst/>
          </a:prstGeom>
          <a:noFill/>
        </p:spPr>
        <p:txBody>
          <a:bodyPr wrap="square">
            <a:spAutoFit/>
          </a:bodyPr>
          <a:lstStyle/>
          <a:p>
            <a:r>
              <a:rPr lang="en-GB" dirty="0"/>
              <a:t> </a:t>
            </a:r>
            <a:endParaRPr lang="en-GB" sz="2000" dirty="0">
              <a:latin typeface="Comic Sans MS" panose="030F0702030302020204" pitchFamily="66" charset="0"/>
            </a:endParaRPr>
          </a:p>
        </p:txBody>
      </p:sp>
      <p:sp>
        <p:nvSpPr>
          <p:cNvPr id="6" name="TextBox 5">
            <a:extLst>
              <a:ext uri="{FF2B5EF4-FFF2-40B4-BE49-F238E27FC236}">
                <a16:creationId xmlns:a16="http://schemas.microsoft.com/office/drawing/2014/main" id="{E6D32E0B-B6DF-41BF-9D33-8D2263A28FBE}"/>
              </a:ext>
            </a:extLst>
          </p:cNvPr>
          <p:cNvSpPr txBox="1"/>
          <p:nvPr/>
        </p:nvSpPr>
        <p:spPr>
          <a:xfrm>
            <a:off x="237067" y="255476"/>
            <a:ext cx="11717865" cy="6001643"/>
          </a:xfrm>
          <a:prstGeom prst="rect">
            <a:avLst/>
          </a:prstGeom>
          <a:noFill/>
        </p:spPr>
        <p:txBody>
          <a:bodyPr wrap="square">
            <a:spAutoFit/>
          </a:bodyPr>
          <a:lstStyle/>
          <a:p>
            <a:r>
              <a:rPr lang="en-GB" sz="2400" dirty="0">
                <a:latin typeface="Comic Sans MS" panose="030F0702030302020204" pitchFamily="66" charset="0"/>
              </a:rPr>
              <a:t>I remember it was just after my tenth birthday. It was Sunday and I was out flying my kites. But there wasn’t much wind, and no matter how hard I ran, I just couldn’t get even my best box kite to catch the wind and fly. I climbed all the way up Wood Hill, looking for wind. And there at the top I found it at last, enough to send my kite soaring. But then the wind gusted and my kite swirled away crazily towards the trees. I couldn’t haul it in in time. It caught on a branch and stuck fast in a high elm tree in amongst the rookery. The rooks flew out cawing in protest whilst I tugged at my line, crying in my fury and frustration. I gave up, sat down and howled. That was when I noticed a boy emerging from the shadow of the trees.</a:t>
            </a:r>
          </a:p>
          <a:p>
            <a:r>
              <a:rPr lang="en-GB" sz="2400" dirty="0">
                <a:latin typeface="Comic Sans MS" panose="030F0702030302020204" pitchFamily="66" charset="0"/>
              </a:rPr>
              <a:t> “I’ll get it down for you,” he said, and began to climb the tree. Easy as you like, he crawled along the branch, reached out and released my kite. </a:t>
            </a:r>
          </a:p>
          <a:p>
            <a:r>
              <a:rPr lang="en-GB" sz="2400" dirty="0">
                <a:latin typeface="Comic Sans MS" panose="030F0702030302020204" pitchFamily="66" charset="0"/>
              </a:rPr>
              <a:t>It floated down and landed at my feet. My best kite was torn and battered, but at least I had it back. Then he was down the tree and standing there in front of me.</a:t>
            </a:r>
          </a:p>
          <a:p>
            <a:r>
              <a:rPr lang="en-GB" sz="2400" dirty="0">
                <a:latin typeface="Comic Sans MS" panose="030F0702030302020204" pitchFamily="66" charset="0"/>
              </a:rPr>
              <a:t> “Who are you? What do you want?” I asked. </a:t>
            </a:r>
          </a:p>
        </p:txBody>
      </p:sp>
    </p:spTree>
    <p:extLst>
      <p:ext uri="{BB962C8B-B14F-4D97-AF65-F5344CB8AC3E}">
        <p14:creationId xmlns:p14="http://schemas.microsoft.com/office/powerpoint/2010/main" val="21898031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B4BB3562-2AE0-4E3A-A892-1460839C506E}"/>
              </a:ext>
            </a:extLst>
          </p:cNvPr>
          <p:cNvGraphicFramePr>
            <a:graphicFrameLocks noGrp="1"/>
          </p:cNvGraphicFramePr>
          <p:nvPr>
            <p:extLst>
              <p:ext uri="{D42A27DB-BD31-4B8C-83A1-F6EECF244321}">
                <p14:modId xmlns:p14="http://schemas.microsoft.com/office/powerpoint/2010/main" val="2424987519"/>
              </p:ext>
            </p:extLst>
          </p:nvPr>
        </p:nvGraphicFramePr>
        <p:xfrm>
          <a:off x="364066" y="626596"/>
          <a:ext cx="10515600" cy="420624"/>
        </p:xfrm>
        <a:graphic>
          <a:graphicData uri="http://schemas.openxmlformats.org/drawingml/2006/table">
            <a:tbl>
              <a:tblPr/>
              <a:tblGrid>
                <a:gridCol w="10515600">
                  <a:extLst>
                    <a:ext uri="{9D8B030D-6E8A-4147-A177-3AD203B41FA5}">
                      <a16:colId xmlns:a16="http://schemas.microsoft.com/office/drawing/2014/main" val="2267562373"/>
                    </a:ext>
                  </a:extLst>
                </a:gridCol>
              </a:tblGrid>
              <a:tr h="0">
                <a:tc>
                  <a:txBody>
                    <a:bodyPr/>
                    <a:lstStyle/>
                    <a:p>
                      <a:pPr algn="l">
                        <a:lnSpc>
                          <a:spcPct val="115000"/>
                        </a:lnSpc>
                        <a:spcAft>
                          <a:spcPts val="1000"/>
                        </a:spcAft>
                      </a:pP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val="3822409348"/>
                  </a:ext>
                </a:extLst>
              </a:tr>
            </a:tbl>
          </a:graphicData>
        </a:graphic>
      </p:graphicFrame>
      <p:sp>
        <p:nvSpPr>
          <p:cNvPr id="6" name="TextBox 5">
            <a:extLst>
              <a:ext uri="{FF2B5EF4-FFF2-40B4-BE49-F238E27FC236}">
                <a16:creationId xmlns:a16="http://schemas.microsoft.com/office/drawing/2014/main" id="{7DBD2C65-2188-4B0D-8F61-65F9E66FE62B}"/>
              </a:ext>
            </a:extLst>
          </p:cNvPr>
          <p:cNvSpPr txBox="1"/>
          <p:nvPr/>
        </p:nvSpPr>
        <p:spPr>
          <a:xfrm>
            <a:off x="541866" y="1478634"/>
            <a:ext cx="6540859" cy="8679299"/>
          </a:xfrm>
          <a:prstGeom prst="rect">
            <a:avLst/>
          </a:prstGeom>
          <a:noFill/>
        </p:spPr>
        <p:txBody>
          <a:bodyPr wrap="square">
            <a:spAutoFit/>
          </a:bodyPr>
          <a:lstStyle/>
          <a:p>
            <a:endParaRPr lang="en-GB" sz="2400" u="sng" dirty="0">
              <a:latin typeface="Comic Sans MS" panose="030F0702030302020204" pitchFamily="66" charset="0"/>
              <a:cs typeface="Times New Roman" panose="02020603050405020304" pitchFamily="18" charset="0"/>
            </a:endParaRPr>
          </a:p>
          <a:p>
            <a:r>
              <a:rPr lang="en-GB" sz="2400" dirty="0">
                <a:latin typeface="Comic Sans MS" panose="030F0702030302020204" pitchFamily="66" charset="0"/>
                <a:cs typeface="Times New Roman" panose="02020603050405020304" pitchFamily="18" charset="0"/>
              </a:rPr>
              <a:t>Frustratingly,                   On the hillside,               </a:t>
            </a:r>
          </a:p>
          <a:p>
            <a:endParaRPr lang="en-GB" sz="2400" dirty="0">
              <a:latin typeface="Comic Sans MS" panose="030F0702030302020204" pitchFamily="66" charset="0"/>
              <a:cs typeface="Times New Roman" panose="02020603050405020304" pitchFamily="18" charset="0"/>
            </a:endParaRPr>
          </a:p>
          <a:p>
            <a:r>
              <a:rPr lang="en-GB" sz="2400" dirty="0">
                <a:latin typeface="Comic Sans MS" panose="030F0702030302020204" pitchFamily="66" charset="0"/>
                <a:cs typeface="Times New Roman" panose="02020603050405020304" pitchFamily="18" charset="0"/>
              </a:rPr>
              <a:t>Tugging                              Under the tree,</a:t>
            </a:r>
          </a:p>
          <a:p>
            <a:endParaRPr lang="en-GB" sz="2400" dirty="0">
              <a:latin typeface="Comic Sans MS" panose="030F0702030302020204" pitchFamily="66" charset="0"/>
              <a:cs typeface="Times New Roman" panose="02020603050405020304" pitchFamily="18" charset="0"/>
            </a:endParaRPr>
          </a:p>
          <a:p>
            <a:r>
              <a:rPr lang="en-GB" sz="2400" dirty="0">
                <a:latin typeface="Comic Sans MS" panose="030F0702030302020204" pitchFamily="66" charset="0"/>
                <a:cs typeface="Times New Roman" panose="02020603050405020304" pitchFamily="18" charset="0"/>
              </a:rPr>
              <a:t>Catching                            Soaring</a:t>
            </a:r>
          </a:p>
          <a:p>
            <a:endParaRPr lang="en-GB" sz="2400" dirty="0">
              <a:latin typeface="Comic Sans MS" panose="030F0702030302020204" pitchFamily="66" charset="0"/>
              <a:cs typeface="Times New Roman" panose="02020603050405020304" pitchFamily="18" charset="0"/>
            </a:endParaRPr>
          </a:p>
          <a:p>
            <a:r>
              <a:rPr lang="en-GB" sz="2400" dirty="0">
                <a:latin typeface="Comic Sans MS" panose="030F0702030302020204" pitchFamily="66" charset="0"/>
                <a:cs typeface="Times New Roman" panose="02020603050405020304" pitchFamily="18" charset="0"/>
              </a:rPr>
              <a:t>Climbing                           On Sunday,  </a:t>
            </a:r>
          </a:p>
          <a:p>
            <a:endParaRPr lang="en-GB" sz="2400" dirty="0">
              <a:latin typeface="Comic Sans MS" panose="030F0702030302020204" pitchFamily="66" charset="0"/>
              <a:cs typeface="Times New Roman" panose="02020603050405020304" pitchFamily="18" charset="0"/>
            </a:endParaRPr>
          </a:p>
          <a:p>
            <a:r>
              <a:rPr lang="en-GB" sz="2400" dirty="0">
                <a:latin typeface="Comic Sans MS" panose="030F0702030302020204" pitchFamily="66" charset="0"/>
                <a:cs typeface="Times New Roman" panose="02020603050405020304" pitchFamily="18" charset="0"/>
              </a:rPr>
              <a:t>Silently,                            Never before, </a:t>
            </a:r>
          </a:p>
          <a:p>
            <a:r>
              <a:rPr lang="en-GB" sz="2400" dirty="0">
                <a:latin typeface="Comic Sans MS" panose="030F0702030302020204" pitchFamily="66" charset="0"/>
                <a:cs typeface="Times New Roman" panose="02020603050405020304" pitchFamily="18"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highlight>
                  <a:srgbClr val="00FF00"/>
                </a:highlight>
                <a:uLnTx/>
                <a:uFillTx/>
                <a:latin typeface="Comic Sans MS" panose="030F0702030302020204" pitchFamily="66" charset="0"/>
                <a:ea typeface="+mn-ea"/>
                <a:cs typeface="+mn-cs"/>
              </a:rPr>
              <a:t>Frustratingly, </a:t>
            </a:r>
            <a:r>
              <a:rPr kumimoji="0" lang="en-GB"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my best box kite got stuck in a tree.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sng" strike="noStrike" kern="1200" cap="none" spc="0" normalizeH="0" baseline="0" noProof="0" dirty="0">
                <a:ln>
                  <a:noFill/>
                </a:ln>
                <a:solidFill>
                  <a:srgbClr val="CC00CC"/>
                </a:solidFill>
                <a:effectLst/>
                <a:uLnTx/>
                <a:uFillTx/>
                <a:latin typeface="Comic Sans MS" panose="030F0702030302020204" pitchFamily="66" charset="0"/>
                <a:ea typeface="+mn-ea"/>
                <a:cs typeface="+mn-cs"/>
              </a:rPr>
              <a:t>Tugging </a:t>
            </a:r>
            <a:r>
              <a:rPr kumimoji="0" lang="en-GB"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as hard as I could, </a:t>
            </a:r>
            <a:r>
              <a:rPr lang="en-GB" dirty="0">
                <a:solidFill>
                  <a:prstClr val="black"/>
                </a:solidFill>
                <a:latin typeface="Comic Sans MS" panose="030F0702030302020204" pitchFamily="66" charset="0"/>
              </a:rPr>
              <a:t>I</a:t>
            </a:r>
            <a:r>
              <a:rPr kumimoji="0" lang="en-GB"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tried to release it.</a:t>
            </a:r>
          </a:p>
          <a:p>
            <a:endParaRPr lang="en-GB" sz="2400" dirty="0">
              <a:latin typeface="Comic Sans MS" panose="030F0702030302020204" pitchFamily="66" charset="0"/>
              <a:cs typeface="Times New Roman" panose="02020603050405020304" pitchFamily="18" charset="0"/>
            </a:endParaRPr>
          </a:p>
          <a:p>
            <a:r>
              <a:rPr lang="en-GB" sz="2400" dirty="0">
                <a:latin typeface="Comic Sans MS" panose="030F0702030302020204" pitchFamily="66" charset="0"/>
                <a:cs typeface="Times New Roman" panose="02020603050405020304" pitchFamily="18" charset="0"/>
              </a:rPr>
              <a:t>                      </a:t>
            </a:r>
          </a:p>
          <a:p>
            <a:endParaRPr lang="en-GB" sz="2400" dirty="0">
              <a:latin typeface="Comic Sans MS" panose="030F0702030302020204" pitchFamily="66" charset="0"/>
              <a:cs typeface="Times New Roman" panose="02020603050405020304" pitchFamily="18" charset="0"/>
            </a:endParaRPr>
          </a:p>
          <a:p>
            <a:endParaRPr lang="en-GB" sz="2400" dirty="0">
              <a:latin typeface="Comic Sans MS" panose="030F0702030302020204" pitchFamily="66" charset="0"/>
              <a:cs typeface="Times New Roman" panose="02020603050405020304" pitchFamily="18" charset="0"/>
            </a:endParaRPr>
          </a:p>
          <a:p>
            <a:endParaRPr lang="en-GB" sz="2400" dirty="0">
              <a:latin typeface="Comic Sans MS" panose="030F0702030302020204" pitchFamily="66" charset="0"/>
              <a:cs typeface="Times New Roman" panose="02020603050405020304" pitchFamily="18" charset="0"/>
            </a:endParaRPr>
          </a:p>
          <a:p>
            <a:endParaRPr lang="en-GB" sz="2400" dirty="0">
              <a:latin typeface="Comic Sans MS" panose="030F0702030302020204" pitchFamily="66" charset="0"/>
              <a:cs typeface="Times New Roman" panose="02020603050405020304" pitchFamily="18" charset="0"/>
            </a:endParaRPr>
          </a:p>
          <a:p>
            <a:endParaRPr lang="en-GB" sz="2400" dirty="0">
              <a:latin typeface="Comic Sans MS" panose="030F0702030302020204" pitchFamily="66" charset="0"/>
              <a:cs typeface="Times New Roman" panose="02020603050405020304" pitchFamily="18" charset="0"/>
            </a:endParaRPr>
          </a:p>
          <a:p>
            <a:endParaRPr lang="en-GB" sz="2400" dirty="0">
              <a:latin typeface="Comic Sans MS" panose="030F0702030302020204" pitchFamily="66" charset="0"/>
              <a:cs typeface="Times New Roman" panose="02020603050405020304" pitchFamily="18" charset="0"/>
            </a:endParaRPr>
          </a:p>
          <a:p>
            <a:endParaRPr lang="en-GB" sz="2400" dirty="0">
              <a:latin typeface="Comic Sans MS" panose="030F0702030302020204" pitchFamily="66" charset="0"/>
              <a:cs typeface="Times New Roman" panose="02020603050405020304" pitchFamily="18" charset="0"/>
            </a:endParaRPr>
          </a:p>
          <a:p>
            <a:endParaRPr lang="en-GB" sz="2400" dirty="0"/>
          </a:p>
        </p:txBody>
      </p:sp>
      <p:sp>
        <p:nvSpPr>
          <p:cNvPr id="5" name="TextBox 4">
            <a:extLst>
              <a:ext uri="{FF2B5EF4-FFF2-40B4-BE49-F238E27FC236}">
                <a16:creationId xmlns:a16="http://schemas.microsoft.com/office/drawing/2014/main" id="{BFDE9D28-8F47-4F16-81DC-E1F5303ED25B}"/>
              </a:ext>
            </a:extLst>
          </p:cNvPr>
          <p:cNvSpPr txBox="1"/>
          <p:nvPr/>
        </p:nvSpPr>
        <p:spPr>
          <a:xfrm>
            <a:off x="364066" y="188748"/>
            <a:ext cx="11463868" cy="1446550"/>
          </a:xfrm>
          <a:prstGeom prst="rect">
            <a:avLst/>
          </a:prstGeom>
          <a:noFill/>
        </p:spPr>
        <p:txBody>
          <a:bodyPr wrap="square">
            <a:spAutoFit/>
          </a:bodyPr>
          <a:lstStyle/>
          <a:p>
            <a:r>
              <a:rPr kumimoji="0" lang="en-GB" sz="2400" b="0" i="0" u="sng"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L.O: to write sentences using fronted adverbial phrases and powerful verbs</a:t>
            </a:r>
          </a:p>
          <a:p>
            <a:endParaRPr kumimoji="0" lang="en-GB" sz="2400" b="0" i="0" u="sng"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a:p>
            <a:r>
              <a:rPr lang="en-GB" sz="2000" u="sng" dirty="0">
                <a:solidFill>
                  <a:prstClr val="black"/>
                </a:solidFill>
                <a:latin typeface="Comic Sans MS" panose="030F0702030302020204" pitchFamily="66" charset="0"/>
                <a:cs typeface="Times New Roman" panose="02020603050405020304" pitchFamily="18" charset="0"/>
              </a:rPr>
              <a:t>Write your sentences from a viewpoint.</a:t>
            </a:r>
          </a:p>
          <a:p>
            <a:endParaRPr lang="en-GB" sz="2000" u="sng" dirty="0">
              <a:solidFill>
                <a:prstClr val="black"/>
              </a:solidFill>
              <a:latin typeface="Comic Sans MS" panose="030F0702030302020204" pitchFamily="66" charset="0"/>
              <a:cs typeface="Times New Roman" panose="02020603050405020304" pitchFamily="18" charset="0"/>
            </a:endParaRPr>
          </a:p>
        </p:txBody>
      </p:sp>
      <p:sp>
        <p:nvSpPr>
          <p:cNvPr id="3" name="TextBox 2"/>
          <p:cNvSpPr txBox="1"/>
          <p:nvPr/>
        </p:nvSpPr>
        <p:spPr>
          <a:xfrm>
            <a:off x="7501180" y="1503336"/>
            <a:ext cx="4525505" cy="4801314"/>
          </a:xfrm>
          <a:prstGeom prst="rect">
            <a:avLst/>
          </a:prstGeom>
          <a:solidFill>
            <a:schemeClr val="tx2">
              <a:lumMod val="40000"/>
              <a:lumOff val="60000"/>
            </a:schemeClr>
          </a:solidFill>
        </p:spPr>
        <p:txBody>
          <a:bodyPr wrap="square" rtlCol="0">
            <a:spAutoFit/>
          </a:bodyPr>
          <a:lstStyle/>
          <a:p>
            <a:r>
              <a:rPr lang="en-GB" dirty="0" smtClean="0"/>
              <a:t>Some </a:t>
            </a:r>
            <a:r>
              <a:rPr lang="en-GB" b="1" dirty="0" smtClean="0"/>
              <a:t>verbs </a:t>
            </a:r>
            <a:r>
              <a:rPr lang="en-GB" dirty="0" smtClean="0"/>
              <a:t>you may use to complete your sentence:</a:t>
            </a:r>
          </a:p>
          <a:p>
            <a:endParaRPr lang="en-GB" dirty="0"/>
          </a:p>
          <a:p>
            <a:r>
              <a:rPr lang="en-GB" dirty="0"/>
              <a:t>l</a:t>
            </a:r>
            <a:r>
              <a:rPr lang="en-GB" dirty="0" smtClean="0"/>
              <a:t>eapt</a:t>
            </a:r>
          </a:p>
          <a:p>
            <a:endParaRPr lang="en-GB" dirty="0"/>
          </a:p>
          <a:p>
            <a:r>
              <a:rPr lang="en-GB" dirty="0"/>
              <a:t>d</a:t>
            </a:r>
            <a:r>
              <a:rPr lang="en-GB" dirty="0" smtClean="0"/>
              <a:t>iscovered</a:t>
            </a:r>
          </a:p>
          <a:p>
            <a:endParaRPr lang="en-GB" dirty="0"/>
          </a:p>
          <a:p>
            <a:r>
              <a:rPr lang="en-GB" dirty="0"/>
              <a:t>s</a:t>
            </a:r>
            <a:r>
              <a:rPr lang="en-GB" dirty="0" smtClean="0"/>
              <a:t>neaked</a:t>
            </a:r>
          </a:p>
          <a:p>
            <a:endParaRPr lang="en-GB" dirty="0"/>
          </a:p>
          <a:p>
            <a:r>
              <a:rPr lang="en-GB" dirty="0"/>
              <a:t>w</a:t>
            </a:r>
            <a:r>
              <a:rPr lang="en-GB" dirty="0" smtClean="0"/>
              <a:t>alked</a:t>
            </a:r>
          </a:p>
          <a:p>
            <a:endParaRPr lang="en-GB" dirty="0"/>
          </a:p>
          <a:p>
            <a:r>
              <a:rPr lang="en-GB" dirty="0"/>
              <a:t>s</a:t>
            </a:r>
            <a:r>
              <a:rPr lang="en-GB" dirty="0" smtClean="0"/>
              <a:t>trolled </a:t>
            </a:r>
          </a:p>
          <a:p>
            <a:endParaRPr lang="en-GB" dirty="0"/>
          </a:p>
          <a:p>
            <a:r>
              <a:rPr lang="en-GB" dirty="0"/>
              <a:t>d</a:t>
            </a:r>
            <a:r>
              <a:rPr lang="en-GB" dirty="0" smtClean="0"/>
              <a:t>anced</a:t>
            </a:r>
          </a:p>
          <a:p>
            <a:endParaRPr lang="en-GB" dirty="0"/>
          </a:p>
          <a:p>
            <a:r>
              <a:rPr lang="en-GB" i="1" dirty="0" smtClean="0"/>
              <a:t>You can always use a dictionary to find even more!</a:t>
            </a:r>
            <a:endParaRPr lang="en-GB" i="1" dirty="0"/>
          </a:p>
        </p:txBody>
      </p:sp>
    </p:spTree>
    <p:extLst>
      <p:ext uri="{BB962C8B-B14F-4D97-AF65-F5344CB8AC3E}">
        <p14:creationId xmlns:p14="http://schemas.microsoft.com/office/powerpoint/2010/main" val="1765370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0EDE934B-1F48-4262-9E58-D327CC243E09}"/>
              </a:ext>
            </a:extLst>
          </p:cNvPr>
          <p:cNvSpPr txBox="1"/>
          <p:nvPr/>
        </p:nvSpPr>
        <p:spPr>
          <a:xfrm>
            <a:off x="2319291" y="1849171"/>
            <a:ext cx="6094520" cy="2425344"/>
          </a:xfrm>
          <a:prstGeom prst="rect">
            <a:avLst/>
          </a:prstGeom>
          <a:noFill/>
        </p:spPr>
        <p:txBody>
          <a:bodyPr wrap="square">
            <a:spAutoFit/>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kumimoji="0" lang="en-GB" sz="2800" b="1" i="0" u="sng" strike="noStrike" kern="1200" cap="none" spc="0" normalizeH="0" baseline="0" noProof="0" dirty="0">
                <a:ln>
                  <a:noFill/>
                </a:ln>
                <a:solidFill>
                  <a:srgbClr val="C00000"/>
                </a:solidFill>
                <a:effectLst/>
                <a:uLnTx/>
                <a:uFillTx/>
                <a:latin typeface="Comic Sans MS" panose="030F0702030302020204" pitchFamily="66" charset="0"/>
                <a:ea typeface="Calibri" panose="020F0502020204030204" pitchFamily="34" charset="0"/>
                <a:cs typeface="Times New Roman" panose="02020603050405020304" pitchFamily="18" charset="0"/>
              </a:rPr>
              <a:t>Words of the day- proper</a:t>
            </a:r>
          </a:p>
          <a:p>
            <a:pPr marL="0" marR="0" lvl="0" indent="0" algn="ctr" defTabSz="914400" rtl="0" eaLnBrk="1" fontAlgn="auto" latinLnBrk="0" hangingPunct="1">
              <a:lnSpc>
                <a:spcPct val="115000"/>
              </a:lnSpc>
              <a:spcBef>
                <a:spcPts val="0"/>
              </a:spcBef>
              <a:spcAft>
                <a:spcPts val="1000"/>
              </a:spcAft>
              <a:buClrTx/>
              <a:buSzTx/>
              <a:buFontTx/>
              <a:buNone/>
              <a:tabLst/>
              <a:defRPr/>
            </a:pPr>
            <a:endParaRPr lang="en-GB" sz="2800" b="1" u="sng" dirty="0">
              <a:solidFill>
                <a:srgbClr val="C00000"/>
              </a:solidFill>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15000"/>
              </a:lnSpc>
              <a:spcBef>
                <a:spcPts val="0"/>
              </a:spcBef>
              <a:spcAft>
                <a:spcPts val="1000"/>
              </a:spcAft>
              <a:buClrTx/>
              <a:buSzTx/>
              <a:buFontTx/>
              <a:buNone/>
              <a:tabLst/>
              <a:defRPr/>
            </a:pPr>
            <a:endParaRPr kumimoji="0" lang="en-GB" sz="2800" b="1" i="0" u="sng" strike="noStrike" kern="1200" cap="none" spc="0" normalizeH="0" baseline="0" noProof="0" dirty="0">
              <a:ln>
                <a:noFill/>
              </a:ln>
              <a:solidFill>
                <a:srgbClr val="C00000"/>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15000"/>
              </a:lnSpc>
              <a:spcBef>
                <a:spcPts val="0"/>
              </a:spcBef>
              <a:spcAft>
                <a:spcPts val="1000"/>
              </a:spcAft>
              <a:buClrTx/>
              <a:buSzTx/>
              <a:buFontTx/>
              <a:buNone/>
              <a:tabLst/>
              <a:defRPr/>
            </a:pPr>
            <a:endParaRPr kumimoji="0" lang="en-GB" sz="2800" b="1" i="0" u="sng" strike="noStrike" kern="1200" cap="none" spc="0" normalizeH="0" baseline="0" noProof="0" dirty="0">
              <a:ln>
                <a:noFill/>
              </a:ln>
              <a:solidFill>
                <a:srgbClr val="C00000"/>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p:txBody>
      </p:sp>
      <p:sp>
        <p:nvSpPr>
          <p:cNvPr id="11" name="TextBox 10">
            <a:extLst>
              <a:ext uri="{FF2B5EF4-FFF2-40B4-BE49-F238E27FC236}">
                <a16:creationId xmlns:a16="http://schemas.microsoft.com/office/drawing/2014/main" id="{627DA61A-16A2-4855-86AD-0A08BE2464E3}"/>
              </a:ext>
            </a:extLst>
          </p:cNvPr>
          <p:cNvSpPr txBox="1"/>
          <p:nvPr/>
        </p:nvSpPr>
        <p:spPr>
          <a:xfrm>
            <a:off x="1981939" y="431731"/>
            <a:ext cx="6094520" cy="707886"/>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Day 4</a:t>
            </a:r>
          </a:p>
        </p:txBody>
      </p:sp>
      <p:graphicFrame>
        <p:nvGraphicFramePr>
          <p:cNvPr id="4" name="Table 3">
            <a:extLst>
              <a:ext uri="{FF2B5EF4-FFF2-40B4-BE49-F238E27FC236}">
                <a16:creationId xmlns:a16="http://schemas.microsoft.com/office/drawing/2014/main" id="{E5F6F47E-D34D-4CC5-B8FB-DB9DE49FF357}"/>
              </a:ext>
            </a:extLst>
          </p:cNvPr>
          <p:cNvGraphicFramePr>
            <a:graphicFrameLocks noGrp="1"/>
          </p:cNvGraphicFramePr>
          <p:nvPr>
            <p:extLst>
              <p:ext uri="{D42A27DB-BD31-4B8C-83A1-F6EECF244321}">
                <p14:modId xmlns:p14="http://schemas.microsoft.com/office/powerpoint/2010/main" val="2309541882"/>
              </p:ext>
            </p:extLst>
          </p:nvPr>
        </p:nvGraphicFramePr>
        <p:xfrm>
          <a:off x="1109134" y="2889694"/>
          <a:ext cx="10515600" cy="1108456"/>
        </p:xfrm>
        <a:graphic>
          <a:graphicData uri="http://schemas.openxmlformats.org/drawingml/2006/table">
            <a:tbl>
              <a:tblPr/>
              <a:tblGrid>
                <a:gridCol w="10515600">
                  <a:extLst>
                    <a:ext uri="{9D8B030D-6E8A-4147-A177-3AD203B41FA5}">
                      <a16:colId xmlns:a16="http://schemas.microsoft.com/office/drawing/2014/main" val="1035390056"/>
                    </a:ext>
                  </a:extLst>
                </a:gridCol>
              </a:tblGrid>
              <a:tr h="228600">
                <a:tc>
                  <a:txBody>
                    <a:bodyPr/>
                    <a:lstStyle/>
                    <a:p>
                      <a:pPr algn="l">
                        <a:lnSpc>
                          <a:spcPct val="115000"/>
                        </a:lnSpc>
                        <a:spcAft>
                          <a:spcPts val="1000"/>
                        </a:spcAft>
                      </a:pPr>
                      <a:r>
                        <a:rPr lang="en-GB" sz="2800" dirty="0">
                          <a:effectLst/>
                          <a:latin typeface="Comic Sans MS" panose="030F0702030302020204" pitchFamily="66" charset="0"/>
                          <a:ea typeface="Calibri" panose="020F0502020204030204" pitchFamily="34" charset="0"/>
                          <a:cs typeface="Times New Roman" panose="02020603050405020304" pitchFamily="18" charset="0"/>
                        </a:rPr>
                        <a:t>What is meant by “a proper home,”?</a:t>
                      </a:r>
                    </a:p>
                    <a:p>
                      <a:pPr algn="l">
                        <a:lnSpc>
                          <a:spcPct val="115000"/>
                        </a:lnSpc>
                        <a:spcAft>
                          <a:spcPts val="1000"/>
                        </a:spcAft>
                      </a:pPr>
                      <a:r>
                        <a:rPr lang="en-GB" sz="2800" dirty="0">
                          <a:effectLst/>
                          <a:latin typeface="Comic Sans MS" panose="030F0702030302020204" pitchFamily="66" charset="0"/>
                          <a:ea typeface="Calibri" panose="020F0502020204030204" pitchFamily="34" charset="0"/>
                          <a:cs typeface="Times New Roman" panose="02020603050405020304" pitchFamily="18" charset="0"/>
                        </a:rPr>
                        <a:t> How else can the word be used?</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val="1478881256"/>
                  </a:ext>
                </a:extLst>
              </a:tr>
            </a:tbl>
          </a:graphicData>
        </a:graphic>
      </p:graphicFrame>
    </p:spTree>
    <p:extLst>
      <p:ext uri="{BB962C8B-B14F-4D97-AF65-F5344CB8AC3E}">
        <p14:creationId xmlns:p14="http://schemas.microsoft.com/office/powerpoint/2010/main" val="15877295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3039C41-CC6C-47A9-888E-BE2C1265D0CC}"/>
              </a:ext>
            </a:extLst>
          </p:cNvPr>
          <p:cNvPicPr>
            <a:picLocks noChangeAspect="1"/>
          </p:cNvPicPr>
          <p:nvPr/>
        </p:nvPicPr>
        <p:blipFill rotWithShape="1">
          <a:blip r:embed="rId2">
            <a:duotone>
              <a:schemeClr val="bg2">
                <a:shade val="45000"/>
                <a:satMod val="135000"/>
              </a:schemeClr>
              <a:prstClr val="white"/>
            </a:duotone>
          </a:blip>
          <a:srcRect l="29583" t="38148" r="30834" b="23951"/>
          <a:stretch/>
        </p:blipFill>
        <p:spPr>
          <a:xfrm>
            <a:off x="3606800" y="2616200"/>
            <a:ext cx="4826000" cy="2599267"/>
          </a:xfrm>
          <a:prstGeom prst="rect">
            <a:avLst/>
          </a:prstGeom>
        </p:spPr>
      </p:pic>
      <p:sp>
        <p:nvSpPr>
          <p:cNvPr id="6" name="TextBox 5">
            <a:extLst>
              <a:ext uri="{FF2B5EF4-FFF2-40B4-BE49-F238E27FC236}">
                <a16:creationId xmlns:a16="http://schemas.microsoft.com/office/drawing/2014/main" id="{C29DC8C4-587D-46FD-9EAA-107526EDA8C9}"/>
              </a:ext>
            </a:extLst>
          </p:cNvPr>
          <p:cNvSpPr txBox="1"/>
          <p:nvPr/>
        </p:nvSpPr>
        <p:spPr>
          <a:xfrm>
            <a:off x="313267" y="314111"/>
            <a:ext cx="11683999" cy="6063198"/>
          </a:xfrm>
          <a:prstGeom prst="rect">
            <a:avLst/>
          </a:prstGeom>
          <a:noFill/>
        </p:spPr>
        <p:txBody>
          <a:bodyPr wrap="square">
            <a:spAutoFit/>
          </a:bodyPr>
          <a:lstStyle/>
          <a:p>
            <a:r>
              <a:rPr lang="en-GB" sz="2800" dirty="0">
                <a:latin typeface="Comic Sans MS" panose="030F0702030302020204" pitchFamily="66" charset="0"/>
              </a:rPr>
              <a:t>“I can mend it, if you like,” he said. “Who are you?” I asked again.</a:t>
            </a:r>
          </a:p>
          <a:p>
            <a:r>
              <a:rPr lang="en-GB" sz="2800" dirty="0">
                <a:latin typeface="Comic Sans MS" panose="030F0702030302020204" pitchFamily="66" charset="0"/>
              </a:rPr>
              <a:t> “Bertie Andrews,” he replied. He was wearing a grey school uniform, and one I recognised at once. From the lion gateway I had often watched them on their walks, two by two, blue school caps, blue socks.</a:t>
            </a:r>
          </a:p>
          <a:p>
            <a:r>
              <a:rPr lang="en-GB" sz="2800" dirty="0">
                <a:latin typeface="Comic Sans MS" panose="030F0702030302020204" pitchFamily="66" charset="0"/>
              </a:rPr>
              <a:t> “You’re from the school up the road, aren’t you?” I said. “You won’t tell on me, will you?” His eyes were wide with sudden alarm. I saw then that his legs were scratched and bleeding.</a:t>
            </a:r>
          </a:p>
          <a:p>
            <a:r>
              <a:rPr lang="en-GB" sz="2800" dirty="0">
                <a:latin typeface="Comic Sans MS" panose="030F0702030302020204" pitchFamily="66" charset="0"/>
              </a:rPr>
              <a:t> “Been in the wars, have you?” I said. </a:t>
            </a:r>
          </a:p>
          <a:p>
            <a:r>
              <a:rPr lang="en-GB" sz="2800" dirty="0">
                <a:latin typeface="Comic Sans MS" panose="030F0702030302020204" pitchFamily="66" charset="0"/>
              </a:rPr>
              <a:t>“I’ve run away,” he went on. “And I’m not going back, not ever.”</a:t>
            </a:r>
          </a:p>
          <a:p>
            <a:r>
              <a:rPr lang="en-GB" sz="2800" dirty="0">
                <a:latin typeface="Comic Sans MS" panose="030F0702030302020204" pitchFamily="66" charset="0"/>
              </a:rPr>
              <a:t> “Where are you going?” I asked him. </a:t>
            </a:r>
          </a:p>
          <a:p>
            <a:r>
              <a:rPr lang="en-GB" sz="2800" dirty="0">
                <a:latin typeface="Comic Sans MS" panose="030F0702030302020204" pitchFamily="66" charset="0"/>
              </a:rPr>
              <a:t>He shook his head. “I don’t know. In the holidays I live at my Auntie’s in Salisbury, but I don’t like it there.”</a:t>
            </a:r>
          </a:p>
          <a:p>
            <a:r>
              <a:rPr lang="en-GB" sz="2400" dirty="0"/>
              <a:t> </a:t>
            </a:r>
          </a:p>
        </p:txBody>
      </p:sp>
    </p:spTree>
    <p:extLst>
      <p:ext uri="{BB962C8B-B14F-4D97-AF65-F5344CB8AC3E}">
        <p14:creationId xmlns:p14="http://schemas.microsoft.com/office/powerpoint/2010/main" val="35027581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363F453-A5C7-4215-87E3-A9665DF1C157}"/>
              </a:ext>
            </a:extLst>
          </p:cNvPr>
          <p:cNvPicPr>
            <a:picLocks noChangeAspect="1"/>
          </p:cNvPicPr>
          <p:nvPr/>
        </p:nvPicPr>
        <p:blipFill rotWithShape="1">
          <a:blip r:embed="rId2">
            <a:duotone>
              <a:schemeClr val="bg2">
                <a:shade val="45000"/>
                <a:satMod val="135000"/>
              </a:schemeClr>
              <a:prstClr val="white"/>
            </a:duotone>
          </a:blip>
          <a:srcRect l="30347" t="38025" r="29861" b="23298"/>
          <a:stretch/>
        </p:blipFill>
        <p:spPr>
          <a:xfrm>
            <a:off x="3670300" y="3860800"/>
            <a:ext cx="4851400" cy="2652538"/>
          </a:xfrm>
          <a:prstGeom prst="rect">
            <a:avLst/>
          </a:prstGeom>
        </p:spPr>
      </p:pic>
      <p:sp>
        <p:nvSpPr>
          <p:cNvPr id="3" name="TextBox 2">
            <a:extLst>
              <a:ext uri="{FF2B5EF4-FFF2-40B4-BE49-F238E27FC236}">
                <a16:creationId xmlns:a16="http://schemas.microsoft.com/office/drawing/2014/main" id="{E64E294E-8A76-47A9-97A4-273419A73AF6}"/>
              </a:ext>
            </a:extLst>
          </p:cNvPr>
          <p:cNvSpPr txBox="1"/>
          <p:nvPr/>
        </p:nvSpPr>
        <p:spPr>
          <a:xfrm>
            <a:off x="567267" y="428179"/>
            <a:ext cx="10583333" cy="483209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rPr>
              <a:t>“Haven’t you got a proper home?” I said. “’Course I have,” he replied. “Everyone has. But it’s in Africa.”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rPr>
              <a:t> That whole afternoon we sat together on Wood Hill and he told me all about Africa, about his farm, about his waterhole, about his white lion and how he was somewhere in France now, in a circus and how he couldn’t bear to think about him. “But I’ll find him,” he said fiercely. “I’ll find him somehow.”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rPr>
              <a:t>To be honest, I wasn’t sure how much I really believed all this about a white lion. I just didn’t think lions could be white. “But the trouble is,” he went on, “even when I do find him, I won’t be able to take him home to Africa like I always wanted to.”</a:t>
            </a:r>
          </a:p>
        </p:txBody>
      </p:sp>
    </p:spTree>
    <p:extLst>
      <p:ext uri="{BB962C8B-B14F-4D97-AF65-F5344CB8AC3E}">
        <p14:creationId xmlns:p14="http://schemas.microsoft.com/office/powerpoint/2010/main" val="32041702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30904A6B-7F85-42DE-B216-79F1FEC683CA}"/>
              </a:ext>
            </a:extLst>
          </p:cNvPr>
          <p:cNvGraphicFramePr>
            <a:graphicFrameLocks noGrp="1"/>
          </p:cNvGraphicFramePr>
          <p:nvPr>
            <p:extLst>
              <p:ext uri="{D42A27DB-BD31-4B8C-83A1-F6EECF244321}">
                <p14:modId xmlns:p14="http://schemas.microsoft.com/office/powerpoint/2010/main" val="2867625911"/>
              </p:ext>
            </p:extLst>
          </p:nvPr>
        </p:nvGraphicFramePr>
        <p:xfrm>
          <a:off x="377023" y="564098"/>
          <a:ext cx="11319345" cy="3325368"/>
        </p:xfrm>
        <a:graphic>
          <a:graphicData uri="http://schemas.openxmlformats.org/drawingml/2006/table">
            <a:tbl>
              <a:tblPr/>
              <a:tblGrid>
                <a:gridCol w="11319345">
                  <a:extLst>
                    <a:ext uri="{9D8B030D-6E8A-4147-A177-3AD203B41FA5}">
                      <a16:colId xmlns:a16="http://schemas.microsoft.com/office/drawing/2014/main" val="2029603115"/>
                    </a:ext>
                  </a:extLst>
                </a:gridCol>
              </a:tblGrid>
              <a:tr h="2695493">
                <a:tc>
                  <a:txBody>
                    <a:bodyPr/>
                    <a:lstStyle/>
                    <a:p>
                      <a:pPr algn="l">
                        <a:lnSpc>
                          <a:spcPct val="115000"/>
                        </a:lnSpc>
                        <a:spcAft>
                          <a:spcPts val="1000"/>
                        </a:spcAft>
                      </a:pPr>
                      <a:r>
                        <a:rPr lang="en-GB" sz="2800" u="sng" dirty="0">
                          <a:effectLst/>
                          <a:latin typeface="Comic Sans MS" panose="030F0702030302020204" pitchFamily="66" charset="0"/>
                          <a:ea typeface="Calibri" panose="020F0502020204030204" pitchFamily="34" charset="0"/>
                          <a:cs typeface="Times New Roman" panose="02020603050405020304" pitchFamily="18" charset="0"/>
                        </a:rPr>
                        <a:t>LO: to write a passage using fronted adverbial phrases and powerful verbs.</a:t>
                      </a:r>
                    </a:p>
                    <a:p>
                      <a:pPr algn="l">
                        <a:lnSpc>
                          <a:spcPct val="115000"/>
                        </a:lnSpc>
                        <a:spcAft>
                          <a:spcPts val="1000"/>
                        </a:spcAft>
                      </a:pPr>
                      <a:endParaRPr lang="en-GB" sz="2800" u="sng" dirty="0">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15000"/>
                        </a:lnSpc>
                        <a:spcAft>
                          <a:spcPts val="1000"/>
                        </a:spcAft>
                      </a:pP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15000"/>
                        </a:lnSpc>
                        <a:spcAft>
                          <a:spcPts val="1000"/>
                        </a:spcAft>
                      </a:pPr>
                      <a:r>
                        <a:rPr lang="en-GB" sz="2800" dirty="0">
                          <a:effectLst/>
                          <a:latin typeface="Comic Sans MS" panose="030F0702030302020204" pitchFamily="66" charset="0"/>
                          <a:ea typeface="Calibri" panose="020F0502020204030204" pitchFamily="34" charset="0"/>
                          <a:cs typeface="Times New Roman" panose="02020603050405020304" pitchFamily="18" charset="0"/>
                        </a:rPr>
                        <a:t>Using the work you did yesterday, write a passage recalling the meeting of Bertie and the old lady, as children.</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val="2493305406"/>
                  </a:ext>
                </a:extLst>
              </a:tr>
            </a:tbl>
          </a:graphicData>
        </a:graphic>
      </p:graphicFrame>
      <p:pic>
        <p:nvPicPr>
          <p:cNvPr id="4" name="Picture 3">
            <a:extLst>
              <a:ext uri="{FF2B5EF4-FFF2-40B4-BE49-F238E27FC236}">
                <a16:creationId xmlns:a16="http://schemas.microsoft.com/office/drawing/2014/main" id="{697FCA22-D864-40BC-B4B5-1994F26EA8B1}"/>
              </a:ext>
            </a:extLst>
          </p:cNvPr>
          <p:cNvPicPr>
            <a:picLocks noChangeAspect="1"/>
          </p:cNvPicPr>
          <p:nvPr/>
        </p:nvPicPr>
        <p:blipFill>
          <a:blip r:embed="rId2"/>
          <a:stretch>
            <a:fillRect/>
          </a:stretch>
        </p:blipFill>
        <p:spPr>
          <a:xfrm>
            <a:off x="2866499" y="3848646"/>
            <a:ext cx="4852837" cy="2651990"/>
          </a:xfrm>
          <a:prstGeom prst="rect">
            <a:avLst/>
          </a:prstGeom>
        </p:spPr>
      </p:pic>
    </p:spTree>
    <p:extLst>
      <p:ext uri="{BB962C8B-B14F-4D97-AF65-F5344CB8AC3E}">
        <p14:creationId xmlns:p14="http://schemas.microsoft.com/office/powerpoint/2010/main" val="27383669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7A8970D-EDBA-46DF-ACA5-177637E5ED89}"/>
              </a:ext>
            </a:extLst>
          </p:cNvPr>
          <p:cNvPicPr>
            <a:picLocks noChangeAspect="1"/>
          </p:cNvPicPr>
          <p:nvPr/>
        </p:nvPicPr>
        <p:blipFill>
          <a:blip r:embed="rId2"/>
          <a:stretch>
            <a:fillRect/>
          </a:stretch>
        </p:blipFill>
        <p:spPr>
          <a:xfrm>
            <a:off x="1176793" y="334637"/>
            <a:ext cx="9350733" cy="6529251"/>
          </a:xfrm>
          <a:prstGeom prst="rect">
            <a:avLst/>
          </a:prstGeom>
        </p:spPr>
      </p:pic>
    </p:spTree>
    <p:extLst>
      <p:ext uri="{BB962C8B-B14F-4D97-AF65-F5344CB8AC3E}">
        <p14:creationId xmlns:p14="http://schemas.microsoft.com/office/powerpoint/2010/main" val="21364993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F8E5F7B-347D-4FC3-A8DD-2AC25F1460FE}"/>
              </a:ext>
            </a:extLst>
          </p:cNvPr>
          <p:cNvPicPr>
            <a:picLocks noChangeAspect="1"/>
          </p:cNvPicPr>
          <p:nvPr/>
        </p:nvPicPr>
        <p:blipFill>
          <a:blip r:embed="rId2"/>
          <a:stretch>
            <a:fillRect/>
          </a:stretch>
        </p:blipFill>
        <p:spPr>
          <a:xfrm>
            <a:off x="1630017" y="293806"/>
            <a:ext cx="9048585" cy="6352255"/>
          </a:xfrm>
          <a:prstGeom prst="rect">
            <a:avLst/>
          </a:prstGeom>
        </p:spPr>
      </p:pic>
    </p:spTree>
    <p:extLst>
      <p:ext uri="{BB962C8B-B14F-4D97-AF65-F5344CB8AC3E}">
        <p14:creationId xmlns:p14="http://schemas.microsoft.com/office/powerpoint/2010/main" val="247562365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FD6C99D-877D-4639-9450-4BE86DFC0488}"/>
              </a:ext>
            </a:extLst>
          </p:cNvPr>
          <p:cNvSpPr txBox="1"/>
          <p:nvPr/>
        </p:nvSpPr>
        <p:spPr>
          <a:xfrm>
            <a:off x="620202" y="675092"/>
            <a:ext cx="11131826" cy="3334824"/>
          </a:xfrm>
          <a:prstGeom prst="rect">
            <a:avLst/>
          </a:prstGeom>
          <a:noFill/>
        </p:spPr>
        <p:txBody>
          <a:bodyPr wrap="square">
            <a:spAutoFit/>
          </a:bodyPr>
          <a:lstStyle/>
          <a:p>
            <a:pPr>
              <a:lnSpc>
                <a:spcPct val="107000"/>
              </a:lnSpc>
              <a:spcAft>
                <a:spcPts val="800"/>
              </a:spcAft>
            </a:pPr>
            <a:r>
              <a:rPr lang="en-GB" sz="2400" dirty="0">
                <a:highlight>
                  <a:srgbClr val="00FF00"/>
                </a:highlight>
                <a:latin typeface="Comic Sans MS" panose="030F0702030302020204" pitchFamily="66" charset="0"/>
                <a:ea typeface="Calibri" panose="020F0502020204030204" pitchFamily="34" charset="0"/>
                <a:cs typeface="Times New Roman" panose="02020603050405020304" pitchFamily="18" charset="0"/>
              </a:rPr>
              <a:t>In the</a:t>
            </a:r>
            <a:r>
              <a:rPr lang="en-GB" sz="2400" dirty="0">
                <a:effectLst/>
                <a:highlight>
                  <a:srgbClr val="00FF00"/>
                </a:highlight>
                <a:latin typeface="Comic Sans MS" panose="030F0702030302020204" pitchFamily="66" charset="0"/>
                <a:ea typeface="Calibri" panose="020F0502020204030204" pitchFamily="34" charset="0"/>
                <a:cs typeface="Times New Roman" panose="02020603050405020304" pitchFamily="18" charset="0"/>
              </a:rPr>
              <a:t> morning</a:t>
            </a:r>
            <a:r>
              <a:rPr lang="en-GB" sz="2400" dirty="0">
                <a:effectLst/>
                <a:latin typeface="Comic Sans MS" panose="030F0702030302020204" pitchFamily="66" charset="0"/>
                <a:ea typeface="Calibri" panose="020F0502020204030204" pitchFamily="34" charset="0"/>
                <a:cs typeface="Times New Roman" panose="02020603050405020304" pitchFamily="18" charset="0"/>
              </a:rPr>
              <a:t>, </a:t>
            </a:r>
            <a:r>
              <a:rPr lang="en-GB" sz="2400" dirty="0">
                <a:latin typeface="Comic Sans MS" panose="030F0702030302020204" pitchFamily="66" charset="0"/>
                <a:ea typeface="Calibri" panose="020F0502020204030204" pitchFamily="34" charset="0"/>
                <a:cs typeface="Times New Roman" panose="02020603050405020304" pitchFamily="18" charset="0"/>
              </a:rPr>
              <a:t>I</a:t>
            </a:r>
            <a:r>
              <a:rPr lang="en-GB" sz="2400" dirty="0">
                <a:effectLst/>
                <a:latin typeface="Comic Sans MS" panose="030F0702030302020204" pitchFamily="66" charset="0"/>
                <a:ea typeface="Calibri" panose="020F0502020204030204" pitchFamily="34" charset="0"/>
                <a:cs typeface="Times New Roman" panose="02020603050405020304" pitchFamily="18" charset="0"/>
              </a:rPr>
              <a:t> </a:t>
            </a:r>
            <a:r>
              <a:rPr lang="en-GB" sz="2400" u="sng" dirty="0">
                <a:solidFill>
                  <a:srgbClr val="CC00CC"/>
                </a:solidFill>
                <a:effectLst/>
                <a:latin typeface="Comic Sans MS" panose="030F0702030302020204" pitchFamily="66" charset="0"/>
                <a:ea typeface="Calibri" panose="020F0502020204030204" pitchFamily="34" charset="0"/>
                <a:cs typeface="Times New Roman" panose="02020603050405020304" pitchFamily="18" charset="0"/>
              </a:rPr>
              <a:t>studied</a:t>
            </a:r>
            <a:r>
              <a:rPr lang="en-GB" sz="2400" dirty="0">
                <a:effectLst/>
                <a:latin typeface="Comic Sans MS" panose="030F0702030302020204" pitchFamily="66" charset="0"/>
                <a:ea typeface="Calibri" panose="020F0502020204030204" pitchFamily="34" charset="0"/>
                <a:cs typeface="Times New Roman" panose="02020603050405020304" pitchFamily="18" charset="0"/>
              </a:rPr>
              <a:t> with </a:t>
            </a:r>
            <a:r>
              <a:rPr lang="en-GB" sz="2400" dirty="0">
                <a:latin typeface="Comic Sans MS" panose="030F0702030302020204" pitchFamily="66" charset="0"/>
                <a:ea typeface="Calibri" panose="020F0502020204030204" pitchFamily="34" charset="0"/>
                <a:cs typeface="Times New Roman" panose="02020603050405020304" pitchFamily="18" charset="0"/>
              </a:rPr>
              <a:t>my</a:t>
            </a:r>
            <a:r>
              <a:rPr lang="en-GB" sz="2400" dirty="0">
                <a:effectLst/>
                <a:latin typeface="Comic Sans MS" panose="030F0702030302020204" pitchFamily="66" charset="0"/>
                <a:ea typeface="Calibri" panose="020F0502020204030204" pitchFamily="34" charset="0"/>
                <a:cs typeface="Times New Roman" panose="02020603050405020304" pitchFamily="18" charset="0"/>
              </a:rPr>
              <a:t> governess, Miss Tulips or “</a:t>
            </a:r>
            <a:r>
              <a:rPr lang="en-GB" sz="2400" dirty="0" err="1">
                <a:effectLst/>
                <a:latin typeface="Comic Sans MS" panose="030F0702030302020204" pitchFamily="66" charset="0"/>
                <a:ea typeface="Calibri" panose="020F0502020204030204" pitchFamily="34" charset="0"/>
                <a:cs typeface="Times New Roman" panose="02020603050405020304" pitchFamily="18" charset="0"/>
              </a:rPr>
              <a:t>Nolips</a:t>
            </a:r>
            <a:r>
              <a:rPr lang="en-GB" sz="2400" dirty="0">
                <a:effectLst/>
                <a:latin typeface="Comic Sans MS" panose="030F0702030302020204" pitchFamily="66" charset="0"/>
                <a:ea typeface="Calibri" panose="020F0502020204030204" pitchFamily="34" charset="0"/>
                <a:cs typeface="Times New Roman" panose="02020603050405020304" pitchFamily="18" charset="0"/>
              </a:rPr>
              <a:t>” as she was known by all. </a:t>
            </a:r>
            <a:r>
              <a:rPr lang="en-GB" sz="2400" dirty="0">
                <a:latin typeface="Comic Sans MS" panose="030F0702030302020204" pitchFamily="66" charset="0"/>
                <a:ea typeface="Calibri" panose="020F0502020204030204" pitchFamily="34" charset="0"/>
                <a:cs typeface="Times New Roman" panose="02020603050405020304" pitchFamily="18" charset="0"/>
              </a:rPr>
              <a:t>I</a:t>
            </a:r>
            <a:r>
              <a:rPr lang="en-GB" sz="2400" dirty="0">
                <a:effectLst/>
                <a:latin typeface="Comic Sans MS" panose="030F0702030302020204" pitchFamily="66" charset="0"/>
                <a:ea typeface="Calibri" panose="020F0502020204030204" pitchFamily="34" charset="0"/>
                <a:cs typeface="Times New Roman" panose="02020603050405020304" pitchFamily="18" charset="0"/>
              </a:rPr>
              <a:t> didn’t go to school and consequently I had no friends or companions of </a:t>
            </a:r>
            <a:r>
              <a:rPr lang="en-GB" sz="2400" dirty="0">
                <a:latin typeface="Comic Sans MS" panose="030F0702030302020204" pitchFamily="66" charset="0"/>
                <a:ea typeface="Calibri" panose="020F0502020204030204" pitchFamily="34" charset="0"/>
                <a:cs typeface="Times New Roman" panose="02020603050405020304" pitchFamily="18" charset="0"/>
              </a:rPr>
              <a:t>my</a:t>
            </a:r>
            <a:r>
              <a:rPr lang="en-GB" sz="2400" dirty="0">
                <a:effectLst/>
                <a:latin typeface="Comic Sans MS" panose="030F0702030302020204" pitchFamily="66" charset="0"/>
                <a:ea typeface="Calibri" panose="020F0502020204030204" pitchFamily="34" charset="0"/>
                <a:cs typeface="Times New Roman" panose="02020603050405020304" pitchFamily="18" charset="0"/>
              </a:rPr>
              <a:t> own age. </a:t>
            </a:r>
            <a:r>
              <a:rPr lang="en-GB" sz="2400" dirty="0">
                <a:effectLst/>
                <a:highlight>
                  <a:srgbClr val="00FF00"/>
                </a:highlight>
                <a:latin typeface="Comic Sans MS" panose="030F0702030302020204" pitchFamily="66" charset="0"/>
                <a:ea typeface="Calibri" panose="020F0502020204030204" pitchFamily="34" charset="0"/>
                <a:cs typeface="Times New Roman" panose="02020603050405020304" pitchFamily="18" charset="0"/>
              </a:rPr>
              <a:t>As soon as </a:t>
            </a:r>
            <a:r>
              <a:rPr lang="en-GB" sz="2400" dirty="0">
                <a:highlight>
                  <a:srgbClr val="00FF00"/>
                </a:highlight>
                <a:latin typeface="Comic Sans MS" panose="030F0702030302020204" pitchFamily="66" charset="0"/>
                <a:ea typeface="Calibri" panose="020F0502020204030204" pitchFamily="34" charset="0"/>
                <a:cs typeface="Times New Roman" panose="02020603050405020304" pitchFamily="18" charset="0"/>
              </a:rPr>
              <a:t>I</a:t>
            </a:r>
            <a:r>
              <a:rPr lang="en-GB" sz="2400" dirty="0">
                <a:effectLst/>
                <a:highlight>
                  <a:srgbClr val="00FF00"/>
                </a:highlight>
                <a:latin typeface="Comic Sans MS" panose="030F0702030302020204" pitchFamily="66" charset="0"/>
                <a:ea typeface="Calibri" panose="020F0502020204030204" pitchFamily="34" charset="0"/>
                <a:cs typeface="Times New Roman" panose="02020603050405020304" pitchFamily="18" charset="0"/>
              </a:rPr>
              <a:t> could</a:t>
            </a:r>
            <a:r>
              <a:rPr lang="en-GB" sz="2400" dirty="0">
                <a:effectLst/>
                <a:latin typeface="Comic Sans MS" panose="030F0702030302020204" pitchFamily="66" charset="0"/>
                <a:ea typeface="Calibri" panose="020F0502020204030204" pitchFamily="34" charset="0"/>
                <a:cs typeface="Times New Roman" panose="02020603050405020304" pitchFamily="18" charset="0"/>
              </a:rPr>
              <a:t>, </a:t>
            </a:r>
            <a:r>
              <a:rPr lang="en-GB" sz="2400" dirty="0">
                <a:latin typeface="Comic Sans MS" panose="030F0702030302020204" pitchFamily="66" charset="0"/>
                <a:ea typeface="Calibri" panose="020F0502020204030204" pitchFamily="34" charset="0"/>
                <a:cs typeface="Times New Roman" panose="02020603050405020304" pitchFamily="18" charset="0"/>
              </a:rPr>
              <a:t>I went up to</a:t>
            </a:r>
            <a:r>
              <a:rPr lang="en-GB" sz="2400" dirty="0">
                <a:solidFill>
                  <a:srgbClr val="CC00CC"/>
                </a:solidFill>
                <a:effectLst/>
                <a:latin typeface="Comic Sans MS" panose="030F0702030302020204" pitchFamily="66" charset="0"/>
                <a:ea typeface="Calibri" panose="020F0502020204030204" pitchFamily="34" charset="0"/>
                <a:cs typeface="Times New Roman" panose="02020603050405020304" pitchFamily="18" charset="0"/>
              </a:rPr>
              <a:t> </a:t>
            </a:r>
            <a:r>
              <a:rPr lang="en-GB" sz="2400" u="sng" dirty="0">
                <a:solidFill>
                  <a:srgbClr val="CC00CC"/>
                </a:solidFill>
                <a:effectLst/>
                <a:latin typeface="Comic Sans MS" panose="030F0702030302020204" pitchFamily="66" charset="0"/>
                <a:ea typeface="Calibri" panose="020F0502020204030204" pitchFamily="34" charset="0"/>
                <a:cs typeface="Times New Roman" panose="02020603050405020304" pitchFamily="18" charset="0"/>
              </a:rPr>
              <a:t>visit</a:t>
            </a:r>
            <a:r>
              <a:rPr lang="en-GB" sz="2400" dirty="0">
                <a:solidFill>
                  <a:srgbClr val="CC00CC"/>
                </a:solidFill>
                <a:effectLst/>
                <a:latin typeface="Comic Sans MS" panose="030F0702030302020204" pitchFamily="66" charset="0"/>
                <a:ea typeface="Calibri" panose="020F0502020204030204" pitchFamily="34" charset="0"/>
                <a:cs typeface="Times New Roman" panose="02020603050405020304" pitchFamily="18" charset="0"/>
              </a:rPr>
              <a:t> </a:t>
            </a:r>
            <a:r>
              <a:rPr lang="en-GB" sz="2400" dirty="0">
                <a:effectLst/>
                <a:latin typeface="Comic Sans MS" panose="030F0702030302020204" pitchFamily="66" charset="0"/>
                <a:ea typeface="Calibri" panose="020F0502020204030204" pitchFamily="34" charset="0"/>
                <a:cs typeface="Times New Roman" panose="02020603050405020304" pitchFamily="18" charset="0"/>
              </a:rPr>
              <a:t>Nanny Mason who lived on the top floor. Nanny </a:t>
            </a:r>
            <a:r>
              <a:rPr lang="en-GB" sz="2400" u="sng" dirty="0">
                <a:solidFill>
                  <a:srgbClr val="CC00CC"/>
                </a:solidFill>
                <a:effectLst/>
                <a:latin typeface="Comic Sans MS" panose="030F0702030302020204" pitchFamily="66" charset="0"/>
                <a:ea typeface="Calibri" panose="020F0502020204030204" pitchFamily="34" charset="0"/>
                <a:cs typeface="Times New Roman" panose="02020603050405020304" pitchFamily="18" charset="0"/>
              </a:rPr>
              <a:t>taught</a:t>
            </a:r>
            <a:r>
              <a:rPr lang="en-GB" sz="2400" dirty="0">
                <a:effectLst/>
                <a:latin typeface="Comic Sans MS" panose="030F0702030302020204" pitchFamily="66" charset="0"/>
                <a:ea typeface="Calibri" panose="020F0502020204030204" pitchFamily="34" charset="0"/>
                <a:cs typeface="Times New Roman" panose="02020603050405020304" pitchFamily="18" charset="0"/>
              </a:rPr>
              <a:t> </a:t>
            </a:r>
            <a:r>
              <a:rPr lang="en-GB" sz="2400" dirty="0">
                <a:latin typeface="Comic Sans MS" panose="030F0702030302020204" pitchFamily="66" charset="0"/>
                <a:ea typeface="Calibri" panose="020F0502020204030204" pitchFamily="34" charset="0"/>
                <a:cs typeface="Times New Roman" panose="02020603050405020304" pitchFamily="18" charset="0"/>
              </a:rPr>
              <a:t>me all</a:t>
            </a:r>
            <a:r>
              <a:rPr lang="en-GB" sz="2400" dirty="0">
                <a:effectLst/>
                <a:latin typeface="Comic Sans MS" panose="030F0702030302020204" pitchFamily="66" charset="0"/>
                <a:ea typeface="Calibri" panose="020F0502020204030204" pitchFamily="34" charset="0"/>
                <a:cs typeface="Times New Roman" panose="02020603050405020304" pitchFamily="18" charset="0"/>
              </a:rPr>
              <a:t> about life and was a </a:t>
            </a:r>
            <a:r>
              <a:rPr lang="en-GB" sz="2400" u="sng" dirty="0">
                <a:solidFill>
                  <a:srgbClr val="CC00CC"/>
                </a:solidFill>
                <a:effectLst/>
                <a:latin typeface="Comic Sans MS" panose="030F0702030302020204" pitchFamily="66" charset="0"/>
                <a:ea typeface="Calibri" panose="020F0502020204030204" pitchFamily="34" charset="0"/>
                <a:cs typeface="Times New Roman" panose="02020603050405020304" pitchFamily="18" charset="0"/>
              </a:rPr>
              <a:t>loving</a:t>
            </a:r>
            <a:r>
              <a:rPr lang="en-GB" sz="2400" dirty="0">
                <a:effectLst/>
                <a:latin typeface="Comic Sans MS" panose="030F0702030302020204" pitchFamily="66" charset="0"/>
                <a:ea typeface="Calibri" panose="020F0502020204030204" pitchFamily="34" charset="0"/>
                <a:cs typeface="Times New Roman" panose="02020603050405020304" pitchFamily="18" charset="0"/>
              </a:rPr>
              <a:t> mother to </a:t>
            </a:r>
            <a:r>
              <a:rPr lang="en-GB" sz="2400" dirty="0">
                <a:latin typeface="Comic Sans MS" panose="030F0702030302020204" pitchFamily="66" charset="0"/>
                <a:ea typeface="Calibri" panose="020F0502020204030204" pitchFamily="34" charset="0"/>
                <a:cs typeface="Times New Roman" panose="02020603050405020304" pitchFamily="18" charset="0"/>
              </a:rPr>
              <a:t>me</a:t>
            </a:r>
            <a:r>
              <a:rPr lang="en-GB" sz="2400" dirty="0">
                <a:effectLst/>
                <a:latin typeface="Comic Sans MS" panose="030F0702030302020204" pitchFamily="66" charset="0"/>
                <a:ea typeface="Calibri" panose="020F0502020204030204" pitchFamily="34" charset="0"/>
                <a:cs typeface="Times New Roman" panose="02020603050405020304" pitchFamily="18" charset="0"/>
              </a:rPr>
              <a:t>. </a:t>
            </a:r>
          </a:p>
          <a:p>
            <a:pPr>
              <a:lnSpc>
                <a:spcPct val="107000"/>
              </a:lnSpc>
              <a:spcAft>
                <a:spcPts val="800"/>
              </a:spcAft>
            </a:pPr>
            <a:r>
              <a:rPr lang="en-GB" sz="2400" dirty="0">
                <a:highlight>
                  <a:srgbClr val="00FF00"/>
                </a:highlight>
                <a:latin typeface="Comic Sans MS" panose="030F0702030302020204" pitchFamily="66" charset="0"/>
                <a:ea typeface="Calibri" panose="020F0502020204030204" pitchFamily="34" charset="0"/>
                <a:cs typeface="Times New Roman" panose="02020603050405020304" pitchFamily="18" charset="0"/>
              </a:rPr>
              <a:t>Every week day</a:t>
            </a:r>
            <a:r>
              <a:rPr lang="en-GB" sz="2400" dirty="0">
                <a:effectLst/>
                <a:latin typeface="Comic Sans MS" panose="030F0702030302020204" pitchFamily="66" charset="0"/>
                <a:ea typeface="Calibri" panose="020F0502020204030204" pitchFamily="34" charset="0"/>
                <a:cs typeface="Times New Roman" panose="02020603050405020304" pitchFamily="18" charset="0"/>
              </a:rPr>
              <a:t>, </a:t>
            </a:r>
            <a:r>
              <a:rPr lang="en-GB" sz="2400" dirty="0">
                <a:latin typeface="Comic Sans MS" panose="030F0702030302020204" pitchFamily="66" charset="0"/>
                <a:ea typeface="Calibri" panose="020F0502020204030204" pitchFamily="34" charset="0"/>
                <a:cs typeface="Times New Roman" panose="02020603050405020304" pitchFamily="18" charset="0"/>
              </a:rPr>
              <a:t>I worked hard at my</a:t>
            </a:r>
            <a:r>
              <a:rPr lang="en-GB" sz="2400" dirty="0">
                <a:effectLst/>
                <a:latin typeface="Comic Sans MS" panose="030F0702030302020204" pitchFamily="66" charset="0"/>
                <a:ea typeface="Calibri" panose="020F0502020204030204" pitchFamily="34" charset="0"/>
                <a:cs typeface="Times New Roman" panose="02020603050405020304" pitchFamily="18" charset="0"/>
              </a:rPr>
              <a:t> lessons, looking forward to the afternoons  </a:t>
            </a:r>
            <a:r>
              <a:rPr lang="en-GB" sz="2400" u="sng" dirty="0">
                <a:solidFill>
                  <a:srgbClr val="CC00CC"/>
                </a:solidFill>
                <a:effectLst/>
                <a:latin typeface="Comic Sans MS" panose="030F0702030302020204" pitchFamily="66" charset="0"/>
                <a:ea typeface="Calibri" panose="020F0502020204030204" pitchFamily="34" charset="0"/>
                <a:cs typeface="Times New Roman" panose="02020603050405020304" pitchFamily="18" charset="0"/>
              </a:rPr>
              <a:t>strolling</a:t>
            </a:r>
            <a:r>
              <a:rPr lang="en-GB" sz="2400" dirty="0">
                <a:effectLst/>
                <a:latin typeface="Comic Sans MS" panose="030F0702030302020204" pitchFamily="66" charset="0"/>
                <a:ea typeface="Calibri" panose="020F0502020204030204" pitchFamily="34" charset="0"/>
                <a:cs typeface="Times New Roman" panose="02020603050405020304" pitchFamily="18" charset="0"/>
              </a:rPr>
              <a:t> around the gardens with Nanny Mason.</a:t>
            </a:r>
            <a:r>
              <a:rPr lang="en-GB" sz="2400" dirty="0">
                <a:effectLst/>
                <a:highlight>
                  <a:srgbClr val="00FF00"/>
                </a:highlight>
                <a:latin typeface="Comic Sans MS" panose="030F0702030302020204" pitchFamily="66" charset="0"/>
                <a:ea typeface="Calibri" panose="020F0502020204030204" pitchFamily="34" charset="0"/>
                <a:cs typeface="Times New Roman" panose="02020603050405020304" pitchFamily="18" charset="0"/>
              </a:rPr>
              <a:t> On Sunday</a:t>
            </a:r>
            <a:r>
              <a:rPr lang="en-GB" sz="2400" dirty="0">
                <a:effectLst/>
                <a:latin typeface="Comic Sans MS" panose="030F0702030302020204" pitchFamily="66" charset="0"/>
                <a:ea typeface="Calibri" panose="020F0502020204030204" pitchFamily="34" charset="0"/>
                <a:cs typeface="Times New Roman" panose="02020603050405020304" pitchFamily="18" charset="0"/>
              </a:rPr>
              <a:t>, </a:t>
            </a:r>
            <a:r>
              <a:rPr lang="en-GB" sz="2400" dirty="0">
                <a:latin typeface="Comic Sans MS" panose="030F0702030302020204" pitchFamily="66" charset="0"/>
                <a:ea typeface="Calibri" panose="020F0502020204030204" pitchFamily="34" charset="0"/>
                <a:cs typeface="Times New Roman" panose="02020603050405020304" pitchFamily="18" charset="0"/>
              </a:rPr>
              <a:t>I</a:t>
            </a:r>
            <a:r>
              <a:rPr lang="en-GB" sz="2400" dirty="0">
                <a:effectLst/>
                <a:latin typeface="Comic Sans MS" panose="030F0702030302020204" pitchFamily="66" charset="0"/>
                <a:ea typeface="Calibri" panose="020F0502020204030204" pitchFamily="34" charset="0"/>
                <a:cs typeface="Times New Roman" panose="02020603050405020304" pitchFamily="18" charset="0"/>
              </a:rPr>
              <a:t> was allowed the whole day to myself.</a:t>
            </a:r>
          </a:p>
        </p:txBody>
      </p:sp>
    </p:spTree>
    <p:extLst>
      <p:ext uri="{BB962C8B-B14F-4D97-AF65-F5344CB8AC3E}">
        <p14:creationId xmlns:p14="http://schemas.microsoft.com/office/powerpoint/2010/main" val="336785893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D2839B7-2E95-44A4-AE58-93F2F6F68BBD}"/>
              </a:ext>
            </a:extLst>
          </p:cNvPr>
          <p:cNvSpPr txBox="1"/>
          <p:nvPr/>
        </p:nvSpPr>
        <p:spPr>
          <a:xfrm>
            <a:off x="739471" y="548640"/>
            <a:ext cx="9613127" cy="3600986"/>
          </a:xfrm>
          <a:prstGeom prst="rect">
            <a:avLst/>
          </a:prstGeom>
          <a:noFill/>
        </p:spPr>
        <p:txBody>
          <a:bodyPr wrap="square" rtlCol="0">
            <a:spAutoFit/>
          </a:bodyPr>
          <a:lstStyle/>
          <a:p>
            <a:pPr algn="ctr"/>
            <a:r>
              <a:rPr lang="en-GB" sz="4000" dirty="0">
                <a:latin typeface="Comic Sans MS" panose="030F0702030302020204" pitchFamily="66" charset="0"/>
              </a:rPr>
              <a:t>Day 5</a:t>
            </a:r>
          </a:p>
          <a:p>
            <a:pPr algn="ctr"/>
            <a:endParaRPr lang="en-GB" sz="4000" dirty="0">
              <a:latin typeface="Comic Sans MS" panose="030F0702030302020204" pitchFamily="66" charset="0"/>
            </a:endParaRPr>
          </a:p>
          <a:p>
            <a:pPr algn="ctr"/>
            <a:r>
              <a:rPr lang="en-GB" sz="2400" u="sng" dirty="0">
                <a:latin typeface="Comic Sans MS" panose="030F0702030302020204" pitchFamily="66" charset="0"/>
              </a:rPr>
              <a:t>Reading Comprehension</a:t>
            </a:r>
          </a:p>
          <a:p>
            <a:pPr algn="ctr"/>
            <a:endParaRPr lang="en-GB" sz="2000" dirty="0">
              <a:latin typeface="Comic Sans MS" panose="030F0702030302020204" pitchFamily="66" charset="0"/>
            </a:endParaRPr>
          </a:p>
          <a:p>
            <a:endParaRPr lang="en-GB" sz="2400" dirty="0">
              <a:latin typeface="Comic Sans MS" panose="030F0702030302020204" pitchFamily="66" charset="0"/>
            </a:endParaRPr>
          </a:p>
          <a:p>
            <a:pPr algn="ctr"/>
            <a:endParaRPr lang="en-GB" sz="4000" dirty="0">
              <a:latin typeface="Comic Sans MS" panose="030F0702030302020204" pitchFamily="66" charset="0"/>
            </a:endParaRPr>
          </a:p>
          <a:p>
            <a:pPr algn="ctr"/>
            <a:endParaRPr lang="en-GB" sz="4000" dirty="0">
              <a:latin typeface="Comic Sans MS" panose="030F0702030302020204" pitchFamily="66" charset="0"/>
            </a:endParaRPr>
          </a:p>
        </p:txBody>
      </p:sp>
    </p:spTree>
    <p:extLst>
      <p:ext uri="{BB962C8B-B14F-4D97-AF65-F5344CB8AC3E}">
        <p14:creationId xmlns:p14="http://schemas.microsoft.com/office/powerpoint/2010/main" val="196475654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A3E4F98-3E9D-413C-9CE3-5605597A8319}"/>
              </a:ext>
            </a:extLst>
          </p:cNvPr>
          <p:cNvSpPr txBox="1"/>
          <p:nvPr/>
        </p:nvSpPr>
        <p:spPr>
          <a:xfrm>
            <a:off x="1013460" y="59303"/>
            <a:ext cx="10165080" cy="6217087"/>
          </a:xfrm>
          <a:prstGeom prst="rect">
            <a:avLst/>
          </a:prstGeom>
          <a:noFill/>
        </p:spPr>
        <p:txBody>
          <a:bodyPr wrap="square" rtlCol="0">
            <a:spAutoFit/>
          </a:bodyPr>
          <a:lstStyle/>
          <a:p>
            <a:endParaRPr lang="en-GB" dirty="0"/>
          </a:p>
          <a:p>
            <a:r>
              <a:rPr lang="en-GB" sz="2000" dirty="0">
                <a:latin typeface="Comic Sans MS" panose="030F0702030302020204" pitchFamily="66" charset="0"/>
              </a:rPr>
              <a:t>“Why not?” I asked.</a:t>
            </a:r>
          </a:p>
          <a:p>
            <a:r>
              <a:rPr lang="en-GB" sz="2000" dirty="0">
                <a:latin typeface="Comic Sans MS" panose="030F0702030302020204" pitchFamily="66" charset="0"/>
              </a:rPr>
              <a:t> “Because my mother died.” He looked down and pulled at the grass beside him. “She had malaria, but I think she really died of a broken heart.”</a:t>
            </a:r>
          </a:p>
          <a:p>
            <a:r>
              <a:rPr lang="en-GB" sz="2000" dirty="0">
                <a:latin typeface="Comic Sans MS" panose="030F0702030302020204" pitchFamily="66" charset="0"/>
              </a:rPr>
              <a:t>When he looked up his eyes were swimming with tears. “You can, you know. Then my father sold the farm and married someone else. I never want to go back. I never want to see him again, never.”</a:t>
            </a:r>
          </a:p>
          <a:p>
            <a:r>
              <a:rPr lang="en-GB" sz="2000" dirty="0">
                <a:latin typeface="Comic Sans MS" panose="030F0702030302020204" pitchFamily="66" charset="0"/>
              </a:rPr>
              <a:t> I wanted to say how sorry I was about his mother, but I couldn’t find the right words to say it.</a:t>
            </a:r>
          </a:p>
          <a:p>
            <a:r>
              <a:rPr lang="en-GB" sz="2000" dirty="0">
                <a:latin typeface="Comic Sans MS" panose="030F0702030302020204" pitchFamily="66" charset="0"/>
              </a:rPr>
              <a:t> “You really live here, do you?” he said. “In that big place? It’s as big as my school.”</a:t>
            </a:r>
          </a:p>
          <a:p>
            <a:r>
              <a:rPr lang="en-GB" sz="2000" dirty="0">
                <a:latin typeface="Comic Sans MS" panose="030F0702030302020204" pitchFamily="66" charset="0"/>
              </a:rPr>
              <a:t> I told him then what little there was to know of me, all about Father being away in London so much, about </a:t>
            </a:r>
            <a:r>
              <a:rPr lang="en-GB" sz="2000" dirty="0" err="1">
                <a:latin typeface="Comic Sans MS" panose="030F0702030302020204" pitchFamily="66" charset="0"/>
              </a:rPr>
              <a:t>Nolips</a:t>
            </a:r>
            <a:r>
              <a:rPr lang="en-GB" sz="2000" dirty="0">
                <a:latin typeface="Comic Sans MS" panose="030F0702030302020204" pitchFamily="66" charset="0"/>
              </a:rPr>
              <a:t> and Nanny Mason. He sucked at the purple clover as I talked; and when neither of us had anything more to say we lay back in the sun and watched a pair of mewing buzzards wheeling overhead. I was wondering what would happen to him if he got caught.</a:t>
            </a:r>
          </a:p>
          <a:p>
            <a:r>
              <a:rPr lang="en-GB" sz="2000" dirty="0">
                <a:latin typeface="Comic Sans MS" panose="030F0702030302020204" pitchFamily="66" charset="0"/>
              </a:rPr>
              <a:t> “What are you going to do?” I said at last. </a:t>
            </a:r>
          </a:p>
          <a:p>
            <a:r>
              <a:rPr lang="en-GB" sz="2000" dirty="0">
                <a:latin typeface="Comic Sans MS" panose="030F0702030302020204" pitchFamily="66" charset="0"/>
              </a:rPr>
              <a:t>“Won’t you get into trouble?”</a:t>
            </a:r>
          </a:p>
          <a:p>
            <a:r>
              <a:rPr lang="en-GB" sz="2000" dirty="0">
                <a:latin typeface="Comic Sans MS" panose="030F0702030302020204" pitchFamily="66" charset="0"/>
              </a:rPr>
              <a:t> “Only if they catch me.”</a:t>
            </a:r>
          </a:p>
          <a:p>
            <a:r>
              <a:rPr lang="en-GB" sz="2000" dirty="0">
                <a:latin typeface="Comic Sans MS" panose="030F0702030302020204" pitchFamily="66" charset="0"/>
              </a:rPr>
              <a:t> “But they will, they’re bound to, in the end,” I said.</a:t>
            </a:r>
          </a:p>
          <a:p>
            <a:r>
              <a:rPr lang="en-GB" sz="2000" dirty="0">
                <a:latin typeface="Comic Sans MS" panose="030F0702030302020204" pitchFamily="66" charset="0"/>
              </a:rPr>
              <a:t> “You’ve got to go back, before they miss you.”</a:t>
            </a:r>
          </a:p>
        </p:txBody>
      </p:sp>
    </p:spTree>
    <p:extLst>
      <p:ext uri="{BB962C8B-B14F-4D97-AF65-F5344CB8AC3E}">
        <p14:creationId xmlns:p14="http://schemas.microsoft.com/office/powerpoint/2010/main" val="296791521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4495E72-3295-41AD-B88A-448204B2C499}"/>
              </a:ext>
            </a:extLst>
          </p:cNvPr>
          <p:cNvPicPr>
            <a:picLocks noChangeAspect="1"/>
          </p:cNvPicPr>
          <p:nvPr/>
        </p:nvPicPr>
        <p:blipFill rotWithShape="1">
          <a:blip r:embed="rId2">
            <a:duotone>
              <a:schemeClr val="bg2">
                <a:shade val="45000"/>
                <a:satMod val="135000"/>
              </a:schemeClr>
              <a:prstClr val="white"/>
            </a:duotone>
          </a:blip>
          <a:srcRect l="34500" t="40000" r="34848" b="21624"/>
          <a:stretch/>
        </p:blipFill>
        <p:spPr>
          <a:xfrm>
            <a:off x="4102873" y="4226118"/>
            <a:ext cx="3737113" cy="2631882"/>
          </a:xfrm>
          <a:prstGeom prst="rect">
            <a:avLst/>
          </a:prstGeom>
        </p:spPr>
      </p:pic>
      <p:sp>
        <p:nvSpPr>
          <p:cNvPr id="3" name="TextBox 2">
            <a:extLst>
              <a:ext uri="{FF2B5EF4-FFF2-40B4-BE49-F238E27FC236}">
                <a16:creationId xmlns:a16="http://schemas.microsoft.com/office/drawing/2014/main" id="{2792A461-AEBE-4B34-A9F4-7BCE4037627F}"/>
              </a:ext>
            </a:extLst>
          </p:cNvPr>
          <p:cNvSpPr txBox="1"/>
          <p:nvPr/>
        </p:nvSpPr>
        <p:spPr>
          <a:xfrm>
            <a:off x="450574" y="285587"/>
            <a:ext cx="11290852" cy="4893647"/>
          </a:xfrm>
          <a:prstGeom prst="rect">
            <a:avLst/>
          </a:prstGeom>
          <a:noFill/>
        </p:spPr>
        <p:txBody>
          <a:bodyPr wrap="square">
            <a:spAutoFit/>
          </a:bodyPr>
          <a:lstStyle/>
          <a:p>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rPr>
              <a:t>After a while he propped himself up on his elbow and looked down at me. “Maybe you’re right,” he said. “Maybe they won’t have missed me yet. Maybe it’s not too late. But if I go back, could I come again? I can face it if I can come again. Would you let me? I’ll mend your kite, really I will.” </a:t>
            </a:r>
          </a:p>
          <a:p>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rPr>
              <a:t>And he gave me a smile so melting that I couldn’t refuse him. So it was arranged. He would meet me under the big wych elm on Wood Hill every Sunday afternoon at three, or as close to three as he could. He would have to come through the woods so that he could never be seen from the house. I knew full well that if </a:t>
            </a:r>
            <a:r>
              <a:rPr kumimoji="0" lang="en-GB" sz="2400" b="0" i="0" u="none" strike="noStrike" kern="1200" cap="none" spc="0" normalizeH="0" baseline="0" noProof="0" dirty="0" err="1">
                <a:ln>
                  <a:noFill/>
                </a:ln>
                <a:solidFill>
                  <a:prstClr val="black"/>
                </a:solidFill>
                <a:effectLst/>
                <a:uLnTx/>
                <a:uFillTx/>
                <a:latin typeface="Comic Sans MS" panose="030F0702030302020204" pitchFamily="66" charset="0"/>
              </a:rPr>
              <a:t>Nolips</a:t>
            </a: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rPr>
              <a:t> ever found out, there’d be merry hell to pay – for both of us, probably. Bertie shrugged, and said that if he got caught, all they could do at school was beat him, and that once more wouldn’t make much difference anyway. And if they expelled him, well then, that would suit him fine.</a:t>
            </a:r>
            <a:endParaRPr lang="en-GB" sz="2400" dirty="0">
              <a:latin typeface="Comic Sans MS" panose="030F0702030302020204" pitchFamily="66" charset="0"/>
            </a:endParaRPr>
          </a:p>
        </p:txBody>
      </p:sp>
    </p:spTree>
    <p:extLst>
      <p:ext uri="{BB962C8B-B14F-4D97-AF65-F5344CB8AC3E}">
        <p14:creationId xmlns:p14="http://schemas.microsoft.com/office/powerpoint/2010/main" val="2768258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0B45B91-33A9-4784-B997-ED8274524467}"/>
              </a:ext>
            </a:extLst>
          </p:cNvPr>
          <p:cNvSpPr txBox="1"/>
          <p:nvPr/>
        </p:nvSpPr>
        <p:spPr>
          <a:xfrm>
            <a:off x="365760" y="373711"/>
            <a:ext cx="11537343" cy="4893647"/>
          </a:xfrm>
          <a:prstGeom prst="rect">
            <a:avLst/>
          </a:prstGeom>
          <a:noFill/>
        </p:spPr>
        <p:txBody>
          <a:bodyPr wrap="square" rtlCol="0">
            <a:spAutoFit/>
          </a:bodyPr>
          <a:lstStyle/>
          <a:p>
            <a:pPr algn="ctr"/>
            <a:r>
              <a:rPr lang="en-GB" sz="2400" u="sng" dirty="0">
                <a:latin typeface="Comic Sans MS" panose="030F0702030302020204" pitchFamily="66" charset="0"/>
              </a:rPr>
              <a:t>Strawbridge</a:t>
            </a:r>
          </a:p>
          <a:p>
            <a:pPr algn="ctr"/>
            <a:endParaRPr lang="en-GB" sz="2400" u="sng" dirty="0">
              <a:latin typeface="Comic Sans MS" panose="030F0702030302020204" pitchFamily="66" charset="0"/>
            </a:endParaRPr>
          </a:p>
          <a:p>
            <a:pPr marL="457200" indent="-457200">
              <a:buAutoNum type="arabicPeriod"/>
            </a:pPr>
            <a:r>
              <a:rPr lang="en-GB" sz="2400" dirty="0">
                <a:latin typeface="Comic Sans MS" panose="030F0702030302020204" pitchFamily="66" charset="0"/>
              </a:rPr>
              <a:t>What makes the old lady wrinkle her nose in disgust?</a:t>
            </a:r>
          </a:p>
          <a:p>
            <a:pPr marL="457200" indent="-457200">
              <a:buAutoNum type="arabicPeriod"/>
            </a:pPr>
            <a:r>
              <a:rPr lang="en-GB" sz="2400" dirty="0">
                <a:latin typeface="Comic Sans MS" panose="030F0702030302020204" pitchFamily="66" charset="0"/>
              </a:rPr>
              <a:t>What does the old lady say about true stories?</a:t>
            </a:r>
          </a:p>
          <a:p>
            <a:pPr marL="457200" indent="-457200">
              <a:buAutoNum type="arabicPeriod"/>
            </a:pPr>
            <a:r>
              <a:rPr lang="en-GB" sz="2400" dirty="0">
                <a:latin typeface="Comic Sans MS" panose="030F0702030302020204" pitchFamily="66" charset="0"/>
              </a:rPr>
              <a:t>What did she have in common with Bertie?</a:t>
            </a:r>
          </a:p>
          <a:p>
            <a:pPr marL="457200" indent="-457200">
              <a:buAutoNum type="arabicPeriod"/>
            </a:pPr>
            <a:r>
              <a:rPr lang="en-GB" sz="2400" dirty="0">
                <a:latin typeface="Comic Sans MS" panose="030F0702030302020204" pitchFamily="66" charset="0"/>
              </a:rPr>
              <a:t>Who were Miss Tulips and Nanny Mason?</a:t>
            </a:r>
          </a:p>
          <a:p>
            <a:pPr marL="457200" indent="-457200">
              <a:buAutoNum type="arabicPeriod"/>
            </a:pPr>
            <a:r>
              <a:rPr lang="en-GB" sz="2400" dirty="0">
                <a:latin typeface="Comic Sans MS" panose="030F0702030302020204" pitchFamily="66" charset="0"/>
              </a:rPr>
              <a:t>Why did she enjoy reading so much?</a:t>
            </a:r>
          </a:p>
          <a:p>
            <a:pPr marL="457200" indent="-457200">
              <a:buAutoNum type="arabicPeriod"/>
            </a:pPr>
            <a:r>
              <a:rPr lang="en-GB" sz="2400" dirty="0">
                <a:latin typeface="Comic Sans MS" panose="030F0702030302020204" pitchFamily="66" charset="0"/>
              </a:rPr>
              <a:t>What was she doing when she met Bertie?</a:t>
            </a:r>
          </a:p>
          <a:p>
            <a:pPr marL="457200" indent="-457200">
              <a:buAutoNum type="arabicPeriod"/>
            </a:pPr>
            <a:r>
              <a:rPr lang="en-GB" sz="2400" dirty="0">
                <a:latin typeface="Comic Sans MS" panose="030F0702030302020204" pitchFamily="66" charset="0"/>
              </a:rPr>
              <a:t>What did Bertie do for her?</a:t>
            </a:r>
          </a:p>
          <a:p>
            <a:pPr marL="457200" indent="-457200">
              <a:buAutoNum type="arabicPeriod"/>
            </a:pPr>
            <a:r>
              <a:rPr lang="en-GB" sz="2400" dirty="0">
                <a:latin typeface="Comic Sans MS" panose="030F0702030302020204" pitchFamily="66" charset="0"/>
              </a:rPr>
              <a:t>What was Bertie doing out of school?</a:t>
            </a:r>
          </a:p>
          <a:p>
            <a:pPr marL="457200" indent="-457200">
              <a:buAutoNum type="arabicPeriod"/>
            </a:pPr>
            <a:r>
              <a:rPr lang="en-GB" sz="2400" dirty="0">
                <a:latin typeface="Comic Sans MS" panose="030F0702030302020204" pitchFamily="66" charset="0"/>
              </a:rPr>
              <a:t>Where was Bertie planning to go?</a:t>
            </a:r>
          </a:p>
          <a:p>
            <a:pPr marL="457200" indent="-457200">
              <a:buAutoNum type="arabicPeriod"/>
            </a:pPr>
            <a:r>
              <a:rPr lang="en-GB" sz="2400" dirty="0">
                <a:latin typeface="Comic Sans MS" panose="030F0702030302020204" pitchFamily="66" charset="0"/>
              </a:rPr>
              <a:t>What has </a:t>
            </a:r>
            <a:r>
              <a:rPr lang="en-GB" sz="2400">
                <a:latin typeface="Comic Sans MS" panose="030F0702030302020204" pitchFamily="66" charset="0"/>
              </a:rPr>
              <a:t>Bertie’s father done?</a:t>
            </a:r>
            <a:endParaRPr lang="en-GB" sz="2400" dirty="0">
              <a:latin typeface="Comic Sans MS" panose="030F0702030302020204" pitchFamily="66" charset="0"/>
            </a:endParaRPr>
          </a:p>
          <a:p>
            <a:pPr marL="457200" indent="-457200">
              <a:buAutoNum type="arabicPeriod"/>
            </a:pPr>
            <a:endParaRPr lang="en-GB" sz="2400" dirty="0">
              <a:latin typeface="Comic Sans MS" panose="030F0702030302020204" pitchFamily="66" charset="0"/>
            </a:endParaRPr>
          </a:p>
        </p:txBody>
      </p:sp>
    </p:spTree>
    <p:extLst>
      <p:ext uri="{BB962C8B-B14F-4D97-AF65-F5344CB8AC3E}">
        <p14:creationId xmlns:p14="http://schemas.microsoft.com/office/powerpoint/2010/main" val="316451703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TotalTime>
  <Words>2744</Words>
  <Application>Microsoft Office PowerPoint</Application>
  <PresentationFormat>Widescreen</PresentationFormat>
  <Paragraphs>232</Paragraphs>
  <Slides>33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33</vt:i4>
      </vt:variant>
    </vt:vector>
  </HeadingPairs>
  <TitlesOfParts>
    <vt:vector size="40" baseType="lpstr">
      <vt:lpstr>Arial</vt:lpstr>
      <vt:lpstr>Calibri</vt:lpstr>
      <vt:lpstr>Calibri Light</vt:lpstr>
      <vt:lpstr>Comic Sans MS</vt:lpstr>
      <vt:lpstr>Segoe Print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Deborah Delaney</dc:creator>
  <cp:lastModifiedBy>Martin Breslin</cp:lastModifiedBy>
  <cp:revision>98</cp:revision>
  <dcterms:created xsi:type="dcterms:W3CDTF">2020-09-17T10:03:43Z</dcterms:created>
  <dcterms:modified xsi:type="dcterms:W3CDTF">2020-10-16T10:29:19Z</dcterms:modified>
</cp:coreProperties>
</file>