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  <p:sldId id="257" r:id="rId3"/>
    <p:sldId id="258" r:id="rId4"/>
    <p:sldId id="259" r:id="rId5"/>
    <p:sldId id="261" r:id="rId6"/>
    <p:sldId id="260" r:id="rId7"/>
    <p:sldId id="262" r:id="rId8"/>
    <p:sldId id="256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A3816A-3150-48E6-B1B0-AF8BB0C329EA}" type="datetimeFigureOut">
              <a:rPr lang="en-GB" smtClean="0"/>
              <a:pPr/>
              <a:t>04/12/2020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FE9AE2-F787-4F59-A308-A365F21CB0FB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60599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A3816A-3150-48E6-B1B0-AF8BB0C329EA}" type="datetimeFigureOut">
              <a:rPr lang="en-GB" smtClean="0"/>
              <a:pPr/>
              <a:t>04/12/2020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FE9AE2-F787-4F59-A308-A365F21CB0FB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48612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A3816A-3150-48E6-B1B0-AF8BB0C329EA}" type="datetimeFigureOut">
              <a:rPr lang="en-GB" smtClean="0"/>
              <a:pPr/>
              <a:t>04/12/2020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FE9AE2-F787-4F59-A308-A365F21CB0FB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683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A3816A-3150-48E6-B1B0-AF8BB0C329EA}" type="datetimeFigureOut">
              <a:rPr lang="en-GB" smtClean="0"/>
              <a:pPr/>
              <a:t>04/12/2020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FE9AE2-F787-4F59-A308-A365F21CB0FB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7328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A3816A-3150-48E6-B1B0-AF8BB0C329EA}" type="datetimeFigureOut">
              <a:rPr lang="en-GB" smtClean="0"/>
              <a:pPr/>
              <a:t>04/12/2020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FE9AE2-F787-4F59-A308-A365F21CB0FB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46781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A3816A-3150-48E6-B1B0-AF8BB0C329EA}" type="datetimeFigureOut">
              <a:rPr lang="en-GB" smtClean="0"/>
              <a:pPr/>
              <a:t>04/12/2020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FE9AE2-F787-4F59-A308-A365F21CB0FB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79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A3816A-3150-48E6-B1B0-AF8BB0C329EA}" type="datetimeFigureOut">
              <a:rPr lang="en-GB" smtClean="0"/>
              <a:pPr/>
              <a:t>04/12/2020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FE9AE2-F787-4F59-A308-A365F21CB0FB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4195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A3816A-3150-48E6-B1B0-AF8BB0C329EA}" type="datetimeFigureOut">
              <a:rPr lang="en-GB" smtClean="0"/>
              <a:pPr/>
              <a:t>04/12/2020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FE9AE2-F787-4F59-A308-A365F21CB0FB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72416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A3816A-3150-48E6-B1B0-AF8BB0C329EA}" type="datetimeFigureOut">
              <a:rPr lang="en-GB" smtClean="0"/>
              <a:pPr/>
              <a:t>04/12/2020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FE9AE2-F787-4F59-A308-A365F21CB0FB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91643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A3816A-3150-48E6-B1B0-AF8BB0C329EA}" type="datetimeFigureOut">
              <a:rPr lang="en-GB" smtClean="0"/>
              <a:pPr/>
              <a:t>04/12/2020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FE9AE2-F787-4F59-A308-A365F21CB0FB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93558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A3816A-3150-48E6-B1B0-AF8BB0C329EA}" type="datetimeFigureOut">
              <a:rPr lang="en-GB" smtClean="0"/>
              <a:pPr/>
              <a:t>04/12/2020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FE9AE2-F787-4F59-A308-A365F21CB0FB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69816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60000"/>
                <a:lumOff val="40000"/>
              </a:schemeClr>
            </a:gs>
            <a:gs pos="35000">
              <a:schemeClr val="accent1">
                <a:lumMod val="45000"/>
                <a:lumOff val="55000"/>
              </a:schemeClr>
            </a:gs>
            <a:gs pos="73000">
              <a:schemeClr val="accent1">
                <a:lumMod val="40000"/>
                <a:lumOff val="60000"/>
              </a:schemeClr>
            </a:gs>
            <a:gs pos="100000">
              <a:schemeClr val="bg2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A3816A-3150-48E6-B1B0-AF8BB0C329EA}" type="datetimeFigureOut">
              <a:rPr lang="en-GB" smtClean="0"/>
              <a:pPr/>
              <a:t>04/12/2020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FE9AE2-F787-4F59-A308-A365F21CB0FB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39942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310545" y="965916"/>
            <a:ext cx="7511742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u="sng" dirty="0" smtClean="0">
                <a:latin typeface="Comic Sans MS" panose="030F0702030302020204" pitchFamily="66" charset="0"/>
              </a:rPr>
              <a:t>Features of a play script</a:t>
            </a:r>
            <a:endParaRPr lang="en-GB" sz="6600" u="sng" dirty="0">
              <a:latin typeface="Comic Sans MS" panose="030F0702030302020204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309351" y="4149023"/>
            <a:ext cx="9161173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u="sng" dirty="0" smtClean="0">
                <a:latin typeface="Comic Sans MS" panose="030F0702030302020204" pitchFamily="66" charset="0"/>
              </a:rPr>
              <a:t>What is a play script? </a:t>
            </a:r>
            <a:r>
              <a:rPr lang="en-GB" sz="2800" dirty="0" smtClean="0">
                <a:latin typeface="Comic Sans MS" panose="030F0702030302020204" pitchFamily="66" charset="0"/>
              </a:rPr>
              <a:t>A</a:t>
            </a:r>
            <a:r>
              <a:rPr lang="en-GB" sz="2800" dirty="0">
                <a:latin typeface="Comic Sans MS" panose="030F0702030302020204" pitchFamily="66" charset="0"/>
              </a:rPr>
              <a:t> written version of a </a:t>
            </a:r>
            <a:r>
              <a:rPr lang="en-GB" sz="2800" dirty="0" smtClean="0">
                <a:latin typeface="Comic Sans MS" panose="030F0702030302020204" pitchFamily="66" charset="0"/>
              </a:rPr>
              <a:t>play</a:t>
            </a:r>
            <a:r>
              <a:rPr lang="en-GB" sz="2800" dirty="0">
                <a:latin typeface="Comic Sans MS" panose="030F0702030302020204" pitchFamily="66" charset="0"/>
              </a:rPr>
              <a:t> used </a:t>
            </a:r>
            <a:r>
              <a:rPr lang="en-GB" sz="2800" dirty="0" smtClean="0">
                <a:latin typeface="Comic Sans MS" panose="030F0702030302020204" pitchFamily="66" charset="0"/>
              </a:rPr>
              <a:t>by actors to</a:t>
            </a:r>
            <a:r>
              <a:rPr lang="en-GB" sz="2800" dirty="0">
                <a:latin typeface="Comic Sans MS" panose="030F0702030302020204" pitchFamily="66" charset="0"/>
              </a:rPr>
              <a:t> </a:t>
            </a:r>
            <a:r>
              <a:rPr lang="en-GB" sz="2800" dirty="0" smtClean="0">
                <a:latin typeface="Comic Sans MS" panose="030F0702030302020204" pitchFamily="66" charset="0"/>
              </a:rPr>
              <a:t>prepare and rehearse</a:t>
            </a:r>
            <a:r>
              <a:rPr lang="en-GB" sz="2800" dirty="0">
                <a:latin typeface="Comic Sans MS" panose="030F0702030302020204" pitchFamily="66" charset="0"/>
              </a:rPr>
              <a:t> for </a:t>
            </a:r>
            <a:r>
              <a:rPr lang="en-GB" sz="2800" dirty="0" smtClean="0">
                <a:latin typeface="Comic Sans MS" panose="030F0702030302020204" pitchFamily="66" charset="0"/>
              </a:rPr>
              <a:t>a performance.</a:t>
            </a:r>
            <a:endParaRPr lang="en-GB" sz="28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79354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680258" y="218941"/>
            <a:ext cx="2235698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u="sng" dirty="0" smtClean="0">
                <a:latin typeface="Comic Sans MS" panose="030F0702030302020204" pitchFamily="66" charset="0"/>
              </a:rPr>
              <a:t>Title</a:t>
            </a:r>
            <a:endParaRPr lang="en-GB" sz="6600" u="sng" dirty="0">
              <a:latin typeface="Comic Sans MS" panose="030F0702030302020204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3234" y="3945958"/>
            <a:ext cx="258865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Macbeth</a:t>
            </a:r>
            <a:endParaRPr lang="en-GB" sz="4400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558071" y="6088559"/>
            <a:ext cx="532112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Romeo and Juliet</a:t>
            </a:r>
            <a:endParaRPr lang="en-GB" sz="4400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6605" y="4715399"/>
            <a:ext cx="1281912" cy="190788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39006" y="4151020"/>
            <a:ext cx="1298351" cy="1937539"/>
          </a:xfrm>
          <a:prstGeom prst="rect">
            <a:avLst/>
          </a:prstGeom>
        </p:spPr>
      </p:pic>
      <p:pic>
        <p:nvPicPr>
          <p:cNvPr id="1026" name="Picture 2" descr="http://data6.blog.de/media/176/4315176_287a3dedb8_m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9452" y="3869182"/>
            <a:ext cx="2848869" cy="16016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3632753" y="5492073"/>
            <a:ext cx="352881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EastEnders</a:t>
            </a:r>
            <a:endParaRPr lang="en-GB" sz="4400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240531" y="2535556"/>
            <a:ext cx="170873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Annie</a:t>
            </a:r>
            <a:endParaRPr lang="en-GB" sz="4400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968338" y="1487228"/>
            <a:ext cx="387831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>
                <a:latin typeface="Comic Sans MS" panose="030F0702030302020204" pitchFamily="66" charset="0"/>
              </a:rPr>
              <a:t>The name given to the play script.</a:t>
            </a:r>
            <a:endParaRPr lang="en-GB" sz="4000" dirty="0">
              <a:latin typeface="Comic Sans MS" panose="030F0702030302020204" pitchFamily="66" charset="0"/>
            </a:endParaRPr>
          </a:p>
        </p:txBody>
      </p:sp>
      <p:pic>
        <p:nvPicPr>
          <p:cNvPr id="2052" name="Picture 4" descr="http://lunerontheatre.files.wordpress.com/2012/10/annie1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69" t="7065" r="6727" b="13281"/>
          <a:stretch/>
        </p:blipFill>
        <p:spPr bwMode="auto">
          <a:xfrm>
            <a:off x="693311" y="415894"/>
            <a:ext cx="3039414" cy="21275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388171" y="415894"/>
            <a:ext cx="2710509" cy="2710509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8623784" y="3126403"/>
            <a:ext cx="242520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Wicked</a:t>
            </a:r>
            <a:endParaRPr lang="en-GB" sz="4400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7241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068956" y="0"/>
            <a:ext cx="610801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u="sng" dirty="0" smtClean="0">
                <a:latin typeface="Comic Sans MS" panose="030F0702030302020204" pitchFamily="66" charset="0"/>
              </a:rPr>
              <a:t>Character List </a:t>
            </a:r>
            <a:endParaRPr lang="en-GB" sz="6600" u="sng" dirty="0">
              <a:latin typeface="Comic Sans MS" panose="030F0702030302020204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99360" y="1242811"/>
            <a:ext cx="3599931" cy="527389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9246" y="1242811"/>
            <a:ext cx="3336099" cy="5273899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735345" y="1388546"/>
            <a:ext cx="4393092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 smtClean="0">
                <a:latin typeface="Comic Sans MS" panose="030F0702030302020204" pitchFamily="66" charset="0"/>
              </a:rPr>
              <a:t>Found at the beginning of a play script. </a:t>
            </a:r>
            <a:br>
              <a:rPr lang="en-GB" sz="2800" dirty="0" smtClean="0">
                <a:latin typeface="Comic Sans MS" panose="030F0702030302020204" pitchFamily="66" charset="0"/>
              </a:rPr>
            </a:br>
            <a:endParaRPr lang="en-GB" sz="2800" dirty="0" smtClean="0">
              <a:latin typeface="Comic Sans MS" panose="030F0702030302020204" pitchFamily="66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 smtClean="0">
                <a:latin typeface="Comic Sans MS" panose="030F0702030302020204" pitchFamily="66" charset="0"/>
              </a:rPr>
              <a:t>It tells us what characters are in the play.</a:t>
            </a:r>
            <a:br>
              <a:rPr lang="en-GB" sz="2800" dirty="0" smtClean="0">
                <a:latin typeface="Comic Sans MS" panose="030F0702030302020204" pitchFamily="66" charset="0"/>
              </a:rPr>
            </a:br>
            <a:endParaRPr lang="en-GB" sz="2800" dirty="0" smtClean="0">
              <a:latin typeface="Comic Sans MS" panose="030F0702030302020204" pitchFamily="66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 smtClean="0">
                <a:latin typeface="Comic Sans MS" panose="030F0702030302020204" pitchFamily="66" charset="0"/>
              </a:rPr>
              <a:t>Sometimes it gives us a description of the character and their characteristics.</a:t>
            </a:r>
            <a:endParaRPr lang="en-GB" sz="28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85280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3068956" y="0"/>
            <a:ext cx="679626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u="sng" dirty="0" smtClean="0">
                <a:latin typeface="Comic Sans MS" panose="030F0702030302020204" pitchFamily="66" charset="0"/>
              </a:rPr>
              <a:t>Stage directions</a:t>
            </a:r>
            <a:endParaRPr lang="en-GB" sz="6600" u="sng" dirty="0">
              <a:latin typeface="Comic Sans MS" panose="030F0702030302020204" pitchFamily="66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/>
          <a:srcRect l="3327" t="4612" r="3828" b="55043"/>
          <a:stretch/>
        </p:blipFill>
        <p:spPr>
          <a:xfrm>
            <a:off x="175057" y="5135347"/>
            <a:ext cx="6292029" cy="150682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6789" y="1303127"/>
            <a:ext cx="5870524" cy="3637088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6467086" y="1295805"/>
            <a:ext cx="5499099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57250" indent="-857250">
              <a:buFont typeface="Arial" panose="020B0604020202020204" pitchFamily="34" charset="0"/>
              <a:buChar char="•"/>
            </a:pPr>
            <a:r>
              <a:rPr lang="en-GB" sz="3200" dirty="0" smtClean="0">
                <a:latin typeface="Comic Sans MS" panose="030F0702030302020204" pitchFamily="66" charset="0"/>
              </a:rPr>
              <a:t>Used to set the scene.</a:t>
            </a:r>
            <a:br>
              <a:rPr lang="en-GB" sz="3200" dirty="0" smtClean="0">
                <a:latin typeface="Comic Sans MS" panose="030F0702030302020204" pitchFamily="66" charset="0"/>
              </a:rPr>
            </a:br>
            <a:endParaRPr lang="en-GB" sz="3200" dirty="0" smtClean="0">
              <a:latin typeface="Comic Sans MS" panose="030F0702030302020204" pitchFamily="66" charset="0"/>
            </a:endParaRPr>
          </a:p>
          <a:p>
            <a:pPr marL="857250" indent="-857250">
              <a:buFont typeface="Arial" panose="020B0604020202020204" pitchFamily="34" charset="0"/>
              <a:buChar char="•"/>
            </a:pPr>
            <a:r>
              <a:rPr lang="en-GB" sz="3200" dirty="0" smtClean="0">
                <a:latin typeface="Comic Sans MS" panose="030F0702030302020204" pitchFamily="66" charset="0"/>
              </a:rPr>
              <a:t>They are an instruction. They tell an actor what they should be doing in that scene (their actions) or how they should talk.</a:t>
            </a:r>
            <a:br>
              <a:rPr lang="en-GB" sz="3200" dirty="0" smtClean="0">
                <a:latin typeface="Comic Sans MS" panose="030F0702030302020204" pitchFamily="66" charset="0"/>
              </a:rPr>
            </a:br>
            <a:endParaRPr lang="en-GB" sz="3200" dirty="0" smtClean="0">
              <a:latin typeface="Comic Sans MS" panose="030F0702030302020204" pitchFamily="66" charset="0"/>
            </a:endParaRPr>
          </a:p>
          <a:p>
            <a:pPr marL="857250" indent="-857250">
              <a:buFont typeface="Arial" panose="020B0604020202020204" pitchFamily="34" charset="0"/>
              <a:buChar char="•"/>
            </a:pPr>
            <a:r>
              <a:rPr lang="en-GB" sz="3200" dirty="0" smtClean="0">
                <a:latin typeface="Comic Sans MS" panose="030F0702030302020204" pitchFamily="66" charset="0"/>
              </a:rPr>
              <a:t>Normally presented in brackets or in</a:t>
            </a:r>
            <a:r>
              <a:rPr lang="en-GB" sz="3200" i="1" dirty="0" smtClean="0">
                <a:latin typeface="Comic Sans MS" panose="030F0702030302020204" pitchFamily="66" charset="0"/>
              </a:rPr>
              <a:t> italics</a:t>
            </a:r>
            <a:r>
              <a:rPr lang="en-GB" sz="3200" dirty="0" smtClean="0">
                <a:latin typeface="Comic Sans MS" panose="030F0702030302020204" pitchFamily="66" charset="0"/>
              </a:rPr>
              <a:t>.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9" name="Oval 8"/>
          <p:cNvSpPr/>
          <p:nvPr/>
        </p:nvSpPr>
        <p:spPr>
          <a:xfrm>
            <a:off x="0" y="1923936"/>
            <a:ext cx="6027313" cy="793506"/>
          </a:xfrm>
          <a:prstGeom prst="ellipse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/>
          <p:cNvSpPr/>
          <p:nvPr/>
        </p:nvSpPr>
        <p:spPr>
          <a:xfrm>
            <a:off x="767487" y="3721994"/>
            <a:ext cx="5092402" cy="656823"/>
          </a:xfrm>
          <a:prstGeom prst="ellipse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32498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5"/>
          <p:cNvSpPr>
            <a:spLocks noChangeArrowheads="1"/>
          </p:cNvSpPr>
          <p:nvPr/>
        </p:nvSpPr>
        <p:spPr bwMode="auto">
          <a:xfrm>
            <a:off x="138448" y="1864217"/>
            <a:ext cx="6096000" cy="14478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2" name="TextBox 1"/>
          <p:cNvSpPr txBox="1"/>
          <p:nvPr/>
        </p:nvSpPr>
        <p:spPr>
          <a:xfrm>
            <a:off x="2656832" y="128789"/>
            <a:ext cx="772354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u="sng" dirty="0" smtClean="0">
                <a:latin typeface="Comic Sans MS" panose="030F0702030302020204" pitchFamily="66" charset="0"/>
              </a:rPr>
              <a:t>Setting the scene</a:t>
            </a:r>
            <a:endParaRPr lang="en-GB" sz="6600" u="sng" dirty="0">
              <a:latin typeface="Comic Sans MS" panose="030F0702030302020204" pitchFamily="66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38448" y="1987952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altLang="en-US" dirty="0">
                <a:latin typeface="Comic Sans MS" panose="030F0702030302020204" pitchFamily="66" charset="0"/>
              </a:rPr>
              <a:t>It is a dark, cold night and Mel and Sid are sitting on a green park bench.  The street lights are dim and the sound of the traffic can just be heard in the </a:t>
            </a:r>
            <a:r>
              <a:rPr lang="en-GB" altLang="en-US" dirty="0" smtClean="0">
                <a:latin typeface="Comic Sans MS" panose="030F0702030302020204" pitchFamily="66" charset="0"/>
              </a:rPr>
              <a:t>background.</a:t>
            </a:r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6415570" y="1348800"/>
            <a:ext cx="5499099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57250" indent="-857250">
              <a:buFont typeface="Arial" panose="020B0604020202020204" pitchFamily="34" charset="0"/>
              <a:buChar char="•"/>
            </a:pPr>
            <a:r>
              <a:rPr lang="en-GB" sz="3200" dirty="0" smtClean="0">
                <a:latin typeface="Comic Sans MS" panose="030F0702030302020204" pitchFamily="66" charset="0"/>
              </a:rPr>
              <a:t>Gives the actors information/a description about the scene.</a:t>
            </a:r>
            <a:br>
              <a:rPr lang="en-GB" sz="3200" dirty="0" smtClean="0">
                <a:latin typeface="Comic Sans MS" panose="030F0702030302020204" pitchFamily="66" charset="0"/>
              </a:rPr>
            </a:br>
            <a:endParaRPr lang="en-GB" sz="3200" dirty="0" smtClean="0">
              <a:latin typeface="Comic Sans MS" panose="030F0702030302020204" pitchFamily="66" charset="0"/>
            </a:endParaRPr>
          </a:p>
          <a:p>
            <a:pPr marL="857250" indent="-857250">
              <a:buFont typeface="Arial" panose="020B0604020202020204" pitchFamily="34" charset="0"/>
              <a:buChar char="•"/>
            </a:pPr>
            <a:r>
              <a:rPr lang="en-GB" sz="3200" dirty="0" smtClean="0">
                <a:latin typeface="Comic Sans MS" panose="030F0702030302020204" pitchFamily="66" charset="0"/>
              </a:rPr>
              <a:t>Where it is.</a:t>
            </a:r>
            <a:br>
              <a:rPr lang="en-GB" sz="3200" dirty="0" smtClean="0">
                <a:latin typeface="Comic Sans MS" panose="030F0702030302020204" pitchFamily="66" charset="0"/>
              </a:rPr>
            </a:br>
            <a:endParaRPr lang="en-GB" sz="3200" dirty="0" smtClean="0">
              <a:latin typeface="Comic Sans MS" panose="030F0702030302020204" pitchFamily="66" charset="0"/>
            </a:endParaRPr>
          </a:p>
          <a:p>
            <a:pPr marL="857250" indent="-857250">
              <a:buFont typeface="Arial" panose="020B0604020202020204" pitchFamily="34" charset="0"/>
              <a:buChar char="•"/>
            </a:pPr>
            <a:r>
              <a:rPr lang="en-GB" sz="3200" dirty="0" smtClean="0">
                <a:latin typeface="Comic Sans MS" panose="030F0702030302020204" pitchFamily="66" charset="0"/>
              </a:rPr>
              <a:t>What it is like (weather).</a:t>
            </a:r>
            <a:br>
              <a:rPr lang="en-GB" sz="3200" dirty="0" smtClean="0">
                <a:latin typeface="Comic Sans MS" panose="030F0702030302020204" pitchFamily="66" charset="0"/>
              </a:rPr>
            </a:br>
            <a:endParaRPr lang="en-GB" sz="3200" dirty="0" smtClean="0">
              <a:latin typeface="Comic Sans MS" panose="030F0702030302020204" pitchFamily="66" charset="0"/>
            </a:endParaRPr>
          </a:p>
          <a:p>
            <a:pPr marL="857250" indent="-857250">
              <a:buFont typeface="Arial" panose="020B0604020202020204" pitchFamily="34" charset="0"/>
              <a:buChar char="•"/>
            </a:pPr>
            <a:r>
              <a:rPr lang="en-GB" sz="3200" dirty="0" smtClean="0">
                <a:latin typeface="Comic Sans MS" panose="030F0702030302020204" pitchFamily="66" charset="0"/>
              </a:rPr>
              <a:t>Who is there.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38448" y="4103400"/>
            <a:ext cx="6132235" cy="143451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138448" y="4358992"/>
            <a:ext cx="6096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Aft>
                <a:spcPts val="0"/>
              </a:spcAft>
            </a:pPr>
            <a:r>
              <a:rPr lang="en-GB" dirty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SCENE ONE: </a:t>
            </a:r>
            <a:r>
              <a:rPr lang="en-GB" i="1" dirty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Daddy bear comes into the house. Mummy and baby follow him. They are tired after their morning walk in the woods.</a:t>
            </a:r>
            <a:endParaRPr lang="en-GB" sz="11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14745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240934" y="103031"/>
            <a:ext cx="3640937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u="sng" dirty="0" smtClean="0">
                <a:latin typeface="Comic Sans MS" panose="030F0702030302020204" pitchFamily="66" charset="0"/>
              </a:rPr>
              <a:t>Dialogue</a:t>
            </a:r>
            <a:endParaRPr lang="en-GB" sz="6600" u="sng" dirty="0"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7171" y="1713303"/>
            <a:ext cx="5547271" cy="414658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6467086" y="1481483"/>
            <a:ext cx="5499099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57250" indent="-857250">
              <a:buFont typeface="Arial" panose="020B0604020202020204" pitchFamily="34" charset="0"/>
              <a:buChar char="•"/>
            </a:pPr>
            <a:r>
              <a:rPr lang="en-GB" sz="2800" dirty="0" smtClean="0">
                <a:latin typeface="Comic Sans MS" panose="030F0702030302020204" pitchFamily="66" charset="0"/>
              </a:rPr>
              <a:t>The speech between characters.</a:t>
            </a:r>
            <a:br>
              <a:rPr lang="en-GB" sz="2800" dirty="0" smtClean="0">
                <a:latin typeface="Comic Sans MS" panose="030F0702030302020204" pitchFamily="66" charset="0"/>
              </a:rPr>
            </a:br>
            <a:endParaRPr lang="en-GB" sz="2800" dirty="0" smtClean="0">
              <a:latin typeface="Comic Sans MS" panose="030F0702030302020204" pitchFamily="66" charset="0"/>
            </a:endParaRPr>
          </a:p>
          <a:p>
            <a:pPr marL="857250" indent="-857250">
              <a:buFont typeface="Arial" panose="020B0604020202020204" pitchFamily="34" charset="0"/>
              <a:buChar char="•"/>
            </a:pPr>
            <a:r>
              <a:rPr lang="en-GB" sz="2800" dirty="0" smtClean="0">
                <a:latin typeface="Comic Sans MS" panose="030F0702030302020204" pitchFamily="66" charset="0"/>
              </a:rPr>
              <a:t>The character’s names are on the left hand side of the page.</a:t>
            </a:r>
            <a:br>
              <a:rPr lang="en-GB" sz="2800" dirty="0" smtClean="0">
                <a:latin typeface="Comic Sans MS" panose="030F0702030302020204" pitchFamily="66" charset="0"/>
              </a:rPr>
            </a:br>
            <a:endParaRPr lang="en-GB" sz="2800" dirty="0" smtClean="0">
              <a:latin typeface="Comic Sans MS" panose="030F0702030302020204" pitchFamily="66" charset="0"/>
            </a:endParaRPr>
          </a:p>
          <a:p>
            <a:pPr marL="857250" indent="-857250">
              <a:buFont typeface="Arial" panose="020B0604020202020204" pitchFamily="34" charset="0"/>
              <a:buChar char="•"/>
            </a:pPr>
            <a:r>
              <a:rPr lang="en-GB" sz="2800" dirty="0" smtClean="0">
                <a:latin typeface="Comic Sans MS" panose="030F0702030302020204" pitchFamily="66" charset="0"/>
              </a:rPr>
              <a:t>No speech marks.</a:t>
            </a:r>
            <a:br>
              <a:rPr lang="en-GB" sz="2800" dirty="0" smtClean="0">
                <a:latin typeface="Comic Sans MS" panose="030F0702030302020204" pitchFamily="66" charset="0"/>
              </a:rPr>
            </a:br>
            <a:endParaRPr lang="en-GB" sz="2800" dirty="0" smtClean="0">
              <a:latin typeface="Comic Sans MS" panose="030F0702030302020204" pitchFamily="66" charset="0"/>
            </a:endParaRPr>
          </a:p>
          <a:p>
            <a:pPr marL="857250" indent="-857250">
              <a:buFont typeface="Arial" panose="020B0604020202020204" pitchFamily="34" charset="0"/>
              <a:buChar char="•"/>
            </a:pPr>
            <a:r>
              <a:rPr lang="en-GB" sz="2800" dirty="0" smtClean="0">
                <a:latin typeface="Comic Sans MS" panose="030F0702030302020204" pitchFamily="66" charset="0"/>
              </a:rPr>
              <a:t>The speech is separated by a colon (</a:t>
            </a:r>
            <a:r>
              <a:rPr lang="en-GB" sz="2800" b="1" dirty="0" smtClean="0">
                <a:latin typeface="Comic Sans MS" panose="030F0702030302020204" pitchFamily="66" charset="0"/>
              </a:rPr>
              <a:t>:</a:t>
            </a:r>
            <a:r>
              <a:rPr lang="en-GB" sz="2800" dirty="0" smtClean="0">
                <a:latin typeface="Comic Sans MS" panose="030F0702030302020204" pitchFamily="66" charset="0"/>
              </a:rPr>
              <a:t>) </a:t>
            </a:r>
            <a:endParaRPr lang="en-GB" sz="28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402902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240934" y="103031"/>
            <a:ext cx="3640937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u="sng" dirty="0" smtClean="0">
                <a:latin typeface="Comic Sans MS" panose="030F0702030302020204" pitchFamily="66" charset="0"/>
              </a:rPr>
              <a:t>Scenes</a:t>
            </a:r>
            <a:endParaRPr lang="en-GB" sz="6600" u="sng" dirty="0">
              <a:latin typeface="Comic Sans MS" panose="030F0702030302020204" pitchFamily="66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091708" y="1481483"/>
            <a:ext cx="5874478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57250" indent="-857250">
              <a:buFont typeface="Arial" panose="020B0604020202020204" pitchFamily="34" charset="0"/>
              <a:buChar char="•"/>
            </a:pPr>
            <a:r>
              <a:rPr lang="en-GB" sz="2800" dirty="0" smtClean="0">
                <a:latin typeface="Comic Sans MS" panose="030F0702030302020204" pitchFamily="66" charset="0"/>
              </a:rPr>
              <a:t>Like chapters in a book, it is a different part of the play.</a:t>
            </a:r>
          </a:p>
          <a:p>
            <a:pPr marL="857250" indent="-857250">
              <a:buFont typeface="Arial" panose="020B0604020202020204" pitchFamily="34" charset="0"/>
              <a:buChar char="•"/>
            </a:pPr>
            <a:endParaRPr lang="en-GB" sz="2800" dirty="0" smtClean="0">
              <a:latin typeface="Comic Sans MS" panose="030F0702030302020204" pitchFamily="66" charset="0"/>
            </a:endParaRPr>
          </a:p>
          <a:p>
            <a:pPr marL="857250" indent="-857250">
              <a:buFont typeface="Arial" panose="020B0604020202020204" pitchFamily="34" charset="0"/>
              <a:buChar char="•"/>
            </a:pPr>
            <a:r>
              <a:rPr lang="en-GB" sz="2800" dirty="0" smtClean="0">
                <a:latin typeface="Comic Sans MS" panose="030F0702030302020204" pitchFamily="66" charset="0"/>
              </a:rPr>
              <a:t>Used when you want to change the location or the time the dialogue is taking place.</a:t>
            </a:r>
          </a:p>
          <a:p>
            <a:pPr marL="857250" indent="-857250">
              <a:buFont typeface="Arial" panose="020B0604020202020204" pitchFamily="34" charset="0"/>
              <a:buChar char="•"/>
            </a:pPr>
            <a:endParaRPr lang="en-GB" sz="2800" dirty="0">
              <a:latin typeface="Comic Sans MS" panose="030F0702030302020204" pitchFamily="66" charset="0"/>
            </a:endParaRPr>
          </a:p>
          <a:p>
            <a:pPr marL="857250" indent="-857250">
              <a:buFont typeface="Arial" panose="020B0604020202020204" pitchFamily="34" charset="0"/>
              <a:buChar char="•"/>
            </a:pPr>
            <a:r>
              <a:rPr lang="en-GB" sz="2800" dirty="0" smtClean="0">
                <a:latin typeface="Comic Sans MS" panose="030F0702030302020204" pitchFamily="66" charset="0"/>
              </a:rPr>
              <a:t>At the start of a new scene, it is important to say where and when it is happening.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2944" t="4682" r="4053" b="7876"/>
          <a:stretch/>
        </p:blipFill>
        <p:spPr>
          <a:xfrm>
            <a:off x="321971" y="2163651"/>
            <a:ext cx="5691798" cy="29492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65811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4"/>
          <p:cNvSpPr/>
          <p:nvPr/>
        </p:nvSpPr>
        <p:spPr>
          <a:xfrm>
            <a:off x="3998890" y="2346011"/>
            <a:ext cx="4095482" cy="2575775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4378817" y="2884867"/>
            <a:ext cx="343866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smtClean="0">
                <a:latin typeface="Comic Sans MS" panose="030F0702030302020204" pitchFamily="66" charset="0"/>
              </a:rPr>
              <a:t>Features of a play script</a:t>
            </a:r>
            <a:endParaRPr lang="en-GB" sz="4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791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338</TotalTime>
  <Words>188</Words>
  <Application>Microsoft Office PowerPoint</Application>
  <PresentationFormat>Widescreen</PresentationFormat>
  <Paragraphs>36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Arial</vt:lpstr>
      <vt:lpstr>Calibri</vt:lpstr>
      <vt:lpstr>Calibri Light</vt:lpstr>
      <vt:lpstr>Comic Sans MS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Kay Blyth</dc:creator>
  <cp:lastModifiedBy>Alicia Clarke</cp:lastModifiedBy>
  <cp:revision>16</cp:revision>
  <dcterms:created xsi:type="dcterms:W3CDTF">2019-11-15T18:52:47Z</dcterms:created>
  <dcterms:modified xsi:type="dcterms:W3CDTF">2020-12-04T13:46:16Z</dcterms:modified>
</cp:coreProperties>
</file>