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256" r:id="rId2"/>
    <p:sldId id="257" r:id="rId3"/>
    <p:sldId id="274" r:id="rId4"/>
    <p:sldId id="270" r:id="rId5"/>
    <p:sldId id="258" r:id="rId6"/>
    <p:sldId id="259" r:id="rId7"/>
    <p:sldId id="262" r:id="rId8"/>
    <p:sldId id="275" r:id="rId9"/>
    <p:sldId id="276" r:id="rId10"/>
    <p:sldId id="277" r:id="rId11"/>
    <p:sldId id="269" r:id="rId12"/>
    <p:sldId id="264" r:id="rId13"/>
  </p:sldIdLst>
  <p:sldSz cx="12192000" cy="6858000"/>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880FFCF-0678-29A8-605D-5C3A268DE01D}" v="3" dt="2020-01-07T13:22:15.82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4364" autoAdjust="0"/>
  </p:normalViewPr>
  <p:slideViewPr>
    <p:cSldViewPr snapToGrid="0">
      <p:cViewPr>
        <p:scale>
          <a:sx n="76" d="100"/>
          <a:sy n="76" d="100"/>
        </p:scale>
        <p:origin x="-480" y="-42"/>
      </p:cViewPr>
      <p:guideLst>
        <p:guide orient="horz" pos="2160"/>
        <p:guide pos="3840"/>
      </p:guideLst>
    </p:cSldViewPr>
  </p:slideViewPr>
  <p:outlineViewPr>
    <p:cViewPr>
      <p:scale>
        <a:sx n="33" d="100"/>
        <a:sy n="33" d="100"/>
      </p:scale>
      <p:origin x="0" y="-2664"/>
    </p:cViewPr>
  </p:outlineViewPr>
  <p:notesTextViewPr>
    <p:cViewPr>
      <p:scale>
        <a:sx n="100" d="100"/>
        <a:sy n="100" d="100"/>
      </p:scale>
      <p:origin x="0" y="0"/>
    </p:cViewPr>
  </p:notesTextViewPr>
  <p:notesViewPr>
    <p:cSldViewPr snapToGrid="0">
      <p:cViewPr>
        <p:scale>
          <a:sx n="80" d="100"/>
          <a:sy n="80" d="100"/>
        </p:scale>
        <p:origin x="2340" y="-61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uest User" userId="S::urn:spo:anon#cf5e8e9771740bda8c388330529c75ce5851798c932a7da2c0de6000780cbe21::" providerId="AD" clId="Web-{E880FFCF-0678-29A8-605D-5C3A268DE01D}"/>
    <pc:docChg chg="modSld">
      <pc:chgData name="Guest User" userId="S::urn:spo:anon#cf5e8e9771740bda8c388330529c75ce5851798c932a7da2c0de6000780cbe21::" providerId="AD" clId="Web-{E880FFCF-0678-29A8-605D-5C3A268DE01D}" dt="2020-01-07T13:22:15.822" v="2" actId="1076"/>
      <pc:docMkLst>
        <pc:docMk/>
      </pc:docMkLst>
      <pc:sldChg chg="modSp">
        <pc:chgData name="Guest User" userId="S::urn:spo:anon#cf5e8e9771740bda8c388330529c75ce5851798c932a7da2c0de6000780cbe21::" providerId="AD" clId="Web-{E880FFCF-0678-29A8-605D-5C3A268DE01D}" dt="2020-01-07T13:22:15.822" v="2" actId="1076"/>
        <pc:sldMkLst>
          <pc:docMk/>
          <pc:sldMk cId="62591360" sldId="274"/>
        </pc:sldMkLst>
        <pc:picChg chg="mod">
          <ac:chgData name="Guest User" userId="S::urn:spo:anon#cf5e8e9771740bda8c388330529c75ce5851798c932a7da2c0de6000780cbe21::" providerId="AD" clId="Web-{E880FFCF-0678-29A8-605D-5C3A268DE01D}" dt="2020-01-07T13:22:15.822" v="2" actId="1076"/>
          <ac:picMkLst>
            <pc:docMk/>
            <pc:sldMk cId="62591360" sldId="274"/>
            <ac:picMk id="5" creationId="{00000000-0000-0000-0000-000000000000}"/>
          </ac:picMkLst>
        </pc:picChg>
      </pc:sldChg>
    </pc:docChg>
  </pc:docChgLst>
  <pc:docChgLst>
    <pc:chgData name="Miss R Minogue (St James Catholic Primary)" userId="S::r.minogue@stjamescatholicprimary.co.uk::d8657d7d-5de3-47a8-aeab-fae76b2f53b1" providerId="AD" clId="Web-{0FF850BE-FAEA-3B87-D6A4-68CAB241A5C1}"/>
    <pc:docChg chg="addSld modSld">
      <pc:chgData name="Miss R Minogue (St James Catholic Primary)" userId="S::r.minogue@stjamescatholicprimary.co.uk::d8657d7d-5de3-47a8-aeab-fae76b2f53b1" providerId="AD" clId="Web-{0FF850BE-FAEA-3B87-D6A4-68CAB241A5C1}" dt="2019-07-16T09:11:45.251" v="19"/>
      <pc:docMkLst>
        <pc:docMk/>
      </pc:docMkLst>
      <pc:sldChg chg="modSp">
        <pc:chgData name="Miss R Minogue (St James Catholic Primary)" userId="S::r.minogue@stjamescatholicprimary.co.uk::d8657d7d-5de3-47a8-aeab-fae76b2f53b1" providerId="AD" clId="Web-{0FF850BE-FAEA-3B87-D6A4-68CAB241A5C1}" dt="2019-07-16T09:11:45.251" v="19"/>
        <pc:sldMkLst>
          <pc:docMk/>
          <pc:sldMk cId="0" sldId="271"/>
        </pc:sldMkLst>
        <pc:picChg chg="mod">
          <ac:chgData name="Miss R Minogue (St James Catholic Primary)" userId="S::r.minogue@stjamescatholicprimary.co.uk::d8657d7d-5de3-47a8-aeab-fae76b2f53b1" providerId="AD" clId="Web-{0FF850BE-FAEA-3B87-D6A4-68CAB241A5C1}" dt="2019-07-16T09:11:45.251" v="19"/>
          <ac:picMkLst>
            <pc:docMk/>
            <pc:sldMk cId="0" sldId="271"/>
            <ac:picMk id="30722" creationId="{00000000-0000-0000-0000-000000000000}"/>
          </ac:picMkLst>
        </pc:picChg>
        <pc:picChg chg="mod">
          <ac:chgData name="Miss R Minogue (St James Catholic Primary)" userId="S::r.minogue@stjamescatholicprimary.co.uk::d8657d7d-5de3-47a8-aeab-fae76b2f53b1" providerId="AD" clId="Web-{0FF850BE-FAEA-3B87-D6A4-68CAB241A5C1}" dt="2019-07-16T09:11:45.251" v="19"/>
          <ac:picMkLst>
            <pc:docMk/>
            <pc:sldMk cId="0" sldId="271"/>
            <ac:picMk id="30723" creationId="{00000000-0000-0000-0000-000000000000}"/>
          </ac:picMkLst>
        </pc:picChg>
        <pc:picChg chg="mod">
          <ac:chgData name="Miss R Minogue (St James Catholic Primary)" userId="S::r.minogue@stjamescatholicprimary.co.uk::d8657d7d-5de3-47a8-aeab-fae76b2f53b1" providerId="AD" clId="Web-{0FF850BE-FAEA-3B87-D6A4-68CAB241A5C1}" dt="2019-07-16T09:11:45.251" v="19"/>
          <ac:picMkLst>
            <pc:docMk/>
            <pc:sldMk cId="0" sldId="271"/>
            <ac:picMk id="30724" creationId="{00000000-0000-0000-0000-000000000000}"/>
          </ac:picMkLst>
        </pc:picChg>
      </pc:sldChg>
      <pc:sldChg chg="addSp delSp modSp new">
        <pc:chgData name="Miss R Minogue (St James Catholic Primary)" userId="S::r.minogue@stjamescatholicprimary.co.uk::d8657d7d-5de3-47a8-aeab-fae76b2f53b1" providerId="AD" clId="Web-{0FF850BE-FAEA-3B87-D6A4-68CAB241A5C1}" dt="2019-07-16T09:11:00.954" v="18" actId="1076"/>
        <pc:sldMkLst>
          <pc:docMk/>
          <pc:sldMk cId="3997493307" sldId="273"/>
        </pc:sldMkLst>
        <pc:spChg chg="del">
          <ac:chgData name="Miss R Minogue (St James Catholic Primary)" userId="S::r.minogue@stjamescatholicprimary.co.uk::d8657d7d-5de3-47a8-aeab-fae76b2f53b1" providerId="AD" clId="Web-{0FF850BE-FAEA-3B87-D6A4-68CAB241A5C1}" dt="2019-07-16T09:09:11.625" v="2"/>
          <ac:spMkLst>
            <pc:docMk/>
            <pc:sldMk cId="3997493307" sldId="273"/>
            <ac:spMk id="2" creationId="{28841FAA-66FF-4105-99B3-57F6E241F2FF}"/>
          </ac:spMkLst>
        </pc:spChg>
        <pc:spChg chg="del">
          <ac:chgData name="Miss R Minogue (St James Catholic Primary)" userId="S::r.minogue@stjamescatholicprimary.co.uk::d8657d7d-5de3-47a8-aeab-fae76b2f53b1" providerId="AD" clId="Web-{0FF850BE-FAEA-3B87-D6A4-68CAB241A5C1}" dt="2019-07-16T09:09:09.156" v="1"/>
          <ac:spMkLst>
            <pc:docMk/>
            <pc:sldMk cId="3997493307" sldId="273"/>
            <ac:spMk id="3" creationId="{1B3C1CA2-6474-4A75-B11F-5CE0A3D4360E}"/>
          </ac:spMkLst>
        </pc:spChg>
        <pc:picChg chg="add mod">
          <ac:chgData name="Miss R Minogue (St James Catholic Primary)" userId="S::r.minogue@stjamescatholicprimary.co.uk::d8657d7d-5de3-47a8-aeab-fae76b2f53b1" providerId="AD" clId="Web-{0FF850BE-FAEA-3B87-D6A4-68CAB241A5C1}" dt="2019-07-16T09:10:58.344" v="17" actId="1076"/>
          <ac:picMkLst>
            <pc:docMk/>
            <pc:sldMk cId="3997493307" sldId="273"/>
            <ac:picMk id="4" creationId="{88649A81-5117-4CB6-BB17-0798B8208380}"/>
          </ac:picMkLst>
        </pc:picChg>
        <pc:picChg chg="add mod">
          <ac:chgData name="Miss R Minogue (St James Catholic Primary)" userId="S::r.minogue@stjamescatholicprimary.co.uk::d8657d7d-5de3-47a8-aeab-fae76b2f53b1" providerId="AD" clId="Web-{0FF850BE-FAEA-3B87-D6A4-68CAB241A5C1}" dt="2019-07-16T09:11:00.954" v="18" actId="1076"/>
          <ac:picMkLst>
            <pc:docMk/>
            <pc:sldMk cId="3997493307" sldId="273"/>
            <ac:picMk id="6" creationId="{8653DFE1-EF74-4C0B-A019-CC4EDDB735D5}"/>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CA530298-908B-4EFA-A811-94AE30303BF8}" type="datetimeFigureOut">
              <a:rPr lang="en-US"/>
              <a:pPr>
                <a:defRPr/>
              </a:pPr>
              <a:t>12/17/2020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D55E3978-B794-4724-8D2A-661D87214ECF}" type="slidenum">
              <a:rPr lang="en-US"/>
              <a:pPr>
                <a:defRPr/>
              </a:pPr>
              <a:t>‹#›</a:t>
            </a:fld>
            <a:endParaRPr lang="en-US"/>
          </a:p>
        </p:txBody>
      </p:sp>
    </p:spTree>
    <p:extLst>
      <p:ext uri="{BB962C8B-B14F-4D97-AF65-F5344CB8AC3E}">
        <p14:creationId xmlns:p14="http://schemas.microsoft.com/office/powerpoint/2010/main" val="544017475"/>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D55E3978-B794-4724-8D2A-661D87214ECF}" type="slidenum">
              <a:rPr lang="en-US" smtClean="0"/>
              <a:pPr>
                <a:defRPr/>
              </a:pPr>
              <a:t>1</a:t>
            </a:fld>
            <a:endParaRPr lang="en-US"/>
          </a:p>
        </p:txBody>
      </p:sp>
    </p:spTree>
    <p:extLst>
      <p:ext uri="{BB962C8B-B14F-4D97-AF65-F5344CB8AC3E}">
        <p14:creationId xmlns:p14="http://schemas.microsoft.com/office/powerpoint/2010/main" val="40219466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D55E3978-B794-4724-8D2A-661D87214ECF}" type="slidenum">
              <a:rPr lang="en-US" smtClean="0"/>
              <a:pPr>
                <a:defRPr/>
              </a:pPr>
              <a:t>2</a:t>
            </a:fld>
            <a:endParaRPr lang="en-US"/>
          </a:p>
        </p:txBody>
      </p:sp>
    </p:spTree>
    <p:extLst>
      <p:ext uri="{BB962C8B-B14F-4D97-AF65-F5344CB8AC3E}">
        <p14:creationId xmlns:p14="http://schemas.microsoft.com/office/powerpoint/2010/main" val="41819194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D55E3978-B794-4724-8D2A-661D87214ECF}" type="slidenum">
              <a:rPr lang="en-US" smtClean="0"/>
              <a:pPr>
                <a:defRPr/>
              </a:pPr>
              <a:t>3</a:t>
            </a:fld>
            <a:endParaRPr lang="en-US"/>
          </a:p>
        </p:txBody>
      </p:sp>
    </p:spTree>
    <p:extLst>
      <p:ext uri="{BB962C8B-B14F-4D97-AF65-F5344CB8AC3E}">
        <p14:creationId xmlns:p14="http://schemas.microsoft.com/office/powerpoint/2010/main" val="16224916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D55E3978-B794-4724-8D2A-661D87214ECF}" type="slidenum">
              <a:rPr lang="en-US" smtClean="0"/>
              <a:pPr>
                <a:defRPr/>
              </a:pPr>
              <a:t>4</a:t>
            </a:fld>
            <a:endParaRPr lang="en-US"/>
          </a:p>
        </p:txBody>
      </p:sp>
    </p:spTree>
    <p:extLst>
      <p:ext uri="{BB962C8B-B14F-4D97-AF65-F5344CB8AC3E}">
        <p14:creationId xmlns:p14="http://schemas.microsoft.com/office/powerpoint/2010/main" val="35781300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D55E3978-B794-4724-8D2A-661D87214ECF}" type="slidenum">
              <a:rPr lang="en-US" smtClean="0"/>
              <a:pPr>
                <a:defRPr/>
              </a:pPr>
              <a:t>5</a:t>
            </a:fld>
            <a:endParaRPr lang="en-US"/>
          </a:p>
        </p:txBody>
      </p:sp>
    </p:spTree>
    <p:extLst>
      <p:ext uri="{BB962C8B-B14F-4D97-AF65-F5344CB8AC3E}">
        <p14:creationId xmlns:p14="http://schemas.microsoft.com/office/powerpoint/2010/main" val="22887378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D55E3978-B794-4724-8D2A-661D87214ECF}" type="slidenum">
              <a:rPr lang="en-US" smtClean="0"/>
              <a:pPr>
                <a:defRPr/>
              </a:pPr>
              <a:t>6</a:t>
            </a:fld>
            <a:endParaRPr lang="en-US"/>
          </a:p>
        </p:txBody>
      </p:sp>
    </p:spTree>
    <p:extLst>
      <p:ext uri="{BB962C8B-B14F-4D97-AF65-F5344CB8AC3E}">
        <p14:creationId xmlns:p14="http://schemas.microsoft.com/office/powerpoint/2010/main" val="24832741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Slide Image Placeholder 1"/>
          <p:cNvSpPr>
            <a:spLocks noGrp="1" noRot="1" noChangeAspect="1"/>
          </p:cNvSpPr>
          <p:nvPr>
            <p:ph type="sldImg"/>
          </p:nvPr>
        </p:nvSpPr>
        <p:spPr bwMode="auto">
          <a:noFill/>
          <a:ln>
            <a:solidFill>
              <a:srgbClr val="000000"/>
            </a:solidFill>
            <a:miter lim="800000"/>
            <a:headEnd/>
            <a:tailEnd/>
          </a:ln>
        </p:spPr>
      </p:sp>
      <p:sp>
        <p:nvSpPr>
          <p:cNvPr id="28674" name="Notes Placeholder 2"/>
          <p:cNvSpPr>
            <a:spLocks noGrp="1"/>
          </p:cNvSpPr>
          <p:nvPr>
            <p:ph type="body" idx="1"/>
          </p:nvPr>
        </p:nvSpPr>
        <p:spPr bwMode="auto">
          <a:noFill/>
        </p:spPr>
        <p:txBody>
          <a:bodyPr wrap="square" numCol="1" anchor="t" anchorCtr="0" compatLnSpc="1">
            <a:prstTxWarp prst="textNoShape">
              <a:avLst/>
            </a:prstTxWarp>
          </a:bodyPr>
          <a:lstStyle/>
          <a:p>
            <a:pPr>
              <a:lnSpc>
                <a:spcPct val="90000"/>
              </a:lnSpc>
              <a:spcBef>
                <a:spcPts val="1000"/>
              </a:spcBef>
            </a:pPr>
            <a:r>
              <a:rPr lang="en-US" dirty="0"/>
              <a:t>Explain that Ancient Rome was an important and powerful civilisation that rules for nearly 1000 years.</a:t>
            </a:r>
          </a:p>
          <a:p>
            <a:pPr>
              <a:lnSpc>
                <a:spcPct val="90000"/>
              </a:lnSpc>
              <a:spcBef>
                <a:spcPts val="1000"/>
              </a:spcBef>
            </a:pPr>
            <a:r>
              <a:rPr lang="en-US" dirty="0"/>
              <a:t>The culture of Ancient Rome was spread throughout Europe during it’s rule.</a:t>
            </a:r>
          </a:p>
          <a:p>
            <a:pPr>
              <a:lnSpc>
                <a:spcPct val="90000"/>
              </a:lnSpc>
              <a:spcBef>
                <a:spcPts val="1000"/>
              </a:spcBef>
            </a:pPr>
            <a:r>
              <a:rPr lang="en-US" dirty="0"/>
              <a:t>Rome’s culture still has an impact on the western world today.</a:t>
            </a:r>
          </a:p>
          <a:p>
            <a:pPr>
              <a:lnSpc>
                <a:spcPct val="90000"/>
              </a:lnSpc>
              <a:spcBef>
                <a:spcPts val="1000"/>
              </a:spcBef>
            </a:pPr>
            <a:endParaRPr lang="en-US" dirty="0"/>
          </a:p>
          <a:p>
            <a:pPr>
              <a:lnSpc>
                <a:spcPct val="90000"/>
              </a:lnSpc>
              <a:spcBef>
                <a:spcPts val="1000"/>
              </a:spcBef>
            </a:pPr>
            <a:r>
              <a:rPr lang="en-US" dirty="0"/>
              <a:t>Check your knowledge </a:t>
            </a:r>
            <a:r>
              <a:rPr lang="en-US" dirty="0" err="1"/>
              <a:t>organiser</a:t>
            </a:r>
            <a:r>
              <a:rPr lang="en-US" dirty="0"/>
              <a:t> for the definition of a monument.</a:t>
            </a:r>
          </a:p>
          <a:p>
            <a:pPr>
              <a:lnSpc>
                <a:spcPct val="90000"/>
              </a:lnSpc>
              <a:spcBef>
                <a:spcPts val="1000"/>
              </a:spcBef>
            </a:pPr>
            <a:endParaRPr lang="en-US" dirty="0"/>
          </a:p>
          <a:p>
            <a:pPr>
              <a:lnSpc>
                <a:spcPct val="90000"/>
              </a:lnSpc>
              <a:spcBef>
                <a:spcPts val="1000"/>
              </a:spcBef>
            </a:pPr>
            <a:r>
              <a:rPr lang="en-US" dirty="0"/>
              <a:t>Monument – a building or place that is important in history.</a:t>
            </a:r>
          </a:p>
        </p:txBody>
      </p:sp>
      <p:sp>
        <p:nvSpPr>
          <p:cNvPr id="2867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9B4131B-08C2-4B2D-92C4-ADE2C7CB3510}" type="slidenum">
              <a:rPr lang="en-US" smtClean="0">
                <a:cs typeface="Arial" charset="0"/>
              </a:rPr>
              <a:pPr fontAlgn="base">
                <a:spcBef>
                  <a:spcPct val="0"/>
                </a:spcBef>
                <a:spcAft>
                  <a:spcPct val="0"/>
                </a:spcAft>
              </a:pPr>
              <a:t>7</a:t>
            </a:fld>
            <a:endParaRPr lang="en-US">
              <a:cs typeface="Arial"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 does a king become a king? – they are born a king.</a:t>
            </a:r>
          </a:p>
          <a:p>
            <a:endParaRPr lang="en-GB" dirty="0"/>
          </a:p>
        </p:txBody>
      </p:sp>
      <p:sp>
        <p:nvSpPr>
          <p:cNvPr id="4" name="Slide Number Placeholder 3"/>
          <p:cNvSpPr>
            <a:spLocks noGrp="1"/>
          </p:cNvSpPr>
          <p:nvPr>
            <p:ph type="sldNum" sz="quarter" idx="10"/>
          </p:nvPr>
        </p:nvSpPr>
        <p:spPr/>
        <p:txBody>
          <a:bodyPr/>
          <a:lstStyle/>
          <a:p>
            <a:pPr>
              <a:defRPr/>
            </a:pPr>
            <a:fld id="{D55E3978-B794-4724-8D2A-661D87214ECF}" type="slidenum">
              <a:rPr lang="en-US" smtClean="0"/>
              <a:pPr>
                <a:defRPr/>
              </a:pPr>
              <a:t>8</a:t>
            </a:fld>
            <a:endParaRPr lang="en-US"/>
          </a:p>
        </p:txBody>
      </p:sp>
    </p:spTree>
    <p:extLst>
      <p:ext uri="{BB962C8B-B14F-4D97-AF65-F5344CB8AC3E}">
        <p14:creationId xmlns:p14="http://schemas.microsoft.com/office/powerpoint/2010/main" val="13941607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D55E3978-B794-4724-8D2A-661D87214ECF}" type="slidenum">
              <a:rPr lang="en-US" smtClean="0"/>
              <a:pPr>
                <a:defRPr/>
              </a:pPr>
              <a:t>9</a:t>
            </a:fld>
            <a:endParaRPr lang="en-US"/>
          </a:p>
        </p:txBody>
      </p:sp>
    </p:spTree>
    <p:extLst>
      <p:ext uri="{BB962C8B-B14F-4D97-AF65-F5344CB8AC3E}">
        <p14:creationId xmlns:p14="http://schemas.microsoft.com/office/powerpoint/2010/main" val="20401670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monuments we are looking at in the next six lessons show us things about the Emperors who had them built, the power they had and life in Ancient Rome.</a:t>
            </a:r>
          </a:p>
          <a:p>
            <a:endParaRPr lang="en-GB" dirty="0"/>
          </a:p>
          <a:p>
            <a:r>
              <a:rPr lang="en-GB" dirty="0"/>
              <a:t>Ask the children to use their knowledge organiser to go over:</a:t>
            </a:r>
          </a:p>
          <a:p>
            <a:pPr marL="171450" indent="-171450">
              <a:buFont typeface="Arial" panose="020B0604020202020204" pitchFamily="34" charset="0"/>
              <a:buChar char="•"/>
            </a:pPr>
            <a:r>
              <a:rPr lang="en-GB" dirty="0"/>
              <a:t>Dome</a:t>
            </a:r>
          </a:p>
          <a:p>
            <a:pPr marL="171450" indent="-171450">
              <a:buFont typeface="Arial" panose="020B0604020202020204" pitchFamily="34" charset="0"/>
              <a:buChar char="•"/>
            </a:pPr>
            <a:r>
              <a:rPr lang="en-GB" dirty="0"/>
              <a:t>Portico</a:t>
            </a:r>
          </a:p>
          <a:p>
            <a:pPr marL="171450" indent="-171450">
              <a:buFont typeface="Arial" panose="020B0604020202020204" pitchFamily="34" charset="0"/>
              <a:buChar char="•"/>
            </a:pPr>
            <a:r>
              <a:rPr lang="en-GB" dirty="0"/>
              <a:t>Column</a:t>
            </a:r>
          </a:p>
          <a:p>
            <a:endParaRPr lang="en-GB" dirty="0"/>
          </a:p>
          <a:p>
            <a:endParaRPr lang="en-GB" dirty="0"/>
          </a:p>
          <a:p>
            <a:endParaRPr lang="en-GB" dirty="0"/>
          </a:p>
        </p:txBody>
      </p:sp>
      <p:sp>
        <p:nvSpPr>
          <p:cNvPr id="4" name="Slide Number Placeholder 3"/>
          <p:cNvSpPr>
            <a:spLocks noGrp="1"/>
          </p:cNvSpPr>
          <p:nvPr>
            <p:ph type="sldNum" sz="quarter" idx="10"/>
          </p:nvPr>
        </p:nvSpPr>
        <p:spPr/>
        <p:txBody>
          <a:bodyPr/>
          <a:lstStyle/>
          <a:p>
            <a:pPr>
              <a:defRPr/>
            </a:pPr>
            <a:fld id="{D55E3978-B794-4724-8D2A-661D87214ECF}" type="slidenum">
              <a:rPr lang="en-US" smtClean="0"/>
              <a:pPr>
                <a:defRPr/>
              </a:pPr>
              <a:t>10</a:t>
            </a:fld>
            <a:endParaRPr lang="en-US"/>
          </a:p>
        </p:txBody>
      </p:sp>
    </p:spTree>
    <p:extLst>
      <p:ext uri="{BB962C8B-B14F-4D97-AF65-F5344CB8AC3E}">
        <p14:creationId xmlns:p14="http://schemas.microsoft.com/office/powerpoint/2010/main" val="35912338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Short clip of someone making a model of the Pantheon</a:t>
            </a:r>
          </a:p>
          <a:p>
            <a:endParaRPr lang="en-GB" dirty="0"/>
          </a:p>
          <a:p>
            <a:r>
              <a:rPr lang="en-GB" dirty="0"/>
              <a:t>TASK:</a:t>
            </a:r>
          </a:p>
          <a:p>
            <a:r>
              <a:rPr lang="en-GB" dirty="0"/>
              <a:t>In pairs children are to write down the steps of the task.  Ensure children use the correct vocabulary of dome, portico and column.</a:t>
            </a:r>
          </a:p>
          <a:p>
            <a:endParaRPr lang="en-GB" dirty="0"/>
          </a:p>
        </p:txBody>
      </p:sp>
      <p:sp>
        <p:nvSpPr>
          <p:cNvPr id="4" name="Slide Number Placeholder 3"/>
          <p:cNvSpPr>
            <a:spLocks noGrp="1"/>
          </p:cNvSpPr>
          <p:nvPr>
            <p:ph type="sldNum" sz="quarter" idx="10"/>
          </p:nvPr>
        </p:nvSpPr>
        <p:spPr/>
        <p:txBody>
          <a:bodyPr/>
          <a:lstStyle/>
          <a:p>
            <a:pPr>
              <a:defRPr/>
            </a:pPr>
            <a:fld id="{D55E3978-B794-4724-8D2A-661D87214ECF}" type="slidenum">
              <a:rPr lang="en-US" smtClean="0"/>
              <a:pPr>
                <a:defRPr/>
              </a:pPr>
              <a:t>11</a:t>
            </a:fld>
            <a:endParaRPr lang="en-US"/>
          </a:p>
        </p:txBody>
      </p:sp>
    </p:spTree>
    <p:extLst>
      <p:ext uri="{BB962C8B-B14F-4D97-AF65-F5344CB8AC3E}">
        <p14:creationId xmlns:p14="http://schemas.microsoft.com/office/powerpoint/2010/main" val="37044444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D55E3978-B794-4724-8D2A-661D87214ECF}" type="slidenum">
              <a:rPr lang="en-US" smtClean="0"/>
              <a:pPr>
                <a:defRPr/>
              </a:pPr>
              <a:t>12</a:t>
            </a:fld>
            <a:endParaRPr lang="en-US"/>
          </a:p>
        </p:txBody>
      </p:sp>
    </p:spTree>
    <p:extLst>
      <p:ext uri="{BB962C8B-B14F-4D97-AF65-F5344CB8AC3E}">
        <p14:creationId xmlns:p14="http://schemas.microsoft.com/office/powerpoint/2010/main" val="18330760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6C96FA2D-0673-4589-8978-C8C817B2EFB8}" type="datetimeFigureOut">
              <a:rPr lang="en-US"/>
              <a:pPr>
                <a:defRPr/>
              </a:pPr>
              <a:t>12/17/2020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54EEB3B-E822-4C8B-9C5F-115EB7BB7A11}"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D36A8A13-46A2-41AE-B7A4-8C0D99BFF9CB}" type="datetimeFigureOut">
              <a:rPr lang="en-US"/>
              <a:pPr>
                <a:defRPr/>
              </a:pPr>
              <a:t>12/17/2020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68E2B21-41E3-4A3D-A565-38DB49A97F74}"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DF0CED53-DADC-4D85-81FB-3DFA195CE2C3}" type="datetimeFigureOut">
              <a:rPr lang="en-US"/>
              <a:pPr>
                <a:defRPr/>
              </a:pPr>
              <a:t>12/17/2020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BDCD7B7-8924-49FE-B2AE-052F913B13FA}"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3A0EA2C7-E284-4A1D-B4E3-F14FADB40F7A}" type="datetimeFigureOut">
              <a:rPr lang="en-US"/>
              <a:pPr>
                <a:defRPr/>
              </a:pPr>
              <a:t>12/17/2020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447058A7-0DBA-4616-91DF-18BE9DB26674}"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22746630-6ACA-4120-8FD5-2962707FF90A}" type="datetimeFigureOut">
              <a:rPr lang="en-US"/>
              <a:pPr>
                <a:defRPr/>
              </a:pPr>
              <a:t>12/17/2020</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2C91FB5B-E4CC-472B-8765-F3F2F5B973FB}"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142FE360-2D37-4681-9259-AE9D5C58AA8E}" type="datetimeFigureOut">
              <a:rPr lang="en-US"/>
              <a:pPr>
                <a:defRPr/>
              </a:pPr>
              <a:t>12/17/2020</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C7F0A662-B3FE-475D-8098-20B607E2C646}"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3245690A-B4EC-49E8-B072-18870CB23694}" type="datetimeFigureOut">
              <a:rPr lang="en-US"/>
              <a:pPr>
                <a:defRPr/>
              </a:pPr>
              <a:t>12/17/2020</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FA7E4CE0-74BF-439B-9333-D223A7C1403A}"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EFD52177-5DAD-489E-865C-8B362AD2E4C8}" type="datetimeFigureOut">
              <a:rPr lang="en-US"/>
              <a:pPr>
                <a:defRPr/>
              </a:pPr>
              <a:t>12/17/2020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68BC3C5-E2C2-4E71-8D2E-83AB955D21B3}"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0D223750-1C69-4A70-9B0D-2D0C3ED2FDC2}" type="datetimeFigureOut">
              <a:rPr lang="en-US"/>
              <a:pPr>
                <a:defRPr/>
              </a:pPr>
              <a:t>12/17/2020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A4359070-51B6-4BF9-B58F-76C68BD08CCE}"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6A676F09-4324-4EC2-9F3C-1FF0F38D86E5}" type="datetimeFigureOut">
              <a:rPr lang="en-US"/>
              <a:pPr>
                <a:defRPr/>
              </a:pPr>
              <a:t>12/17/2020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3421DD7-E402-4AC9-924F-0F2C4AB0E955}"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6CB61429-7EAF-4EF6-A816-A553AF221702}" type="datetimeFigureOut">
              <a:rPr lang="en-US"/>
              <a:pPr>
                <a:defRPr/>
              </a:pPr>
              <a:t>12/17/2020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B504FF0-054B-4804-835A-F142CA64148E}"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838200" y="365125"/>
            <a:ext cx="105156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838200" y="1825625"/>
            <a:ext cx="105156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99CFD1A5-18A6-4B7B-B205-A2C3815A04BB}" type="datetimeFigureOut">
              <a:rPr lang="en-US"/>
              <a:pPr>
                <a:defRPr/>
              </a:pPr>
              <a:t>12/17/2020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2AD37B43-3AE6-4B8D-B0E2-7469DD987B3A}"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itchFamily="34" charset="0"/>
        </a:defRPr>
      </a:lvl2pPr>
      <a:lvl3pPr algn="l" rtl="0" fontAlgn="base">
        <a:lnSpc>
          <a:spcPct val="90000"/>
        </a:lnSpc>
        <a:spcBef>
          <a:spcPct val="0"/>
        </a:spcBef>
        <a:spcAft>
          <a:spcPct val="0"/>
        </a:spcAft>
        <a:defRPr sz="4400">
          <a:solidFill>
            <a:schemeClr val="tx1"/>
          </a:solidFill>
          <a:latin typeface="Calibri Light" pitchFamily="34" charset="0"/>
        </a:defRPr>
      </a:lvl3pPr>
      <a:lvl4pPr algn="l" rtl="0" fontAlgn="base">
        <a:lnSpc>
          <a:spcPct val="90000"/>
        </a:lnSpc>
        <a:spcBef>
          <a:spcPct val="0"/>
        </a:spcBef>
        <a:spcAft>
          <a:spcPct val="0"/>
        </a:spcAft>
        <a:defRPr sz="4400">
          <a:solidFill>
            <a:schemeClr val="tx1"/>
          </a:solidFill>
          <a:latin typeface="Calibri Light" pitchFamily="34" charset="0"/>
        </a:defRPr>
      </a:lvl4pPr>
      <a:lvl5pPr algn="l" rtl="0" fontAlgn="base">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fontAlgn="base">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hyperlink" Target="https://www.youtube.com/watch?v=OiV3eIvMRuY" TargetMode="Externa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883739" y="429491"/>
            <a:ext cx="9755686" cy="5614121"/>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789709" y="127658"/>
            <a:ext cx="10460181" cy="6507867"/>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877854" y="340302"/>
            <a:ext cx="9138550" cy="1221798"/>
          </a:xfrm>
          <a:prstGeom prst="rect">
            <a:avLst/>
          </a:prstGeom>
        </p:spPr>
      </p:pic>
      <p:pic>
        <p:nvPicPr>
          <p:cNvPr id="5" name="Picture 4"/>
          <p:cNvPicPr>
            <a:picLocks noChangeAspect="1"/>
          </p:cNvPicPr>
          <p:nvPr/>
        </p:nvPicPr>
        <p:blipFill>
          <a:blip r:embed="rId4"/>
          <a:stretch>
            <a:fillRect/>
          </a:stretch>
        </p:blipFill>
        <p:spPr>
          <a:xfrm>
            <a:off x="688647" y="1611842"/>
            <a:ext cx="10801350" cy="5295900"/>
          </a:xfrm>
          <a:prstGeom prst="rect">
            <a:avLst/>
          </a:prstGeom>
        </p:spPr>
      </p:pic>
    </p:spTree>
    <p:extLst>
      <p:ext uri="{BB962C8B-B14F-4D97-AF65-F5344CB8AC3E}">
        <p14:creationId xmlns:p14="http://schemas.microsoft.com/office/powerpoint/2010/main" val="625913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Rectangle 8"/>
          <p:cNvSpPr>
            <a:spLocks noGrp="1" noRot="1" noChangeAspect="1" noMove="1" noResize="1" noEditPoints="1" noAdjustHandles="1" noChangeArrowheads="1" noChangeShapeType="1" noTextEdit="1"/>
          </p:cNvSpPr>
          <p:nvPr/>
        </p:nvSpPr>
        <p:spPr>
          <a:xfrm>
            <a:off x="0" y="0"/>
            <a:ext cx="12192000" cy="6858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Freeform: Shape 10"/>
          <p:cNvSpPr>
            <a:spLocks noGrp="1" noRot="1" noChangeAspect="1" noMove="1" noResize="1" noEditPoints="1" noAdjustHandles="1" noChangeArrowheads="1" noChangeShapeType="1" noTextEdit="1"/>
          </p:cNvSpPr>
          <p:nvPr/>
        </p:nvSpPr>
        <p:spPr>
          <a:xfrm flipH="1">
            <a:off x="0" y="0"/>
            <a:ext cx="4421188" cy="6858000"/>
          </a:xfrm>
          <a:custGeom>
            <a:avLst/>
            <a:gdLst>
              <a:gd name="connsiteX0" fmla="*/ 4421332 w 4421332"/>
              <a:gd name="connsiteY0" fmla="*/ 0 h 6858000"/>
              <a:gd name="connsiteX1" fmla="*/ 69075 w 4421332"/>
              <a:gd name="connsiteY1" fmla="*/ 0 h 6858000"/>
              <a:gd name="connsiteX2" fmla="*/ 35131 w 4421332"/>
              <a:gd name="connsiteY2" fmla="*/ 267128 h 6858000"/>
              <a:gd name="connsiteX3" fmla="*/ 0 w 4421332"/>
              <a:gd name="connsiteY3" fmla="*/ 962845 h 6858000"/>
              <a:gd name="connsiteX4" fmla="*/ 3276103 w 4421332"/>
              <a:gd name="connsiteY4" fmla="*/ 6782205 h 6858000"/>
              <a:gd name="connsiteX5" fmla="*/ 3407923 w 4421332"/>
              <a:gd name="connsiteY5" fmla="*/ 6858000 h 6858000"/>
              <a:gd name="connsiteX6" fmla="*/ 4421332 w 442133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21332" h="6858000">
                <a:moveTo>
                  <a:pt x="4421332" y="0"/>
                </a:moveTo>
                <a:lnTo>
                  <a:pt x="69075" y="0"/>
                </a:lnTo>
                <a:lnTo>
                  <a:pt x="35131" y="267128"/>
                </a:lnTo>
                <a:cubicBezTo>
                  <a:pt x="11901" y="495874"/>
                  <a:pt x="0" y="727970"/>
                  <a:pt x="0" y="962845"/>
                </a:cubicBezTo>
                <a:cubicBezTo>
                  <a:pt x="0" y="3429034"/>
                  <a:pt x="1312002" y="5588789"/>
                  <a:pt x="3276103" y="6782205"/>
                </a:cubicBezTo>
                <a:lnTo>
                  <a:pt x="3407923" y="6858000"/>
                </a:lnTo>
                <a:lnTo>
                  <a:pt x="442133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8" name="Freeform: Shape 12"/>
          <p:cNvSpPr>
            <a:spLocks noGrp="1" noRot="1" noChangeAspect="1" noMove="1" noResize="1" noEditPoints="1" noAdjustHandles="1" noChangeArrowheads="1" noChangeShapeType="1" noTextEdit="1"/>
          </p:cNvSpPr>
          <p:nvPr/>
        </p:nvSpPr>
        <p:spPr>
          <a:xfrm>
            <a:off x="0" y="0"/>
            <a:ext cx="4232275" cy="6858000"/>
          </a:xfrm>
          <a:custGeom>
            <a:avLst/>
            <a:gdLst>
              <a:gd name="connsiteX0" fmla="*/ 0 w 4232227"/>
              <a:gd name="connsiteY0" fmla="*/ 0 h 6858000"/>
              <a:gd name="connsiteX1" fmla="*/ 4161853 w 4232227"/>
              <a:gd name="connsiteY1" fmla="*/ 0 h 6858000"/>
              <a:gd name="connsiteX2" fmla="*/ 4197953 w 4232227"/>
              <a:gd name="connsiteY2" fmla="*/ 284091 h 6858000"/>
              <a:gd name="connsiteX3" fmla="*/ 4232227 w 4232227"/>
              <a:gd name="connsiteY3" fmla="*/ 962844 h 6858000"/>
              <a:gd name="connsiteX4" fmla="*/ 758007 w 4232227"/>
              <a:gd name="connsiteY4" fmla="*/ 6800152 h 6858000"/>
              <a:gd name="connsiteX5" fmla="*/ 645060 w 4232227"/>
              <a:gd name="connsiteY5" fmla="*/ 6858000 h 6858000"/>
              <a:gd name="connsiteX6" fmla="*/ 0 w 423222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32227" h="6858000">
                <a:moveTo>
                  <a:pt x="0" y="0"/>
                </a:moveTo>
                <a:lnTo>
                  <a:pt x="4161853" y="0"/>
                </a:lnTo>
                <a:lnTo>
                  <a:pt x="4197953" y="284091"/>
                </a:lnTo>
                <a:cubicBezTo>
                  <a:pt x="4220617" y="507260"/>
                  <a:pt x="4232227" y="733696"/>
                  <a:pt x="4232227" y="962844"/>
                </a:cubicBezTo>
                <a:cubicBezTo>
                  <a:pt x="4232227" y="3483472"/>
                  <a:pt x="2827409" y="5675986"/>
                  <a:pt x="758007" y="6800152"/>
                </a:cubicBezTo>
                <a:lnTo>
                  <a:pt x="645060" y="6858000"/>
                </a:lnTo>
                <a:lnTo>
                  <a:pt x="0" y="6858000"/>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6389" name="Title 1"/>
          <p:cNvSpPr>
            <a:spLocks noGrp="1"/>
          </p:cNvSpPr>
          <p:nvPr>
            <p:ph type="title"/>
          </p:nvPr>
        </p:nvSpPr>
        <p:spPr>
          <a:xfrm>
            <a:off x="804863" y="1412875"/>
            <a:ext cx="2870200" cy="2155825"/>
          </a:xfrm>
        </p:spPr>
        <p:txBody>
          <a:bodyPr anchor="t"/>
          <a:lstStyle/>
          <a:p>
            <a:r>
              <a:rPr lang="en-US" sz="3600">
                <a:solidFill>
                  <a:srgbClr val="FFFFFF"/>
                </a:solidFill>
              </a:rPr>
              <a:t>Suggested Resources </a:t>
            </a:r>
          </a:p>
        </p:txBody>
      </p:sp>
      <p:sp>
        <p:nvSpPr>
          <p:cNvPr id="3" name="Content Placeholder 2"/>
          <p:cNvSpPr>
            <a:spLocks noGrp="1"/>
          </p:cNvSpPr>
          <p:nvPr>
            <p:ph idx="1"/>
          </p:nvPr>
        </p:nvSpPr>
        <p:spPr>
          <a:xfrm>
            <a:off x="4610100" y="793750"/>
            <a:ext cx="4119563" cy="5686425"/>
          </a:xfrm>
        </p:spPr>
        <p:txBody>
          <a:bodyPr>
            <a:normAutofit/>
          </a:bodyPr>
          <a:lstStyle/>
          <a:p>
            <a:pPr>
              <a:lnSpc>
                <a:spcPct val="80000"/>
              </a:lnSpc>
            </a:pPr>
            <a:r>
              <a:rPr lang="en-US" sz="1900" dirty="0"/>
              <a:t>Art books</a:t>
            </a:r>
          </a:p>
          <a:p>
            <a:pPr>
              <a:lnSpc>
                <a:spcPct val="80000"/>
              </a:lnSpc>
            </a:pPr>
            <a:r>
              <a:rPr lang="en-US" sz="1900" dirty="0"/>
              <a:t>Pencils</a:t>
            </a:r>
          </a:p>
          <a:p>
            <a:pPr>
              <a:lnSpc>
                <a:spcPct val="80000"/>
              </a:lnSpc>
            </a:pPr>
            <a:endParaRPr lang="en-US" sz="1900" dirty="0"/>
          </a:p>
        </p:txBody>
      </p:sp>
      <p:sp>
        <p:nvSpPr>
          <p:cNvPr id="16391" name="TextBox 3"/>
          <p:cNvSpPr txBox="1">
            <a:spLocks noChangeArrowheads="1"/>
          </p:cNvSpPr>
          <p:nvPr/>
        </p:nvSpPr>
        <p:spPr bwMode="auto">
          <a:xfrm>
            <a:off x="8897938" y="722313"/>
            <a:ext cx="2925762" cy="5757862"/>
          </a:xfrm>
          <a:prstGeom prst="rect">
            <a:avLst/>
          </a:prstGeom>
          <a:noFill/>
          <a:ln w="9525">
            <a:noFill/>
            <a:miter lim="800000"/>
            <a:headEnd/>
            <a:tailEnd/>
          </a:ln>
        </p:spPr>
        <p:txBody>
          <a:bodyPr/>
          <a:lstStyle/>
          <a:p>
            <a:pPr indent="-228600">
              <a:lnSpc>
                <a:spcPct val="90000"/>
              </a:lnSpc>
              <a:spcAft>
                <a:spcPts val="600"/>
              </a:spcAft>
              <a:buFont typeface="Arial" charset="0"/>
              <a:buChar char="•"/>
            </a:pPr>
            <a:endParaRPr lang="en-US" sz="2000" dirty="0">
              <a:latin typeface="Calibri"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10"/>
          <p:cNvSpPr>
            <a:spLocks noGrp="1" noRot="1" noChangeAspect="1" noMove="1" noResize="1" noEditPoints="1" noAdjustHandles="1" noChangeArrowheads="1" noChangeShapeType="1" noTextEdit="1"/>
          </p:cNvSpPr>
          <p:nvPr/>
        </p:nvSpPr>
        <p:spPr bwMode="ltGray">
          <a:xfrm>
            <a:off x="377825" y="342900"/>
            <a:ext cx="11439525" cy="1844675"/>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7411" name="Title 1"/>
          <p:cNvSpPr>
            <a:spLocks noGrp="1"/>
          </p:cNvSpPr>
          <p:nvPr>
            <p:ph type="title"/>
          </p:nvPr>
        </p:nvSpPr>
        <p:spPr>
          <a:xfrm>
            <a:off x="525463" y="466725"/>
            <a:ext cx="11141075" cy="930275"/>
          </a:xfrm>
        </p:spPr>
        <p:txBody>
          <a:bodyPr anchor="b"/>
          <a:lstStyle/>
          <a:p>
            <a:pPr algn="ctr"/>
            <a:r>
              <a:rPr lang="en-US" sz="5400">
                <a:solidFill>
                  <a:srgbClr val="FFFFFF"/>
                </a:solidFill>
              </a:rPr>
              <a:t>Prior Learning </a:t>
            </a:r>
          </a:p>
        </p:txBody>
      </p:sp>
      <p:sp>
        <p:nvSpPr>
          <p:cNvPr id="2" name="TextBox 1"/>
          <p:cNvSpPr txBox="1"/>
          <p:nvPr/>
        </p:nvSpPr>
        <p:spPr>
          <a:xfrm>
            <a:off x="525463" y="2951018"/>
            <a:ext cx="10087119" cy="1384995"/>
          </a:xfrm>
          <a:prstGeom prst="rect">
            <a:avLst/>
          </a:prstGeom>
          <a:noFill/>
        </p:spPr>
        <p:txBody>
          <a:bodyPr wrap="square" rtlCol="0">
            <a:spAutoFit/>
          </a:bodyPr>
          <a:lstStyle/>
          <a:p>
            <a:pPr algn="ctr"/>
            <a:r>
              <a:rPr lang="en-GB" sz="2800" dirty="0"/>
              <a:t>What do you remember about Ancient Rome?</a:t>
            </a:r>
          </a:p>
          <a:p>
            <a:pPr algn="ctr"/>
            <a:endParaRPr lang="en-GB" sz="2800" dirty="0"/>
          </a:p>
          <a:p>
            <a:pPr algn="ctr"/>
            <a:r>
              <a:rPr lang="en-GB" sz="2800" dirty="0"/>
              <a:t>What do you remember about the architecture?</a:t>
            </a:r>
          </a:p>
        </p:txBody>
      </p:sp>
    </p:spTree>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p:cNvSpPr>
            <a:spLocks noGrp="1" noRot="1" noChangeAspect="1" noMove="1" noResize="1" noEditPoints="1" noAdjustHandles="1" noChangeArrowheads="1" noChangeShapeType="1" noTextEdit="1"/>
          </p:cNvSpPr>
          <p:nvPr/>
        </p:nvSpPr>
        <p:spPr>
          <a:xfrm>
            <a:off x="0" y="0"/>
            <a:ext cx="608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5" name="Rectangle 18"/>
          <p:cNvSpPr>
            <a:spLocks noGrp="1" noRot="1" noChangeAspect="1" noMove="1" noResize="1" noEditPoints="1" noAdjustHandles="1" noChangeArrowheads="1" noChangeShapeType="1" noTextEdit="1"/>
          </p:cNvSpPr>
          <p:nvPr/>
        </p:nvSpPr>
        <p:spPr>
          <a:xfrm>
            <a:off x="0" y="0"/>
            <a:ext cx="12192000"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18436" name="Picture 20"/>
          <p:cNvPicPr>
            <a:picLocks noGrp="1" noRot="1" noChangeAspect="1" noMove="1" noResize="1" noEditPoints="1" noAdjustHandles="1" noChangeArrowheads="1" noChangeShapeType="1" noCrop="1"/>
          </p:cNvPicPr>
          <p:nvPr/>
        </p:nvPicPr>
        <p:blipFill>
          <a:blip r:embed="rId3"/>
          <a:srcRect/>
          <a:stretch>
            <a:fillRect/>
          </a:stretch>
        </p:blipFill>
        <p:spPr bwMode="auto">
          <a:xfrm>
            <a:off x="0" y="0"/>
            <a:ext cx="12192000" cy="6858000"/>
          </a:xfrm>
          <a:prstGeom prst="rect">
            <a:avLst/>
          </a:prstGeom>
          <a:noFill/>
          <a:ln w="9525">
            <a:noFill/>
            <a:miter lim="800000"/>
            <a:headEnd/>
            <a:tailEnd/>
          </a:ln>
        </p:spPr>
      </p:pic>
      <p:sp>
        <p:nvSpPr>
          <p:cNvPr id="18437" name="Title 1"/>
          <p:cNvSpPr>
            <a:spLocks noGrp="1"/>
          </p:cNvSpPr>
          <p:nvPr>
            <p:ph type="title"/>
          </p:nvPr>
        </p:nvSpPr>
        <p:spPr>
          <a:xfrm>
            <a:off x="639763" y="2054225"/>
            <a:ext cx="3668712" cy="2759075"/>
          </a:xfrm>
        </p:spPr>
        <p:txBody>
          <a:bodyPr/>
          <a:lstStyle/>
          <a:p>
            <a:r>
              <a:rPr lang="en-US">
                <a:solidFill>
                  <a:srgbClr val="FFFFFF"/>
                </a:solidFill>
              </a:rPr>
              <a:t>Vocabulary </a:t>
            </a:r>
          </a:p>
        </p:txBody>
      </p:sp>
      <p:sp>
        <p:nvSpPr>
          <p:cNvPr id="3" name="Content Placeholder 2"/>
          <p:cNvSpPr>
            <a:spLocks noGrp="1"/>
          </p:cNvSpPr>
          <p:nvPr>
            <p:ph idx="1"/>
          </p:nvPr>
        </p:nvSpPr>
        <p:spPr>
          <a:xfrm>
            <a:off x="6091238" y="801688"/>
            <a:ext cx="5305425" cy="5230812"/>
          </a:xfrm>
        </p:spPr>
        <p:txBody>
          <a:bodyPr anchor="ctr">
            <a:normAutofit lnSpcReduction="10000"/>
          </a:bodyPr>
          <a:lstStyle/>
          <a:p>
            <a:r>
              <a:rPr lang="en-US" sz="4800" dirty="0">
                <a:solidFill>
                  <a:srgbClr val="000000"/>
                </a:solidFill>
              </a:rPr>
              <a:t>Ancient Rome</a:t>
            </a:r>
          </a:p>
          <a:p>
            <a:r>
              <a:rPr lang="en-US" sz="4800" dirty="0">
                <a:solidFill>
                  <a:srgbClr val="000000"/>
                </a:solidFill>
              </a:rPr>
              <a:t>monument</a:t>
            </a:r>
          </a:p>
          <a:p>
            <a:r>
              <a:rPr lang="en-US" sz="4800" dirty="0">
                <a:solidFill>
                  <a:srgbClr val="000000"/>
                </a:solidFill>
              </a:rPr>
              <a:t>Pantheon</a:t>
            </a:r>
          </a:p>
          <a:p>
            <a:r>
              <a:rPr lang="en-US" sz="4800" dirty="0">
                <a:solidFill>
                  <a:srgbClr val="000000"/>
                </a:solidFill>
              </a:rPr>
              <a:t>dome</a:t>
            </a:r>
          </a:p>
          <a:p>
            <a:r>
              <a:rPr lang="en-US" sz="4800" dirty="0">
                <a:solidFill>
                  <a:srgbClr val="000000"/>
                </a:solidFill>
              </a:rPr>
              <a:t>portico</a:t>
            </a:r>
          </a:p>
          <a:p>
            <a:r>
              <a:rPr lang="en-US" sz="4800" dirty="0">
                <a:solidFill>
                  <a:srgbClr val="000000"/>
                </a:solidFill>
              </a:rPr>
              <a:t>column</a:t>
            </a:r>
          </a:p>
          <a:p>
            <a:r>
              <a:rPr lang="en-US" sz="4800" dirty="0">
                <a:solidFill>
                  <a:srgbClr val="000000"/>
                </a:solidFill>
              </a:rPr>
              <a:t>Hadrian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a:t>Warm up task</a:t>
            </a:r>
          </a:p>
        </p:txBody>
      </p:sp>
      <p:sp>
        <p:nvSpPr>
          <p:cNvPr id="3" name="TextBox 2"/>
          <p:cNvSpPr txBox="1"/>
          <p:nvPr/>
        </p:nvSpPr>
        <p:spPr>
          <a:xfrm>
            <a:off x="1163782" y="2687782"/>
            <a:ext cx="7289175" cy="646331"/>
          </a:xfrm>
          <a:prstGeom prst="rect">
            <a:avLst/>
          </a:prstGeom>
          <a:noFill/>
        </p:spPr>
        <p:txBody>
          <a:bodyPr wrap="none" rtlCol="0">
            <a:spAutoFit/>
          </a:bodyPr>
          <a:lstStyle/>
          <a:p>
            <a:r>
              <a:rPr lang="en-GB" sz="3600" dirty="0"/>
              <a:t>What do you think a monument is?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4854" y="1479261"/>
            <a:ext cx="10515600" cy="4351338"/>
          </a:xfrm>
        </p:spPr>
        <p:txBody>
          <a:bodyPr/>
          <a:lstStyle/>
          <a:p>
            <a:r>
              <a:rPr lang="en-GB" dirty="0"/>
              <a:t>Read the text below and plot the events and dates on a timeline in your book.</a:t>
            </a:r>
          </a:p>
          <a:p>
            <a:r>
              <a:rPr lang="en-GB" dirty="0"/>
              <a:t>Rome, as a city, was founded in 754BC.  At first it was ruled by kings.</a:t>
            </a:r>
          </a:p>
          <a:p>
            <a:pPr lvl="1"/>
            <a:r>
              <a:rPr lang="en-GB" i="1" dirty="0">
                <a:solidFill>
                  <a:srgbClr val="00B050"/>
                </a:solidFill>
              </a:rPr>
              <a:t>How does a king become a king?</a:t>
            </a:r>
          </a:p>
          <a:p>
            <a:pPr lvl="1"/>
            <a:endParaRPr lang="en-GB" dirty="0"/>
          </a:p>
          <a:p>
            <a:pPr marL="457200" lvl="1" indent="0">
              <a:buNone/>
            </a:pPr>
            <a:endParaRPr lang="en-GB" dirty="0"/>
          </a:p>
          <a:p>
            <a:r>
              <a:rPr lang="en-GB" dirty="0"/>
              <a:t>In 509BC Rome became a Republic.  This meant that Rome’s leaders, such as consuls, were elected and served for a limited amount of time, not like kings who ruled for life.  This idea became very important in forming future governments, like ours.  The Republic would rule Rome for hundreds of years from around 509BC to 45BC.</a:t>
            </a:r>
          </a:p>
          <a:p>
            <a:pPr lvl="1"/>
            <a:r>
              <a:rPr lang="en-GB" i="1" dirty="0">
                <a:solidFill>
                  <a:srgbClr val="00B050"/>
                </a:solidFill>
              </a:rPr>
              <a:t>What is a Republic?</a:t>
            </a:r>
          </a:p>
          <a:p>
            <a:endParaRPr lang="en-GB" dirty="0"/>
          </a:p>
          <a:p>
            <a:endParaRPr lang="en-GB" dirty="0"/>
          </a:p>
        </p:txBody>
      </p:sp>
      <p:sp>
        <p:nvSpPr>
          <p:cNvPr id="5" name="TextBox 4"/>
          <p:cNvSpPr txBox="1"/>
          <p:nvPr/>
        </p:nvSpPr>
        <p:spPr>
          <a:xfrm>
            <a:off x="4516582" y="429490"/>
            <a:ext cx="2074542" cy="646331"/>
          </a:xfrm>
          <a:prstGeom prst="rect">
            <a:avLst/>
          </a:prstGeom>
          <a:noFill/>
        </p:spPr>
        <p:txBody>
          <a:bodyPr wrap="none" rtlCol="0">
            <a:spAutoFit/>
          </a:bodyPr>
          <a:lstStyle/>
          <a:p>
            <a:r>
              <a:rPr lang="en-GB" sz="3600" dirty="0"/>
              <a:t>Talk Task</a:t>
            </a:r>
          </a:p>
        </p:txBody>
      </p:sp>
    </p:spTree>
    <p:extLst>
      <p:ext uri="{BB962C8B-B14F-4D97-AF65-F5344CB8AC3E}">
        <p14:creationId xmlns:p14="http://schemas.microsoft.com/office/powerpoint/2010/main" val="5797444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a:t>In 45BC Julius Caesar took over the Roman Republic and made himself the supreme dictator.  This was the end of the Republic.</a:t>
            </a:r>
          </a:p>
          <a:p>
            <a:pPr lvl="1"/>
            <a:r>
              <a:rPr lang="en-GB" i="1" dirty="0">
                <a:solidFill>
                  <a:srgbClr val="00B050"/>
                </a:solidFill>
              </a:rPr>
              <a:t>What is a dictator?</a:t>
            </a:r>
          </a:p>
          <a:p>
            <a:pPr lvl="1"/>
            <a:endParaRPr lang="en-GB" dirty="0"/>
          </a:p>
          <a:p>
            <a:r>
              <a:rPr lang="en-GB" dirty="0"/>
              <a:t>A few years later, in 27BC, Caesar Augustus became the first Roman Emperor and this was the start of the Roman Empire.  Much of the lower level government stayed the same, but now the Emperor had supreme power.</a:t>
            </a:r>
          </a:p>
          <a:p>
            <a:pPr lvl="1"/>
            <a:r>
              <a:rPr lang="en-GB" i="1" dirty="0">
                <a:solidFill>
                  <a:srgbClr val="00B050"/>
                </a:solidFill>
              </a:rPr>
              <a:t>How was the Empire different to a Republic?</a:t>
            </a:r>
          </a:p>
        </p:txBody>
      </p:sp>
      <p:sp>
        <p:nvSpPr>
          <p:cNvPr id="4" name="TextBox 3"/>
          <p:cNvSpPr txBox="1"/>
          <p:nvPr/>
        </p:nvSpPr>
        <p:spPr>
          <a:xfrm>
            <a:off x="4516582" y="429490"/>
            <a:ext cx="2074542" cy="646331"/>
          </a:xfrm>
          <a:prstGeom prst="rect">
            <a:avLst/>
          </a:prstGeom>
          <a:noFill/>
        </p:spPr>
        <p:txBody>
          <a:bodyPr wrap="none" rtlCol="0">
            <a:spAutoFit/>
          </a:bodyPr>
          <a:lstStyle/>
          <a:p>
            <a:r>
              <a:rPr lang="en-GB" sz="3600" dirty="0"/>
              <a:t>Talk Task</a:t>
            </a:r>
          </a:p>
        </p:txBody>
      </p:sp>
    </p:spTree>
    <p:extLst>
      <p:ext uri="{BB962C8B-B14F-4D97-AF65-F5344CB8AC3E}">
        <p14:creationId xmlns:p14="http://schemas.microsoft.com/office/powerpoint/2010/main" val="7027367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536620" y="206295"/>
            <a:ext cx="2757486" cy="584775"/>
          </a:xfrm>
          <a:prstGeom prst="rect">
            <a:avLst/>
          </a:prstGeom>
          <a:noFill/>
        </p:spPr>
        <p:txBody>
          <a:bodyPr wrap="none" rtlCol="0">
            <a:spAutoFit/>
          </a:bodyPr>
          <a:lstStyle/>
          <a:p>
            <a:pPr algn="ctr"/>
            <a:r>
              <a:rPr lang="en-GB" sz="3200" dirty="0"/>
              <a:t>The Pantheon</a:t>
            </a:r>
          </a:p>
        </p:txBody>
      </p:sp>
      <p:pic>
        <p:nvPicPr>
          <p:cNvPr id="6" name="Picture 5"/>
          <p:cNvPicPr>
            <a:picLocks noChangeAspect="1"/>
          </p:cNvPicPr>
          <p:nvPr/>
        </p:nvPicPr>
        <p:blipFill>
          <a:blip r:embed="rId3"/>
          <a:stretch>
            <a:fillRect/>
          </a:stretch>
        </p:blipFill>
        <p:spPr>
          <a:xfrm>
            <a:off x="1876763" y="791070"/>
            <a:ext cx="8077200" cy="5687694"/>
          </a:xfrm>
          <a:prstGeom prst="rect">
            <a:avLst/>
          </a:prstGeom>
        </p:spPr>
      </p:pic>
      <p:sp>
        <p:nvSpPr>
          <p:cNvPr id="7" name="Cloud Callout 6"/>
          <p:cNvSpPr/>
          <p:nvPr/>
        </p:nvSpPr>
        <p:spPr>
          <a:xfrm>
            <a:off x="138545" y="4378034"/>
            <a:ext cx="2466110" cy="1524001"/>
          </a:xfrm>
          <a:prstGeom prst="cloudCallout">
            <a:avLst>
              <a:gd name="adj1" fmla="val 36470"/>
              <a:gd name="adj2" fmla="val 4795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can you see?</a:t>
            </a:r>
          </a:p>
        </p:txBody>
      </p:sp>
      <p:sp>
        <p:nvSpPr>
          <p:cNvPr id="8" name="Cloud Callout 7"/>
          <p:cNvSpPr/>
          <p:nvPr/>
        </p:nvSpPr>
        <p:spPr>
          <a:xfrm>
            <a:off x="9392326" y="4100942"/>
            <a:ext cx="2466110" cy="1524001"/>
          </a:xfrm>
          <a:prstGeom prst="cloudCallout">
            <a:avLst>
              <a:gd name="adj1" fmla="val -35440"/>
              <a:gd name="adj2" fmla="val 5159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Describe the 3D shapes that you can see.</a:t>
            </a:r>
          </a:p>
        </p:txBody>
      </p:sp>
      <p:sp>
        <p:nvSpPr>
          <p:cNvPr id="9" name="Oval 8"/>
          <p:cNvSpPr/>
          <p:nvPr/>
        </p:nvSpPr>
        <p:spPr>
          <a:xfrm>
            <a:off x="1876763" y="421737"/>
            <a:ext cx="1672674" cy="936007"/>
          </a:xfrm>
          <a:prstGeom prst="ellipse">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dome</a:t>
            </a:r>
          </a:p>
        </p:txBody>
      </p:sp>
      <p:sp>
        <p:nvSpPr>
          <p:cNvPr id="10" name="Oval 9"/>
          <p:cNvSpPr/>
          <p:nvPr/>
        </p:nvSpPr>
        <p:spPr>
          <a:xfrm>
            <a:off x="4890655" y="5458691"/>
            <a:ext cx="1717435" cy="1020073"/>
          </a:xfrm>
          <a:prstGeom prst="ellipse">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column</a:t>
            </a:r>
          </a:p>
        </p:txBody>
      </p:sp>
      <p:sp>
        <p:nvSpPr>
          <p:cNvPr id="11" name="Oval 10"/>
          <p:cNvSpPr/>
          <p:nvPr/>
        </p:nvSpPr>
        <p:spPr>
          <a:xfrm>
            <a:off x="8006871" y="1039091"/>
            <a:ext cx="1663601" cy="1100517"/>
          </a:xfrm>
          <a:prstGeom prst="ellipse">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portico</a:t>
            </a:r>
          </a:p>
        </p:txBody>
      </p:sp>
    </p:spTree>
    <p:extLst>
      <p:ext uri="{BB962C8B-B14F-4D97-AF65-F5344CB8AC3E}">
        <p14:creationId xmlns:p14="http://schemas.microsoft.com/office/powerpoint/2010/main" val="11030660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p:cNvSpPr>
            <a:spLocks noGrp="1" noRot="1" noChangeAspect="1" noMove="1" noResize="1" noEditPoints="1" noAdjustHandles="1" noChangeArrowheads="1" noChangeShapeType="1" noTextEdit="1"/>
          </p:cNvSpPr>
          <p:nvPr/>
        </p:nvSpPr>
        <p:spPr>
          <a:xfrm>
            <a:off x="0" y="0"/>
            <a:ext cx="608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Rectangle 9"/>
          <p:cNvSpPr>
            <a:spLocks noGrp="1" noRot="1" noChangeAspect="1" noMove="1" noResize="1" noEditPoints="1" noAdjustHandles="1" noChangeArrowheads="1" noChangeShapeType="1" noTextEdit="1"/>
          </p:cNvSpPr>
          <p:nvPr/>
        </p:nvSpPr>
        <p:spPr>
          <a:xfrm>
            <a:off x="0" y="0"/>
            <a:ext cx="12192000"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29700" name="Picture 11"/>
          <p:cNvPicPr>
            <a:picLocks noGrp="1" noRot="1" noChangeAspect="1" noMove="1" noResize="1" noEditPoints="1" noAdjustHandles="1" noChangeArrowheads="1" noChangeShapeType="1" noCrop="1"/>
          </p:cNvPicPr>
          <p:nvPr/>
        </p:nvPicPr>
        <p:blipFill>
          <a:blip r:embed="rId3"/>
          <a:srcRect/>
          <a:stretch>
            <a:fillRect/>
          </a:stretch>
        </p:blipFill>
        <p:spPr bwMode="auto">
          <a:xfrm>
            <a:off x="0" y="0"/>
            <a:ext cx="12192000" cy="6858000"/>
          </a:xfrm>
          <a:prstGeom prst="rect">
            <a:avLst/>
          </a:prstGeom>
          <a:noFill/>
          <a:ln w="9525">
            <a:noFill/>
            <a:miter lim="800000"/>
            <a:headEnd/>
            <a:tailEnd/>
          </a:ln>
        </p:spPr>
      </p:pic>
      <p:sp>
        <p:nvSpPr>
          <p:cNvPr id="2" name="Title 1"/>
          <p:cNvSpPr>
            <a:spLocks noGrp="1"/>
          </p:cNvSpPr>
          <p:nvPr>
            <p:ph type="title"/>
          </p:nvPr>
        </p:nvSpPr>
        <p:spPr>
          <a:xfrm>
            <a:off x="639763" y="2054225"/>
            <a:ext cx="3668712" cy="2759075"/>
          </a:xfrm>
        </p:spPr>
        <p:txBody>
          <a:bodyPr rtlCol="0">
            <a:normAutofit/>
          </a:bodyPr>
          <a:lstStyle/>
          <a:p>
            <a:pPr fontAlgn="auto">
              <a:spcAft>
                <a:spcPts val="0"/>
              </a:spcAft>
              <a:defRPr/>
            </a:pPr>
            <a:r>
              <a:rPr lang="en-US" sz="3100" dirty="0">
                <a:solidFill>
                  <a:srgbClr val="FFFFFF"/>
                </a:solidFill>
                <a:ea typeface="+mj-lt"/>
                <a:cs typeface="+mj-lt"/>
              </a:rPr>
              <a:t>Main task </a:t>
            </a:r>
            <a:r>
              <a:rPr lang="en-US" sz="3100" dirty="0">
                <a:solidFill>
                  <a:srgbClr val="FFFFFF"/>
                </a:solidFill>
                <a:ea typeface="+mj-lt"/>
                <a:cs typeface="Calibri Light"/>
              </a:rPr>
              <a:t> </a:t>
            </a:r>
            <a:endParaRPr lang="en-US" sz="3100" dirty="0">
              <a:solidFill>
                <a:srgbClr val="FFFFFF"/>
              </a:solidFill>
              <a:ea typeface="+mj-lt"/>
              <a:cs typeface="+mj-lt"/>
            </a:endParaRPr>
          </a:p>
        </p:txBody>
      </p:sp>
      <p:sp>
        <p:nvSpPr>
          <p:cNvPr id="5" name="TextBox 4"/>
          <p:cNvSpPr txBox="1"/>
          <p:nvPr/>
        </p:nvSpPr>
        <p:spPr>
          <a:xfrm>
            <a:off x="5680363" y="5777346"/>
            <a:ext cx="5256632" cy="646331"/>
          </a:xfrm>
          <a:prstGeom prst="rect">
            <a:avLst/>
          </a:prstGeom>
          <a:noFill/>
        </p:spPr>
        <p:txBody>
          <a:bodyPr wrap="none" rtlCol="0">
            <a:spAutoFit/>
          </a:bodyPr>
          <a:lstStyle/>
          <a:p>
            <a:r>
              <a:rPr lang="en-GB" dirty="0">
                <a:hlinkClick r:id="rId4"/>
              </a:rPr>
              <a:t>https://www.youtube.com/watch?v=OiV3eIvMRuY</a:t>
            </a:r>
            <a:endParaRPr lang="en-GB" dirty="0"/>
          </a:p>
          <a:p>
            <a:endParaRPr lang="en-GB" dirty="0"/>
          </a:p>
        </p:txBody>
      </p:sp>
      <p:pic>
        <p:nvPicPr>
          <p:cNvPr id="6" name="Picture 5"/>
          <p:cNvPicPr>
            <a:picLocks noChangeAspect="1"/>
          </p:cNvPicPr>
          <p:nvPr/>
        </p:nvPicPr>
        <p:blipFill>
          <a:blip r:embed="rId5"/>
          <a:stretch>
            <a:fillRect/>
          </a:stretch>
        </p:blipFill>
        <p:spPr>
          <a:xfrm>
            <a:off x="6303818" y="344055"/>
            <a:ext cx="4447309" cy="4817918"/>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p:cNvSpPr>
            <a:spLocks noGrp="1" noRot="1" noChangeAspect="1" noMove="1" noResize="1" noEditPoints="1" noAdjustHandles="1" noChangeArrowheads="1" noChangeShapeType="1" noTextEdit="1"/>
          </p:cNvSpPr>
          <p:nvPr/>
        </p:nvSpPr>
        <p:spPr>
          <a:xfrm>
            <a:off x="0" y="0"/>
            <a:ext cx="12192000" cy="6858000"/>
          </a:xfrm>
          <a:prstGeom prst="rect">
            <a:avLst/>
          </a:prstGeom>
          <a:solidFill>
            <a:srgbClr val="40404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2771" name="Title 1"/>
          <p:cNvSpPr>
            <a:spLocks noGrp="1"/>
          </p:cNvSpPr>
          <p:nvPr>
            <p:ph type="title"/>
          </p:nvPr>
        </p:nvSpPr>
        <p:spPr>
          <a:xfrm>
            <a:off x="765175" y="3498850"/>
            <a:ext cx="6053138" cy="2425700"/>
          </a:xfrm>
        </p:spPr>
        <p:txBody>
          <a:bodyPr/>
          <a:lstStyle/>
          <a:p>
            <a:r>
              <a:rPr lang="en-US" dirty="0">
                <a:solidFill>
                  <a:srgbClr val="FFFFFF"/>
                </a:solidFill>
              </a:rPr>
              <a:t>Plenary</a:t>
            </a:r>
          </a:p>
        </p:txBody>
      </p:sp>
      <p:sp>
        <p:nvSpPr>
          <p:cNvPr id="11" name="Freeform: Shape 10"/>
          <p:cNvSpPr>
            <a:spLocks noGrp="1" noRot="1" noChangeAspect="1" noMove="1" noResize="1" noEditPoints="1" noAdjustHandles="1" noChangeArrowheads="1" noChangeShapeType="1" noTextEdit="1"/>
          </p:cNvSpPr>
          <p:nvPr/>
        </p:nvSpPr>
        <p:spPr>
          <a:xfrm>
            <a:off x="3476625" y="0"/>
            <a:ext cx="4349750" cy="3143250"/>
          </a:xfrm>
          <a:custGeom>
            <a:avLst/>
            <a:gdLst>
              <a:gd name="connsiteX0" fmla="*/ 229420 w 4349752"/>
              <a:gd name="connsiteY0" fmla="*/ 0 h 3142889"/>
              <a:gd name="connsiteX1" fmla="*/ 4120333 w 4349752"/>
              <a:gd name="connsiteY1" fmla="*/ 0 h 3142889"/>
              <a:gd name="connsiteX2" fmla="*/ 4178840 w 4349752"/>
              <a:gd name="connsiteY2" fmla="*/ 121453 h 3142889"/>
              <a:gd name="connsiteX3" fmla="*/ 4349752 w 4349752"/>
              <a:gd name="connsiteY3" fmla="*/ 968013 h 3142889"/>
              <a:gd name="connsiteX4" fmla="*/ 2174876 w 4349752"/>
              <a:gd name="connsiteY4" fmla="*/ 3142889 h 3142889"/>
              <a:gd name="connsiteX5" fmla="*/ 0 w 4349752"/>
              <a:gd name="connsiteY5" fmla="*/ 968013 h 3142889"/>
              <a:gd name="connsiteX6" fmla="*/ 170913 w 4349752"/>
              <a:gd name="connsiteY6" fmla="*/ 121453 h 31428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49752" h="3142889">
                <a:moveTo>
                  <a:pt x="229420" y="0"/>
                </a:moveTo>
                <a:lnTo>
                  <a:pt x="4120333" y="0"/>
                </a:lnTo>
                <a:lnTo>
                  <a:pt x="4178840" y="121453"/>
                </a:lnTo>
                <a:cubicBezTo>
                  <a:pt x="4288894" y="381652"/>
                  <a:pt x="4349752" y="667725"/>
                  <a:pt x="4349752" y="968013"/>
                </a:cubicBezTo>
                <a:cubicBezTo>
                  <a:pt x="4349752" y="2169164"/>
                  <a:pt x="3376027" y="3142889"/>
                  <a:pt x="2174876" y="3142889"/>
                </a:cubicBezTo>
                <a:cubicBezTo>
                  <a:pt x="973725" y="3142889"/>
                  <a:pt x="0" y="2169164"/>
                  <a:pt x="0" y="968013"/>
                </a:cubicBezTo>
                <a:cubicBezTo>
                  <a:pt x="0" y="667725"/>
                  <a:pt x="60858" y="381652"/>
                  <a:pt x="170913" y="121453"/>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3" name="Freeform: Shape 12"/>
          <p:cNvSpPr>
            <a:spLocks noGrp="1" noRot="1" noChangeAspect="1" noMove="1" noResize="1" noEditPoints="1" noAdjustHandles="1" noChangeArrowheads="1" noChangeShapeType="1" noTextEdit="1"/>
          </p:cNvSpPr>
          <p:nvPr/>
        </p:nvSpPr>
        <p:spPr>
          <a:xfrm>
            <a:off x="7653338" y="1420813"/>
            <a:ext cx="4538662" cy="5437187"/>
          </a:xfrm>
          <a:custGeom>
            <a:avLst/>
            <a:gdLst>
              <a:gd name="connsiteX0" fmla="*/ 3084645 w 4538241"/>
              <a:gd name="connsiteY0" fmla="*/ 0 h 5436644"/>
              <a:gd name="connsiteX1" fmla="*/ 4285328 w 4538241"/>
              <a:gd name="connsiteY1" fmla="*/ 242407 h 5436644"/>
              <a:gd name="connsiteX2" fmla="*/ 4538241 w 4538241"/>
              <a:gd name="connsiteY2" fmla="*/ 364242 h 5436644"/>
              <a:gd name="connsiteX3" fmla="*/ 4538241 w 4538241"/>
              <a:gd name="connsiteY3" fmla="*/ 5436644 h 5436644"/>
              <a:gd name="connsiteX4" fmla="*/ 1091428 w 4538241"/>
              <a:gd name="connsiteY4" fmla="*/ 5436644 h 5436644"/>
              <a:gd name="connsiteX5" fmla="*/ 903472 w 4538241"/>
              <a:gd name="connsiteY5" fmla="*/ 5265818 h 5436644"/>
              <a:gd name="connsiteX6" fmla="*/ 0 w 4538241"/>
              <a:gd name="connsiteY6" fmla="*/ 3084645 h 5436644"/>
              <a:gd name="connsiteX7" fmla="*/ 3084645 w 4538241"/>
              <a:gd name="connsiteY7" fmla="*/ 0 h 54366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38241" h="5436644">
                <a:moveTo>
                  <a:pt x="3084645" y="0"/>
                </a:moveTo>
                <a:cubicBezTo>
                  <a:pt x="3510546" y="0"/>
                  <a:pt x="3916286" y="86315"/>
                  <a:pt x="4285328" y="242407"/>
                </a:cubicBezTo>
                <a:lnTo>
                  <a:pt x="4538241" y="364242"/>
                </a:lnTo>
                <a:lnTo>
                  <a:pt x="4538241" y="5436644"/>
                </a:lnTo>
                <a:lnTo>
                  <a:pt x="1091428" y="5436644"/>
                </a:lnTo>
                <a:lnTo>
                  <a:pt x="903472" y="5265818"/>
                </a:lnTo>
                <a:cubicBezTo>
                  <a:pt x="345261" y="4707608"/>
                  <a:pt x="0" y="3936446"/>
                  <a:pt x="0" y="3084645"/>
                </a:cubicBezTo>
                <a:cubicBezTo>
                  <a:pt x="0" y="1381043"/>
                  <a:pt x="1381043" y="0"/>
                  <a:pt x="3084645"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15" name="Freeform: Shape 14"/>
          <p:cNvSpPr>
            <a:spLocks noGrp="1" noRot="1" noChangeAspect="1" noMove="1" noResize="1" noEditPoints="1" noAdjustHandles="1" noChangeArrowheads="1" noChangeShapeType="1" noTextEdit="1"/>
          </p:cNvSpPr>
          <p:nvPr/>
        </p:nvSpPr>
        <p:spPr>
          <a:xfrm>
            <a:off x="3640138" y="0"/>
            <a:ext cx="4022725" cy="2979738"/>
          </a:xfrm>
          <a:custGeom>
            <a:avLst/>
            <a:gdLst>
              <a:gd name="connsiteX0" fmla="*/ 248676 w 4023360"/>
              <a:gd name="connsiteY0" fmla="*/ 0 h 2980240"/>
              <a:gd name="connsiteX1" fmla="*/ 3774684 w 4023360"/>
              <a:gd name="connsiteY1" fmla="*/ 0 h 2980240"/>
              <a:gd name="connsiteX2" fmla="*/ 3780561 w 4023360"/>
              <a:gd name="connsiteY2" fmla="*/ 9674 h 2980240"/>
              <a:gd name="connsiteX3" fmla="*/ 4023360 w 4023360"/>
              <a:gd name="connsiteY3" fmla="*/ 968560 h 2980240"/>
              <a:gd name="connsiteX4" fmla="*/ 2011680 w 4023360"/>
              <a:gd name="connsiteY4" fmla="*/ 2980240 h 2980240"/>
              <a:gd name="connsiteX5" fmla="*/ 0 w 4023360"/>
              <a:gd name="connsiteY5" fmla="*/ 968560 h 2980240"/>
              <a:gd name="connsiteX6" fmla="*/ 242799 w 4023360"/>
              <a:gd name="connsiteY6" fmla="*/ 9674 h 298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23360" h="2980240">
                <a:moveTo>
                  <a:pt x="248676" y="0"/>
                </a:moveTo>
                <a:lnTo>
                  <a:pt x="3774684" y="0"/>
                </a:lnTo>
                <a:lnTo>
                  <a:pt x="3780561" y="9674"/>
                </a:lnTo>
                <a:cubicBezTo>
                  <a:pt x="3935405" y="294716"/>
                  <a:pt x="4023360" y="621366"/>
                  <a:pt x="4023360" y="968560"/>
                </a:cubicBezTo>
                <a:cubicBezTo>
                  <a:pt x="4023360" y="2079580"/>
                  <a:pt x="3122700" y="2980240"/>
                  <a:pt x="2011680" y="2980240"/>
                </a:cubicBezTo>
                <a:cubicBezTo>
                  <a:pt x="900660" y="2980240"/>
                  <a:pt x="0" y="2079580"/>
                  <a:pt x="0" y="968560"/>
                </a:cubicBezTo>
                <a:cubicBezTo>
                  <a:pt x="0" y="621366"/>
                  <a:pt x="87955" y="294716"/>
                  <a:pt x="242799" y="9674"/>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 name="Content Placeholder 2"/>
          <p:cNvSpPr>
            <a:spLocks noGrp="1"/>
          </p:cNvSpPr>
          <p:nvPr>
            <p:ph idx="1"/>
          </p:nvPr>
        </p:nvSpPr>
        <p:spPr>
          <a:xfrm>
            <a:off x="4214813" y="355600"/>
            <a:ext cx="2878137" cy="1792288"/>
          </a:xfrm>
        </p:spPr>
        <p:txBody>
          <a:bodyPr rtlCol="0" anchor="ctr">
            <a:normAutofit/>
          </a:bodyPr>
          <a:lstStyle/>
          <a:p>
            <a:pPr marL="0" indent="0" fontAlgn="auto">
              <a:spcAft>
                <a:spcPts val="0"/>
              </a:spcAft>
              <a:buFont typeface="Arial" panose="020B0604020202020204" pitchFamily="34" charset="0"/>
              <a:buNone/>
              <a:defRPr/>
            </a:pPr>
            <a:r>
              <a:rPr lang="en-US" sz="2000" dirty="0"/>
              <a:t>In a silent gallery, walk around the room looking at each other’s steps. </a:t>
            </a:r>
            <a:endParaRPr lang="en-US" sz="3200" dirty="0">
              <a:cs typeface="Calibri"/>
            </a:endParaRPr>
          </a:p>
        </p:txBody>
      </p:sp>
      <p:sp>
        <p:nvSpPr>
          <p:cNvPr id="17" name="Freeform: Shape 16"/>
          <p:cNvSpPr>
            <a:spLocks noGrp="1" noRot="1" noChangeAspect="1" noMove="1" noResize="1" noEditPoints="1" noAdjustHandles="1" noChangeArrowheads="1" noChangeShapeType="1" noTextEdit="1"/>
          </p:cNvSpPr>
          <p:nvPr/>
        </p:nvSpPr>
        <p:spPr>
          <a:xfrm>
            <a:off x="7816850" y="1584325"/>
            <a:ext cx="4375150" cy="5273675"/>
          </a:xfrm>
          <a:custGeom>
            <a:avLst/>
            <a:gdLst>
              <a:gd name="connsiteX0" fmla="*/ 2921508 w 4375105"/>
              <a:gd name="connsiteY0" fmla="*/ 0 h 5273507"/>
              <a:gd name="connsiteX1" fmla="*/ 4314072 w 4375105"/>
              <a:gd name="connsiteY1" fmla="*/ 352611 h 5273507"/>
              <a:gd name="connsiteX2" fmla="*/ 4375105 w 4375105"/>
              <a:gd name="connsiteY2" fmla="*/ 389689 h 5273507"/>
              <a:gd name="connsiteX3" fmla="*/ 4375105 w 4375105"/>
              <a:gd name="connsiteY3" fmla="*/ 5273507 h 5273507"/>
              <a:gd name="connsiteX4" fmla="*/ 1193705 w 4375105"/>
              <a:gd name="connsiteY4" fmla="*/ 5273507 h 5273507"/>
              <a:gd name="connsiteX5" fmla="*/ 1063158 w 4375105"/>
              <a:gd name="connsiteY5" fmla="*/ 5175886 h 5273507"/>
              <a:gd name="connsiteX6" fmla="*/ 0 w 4375105"/>
              <a:gd name="connsiteY6" fmla="*/ 2921508 h 5273507"/>
              <a:gd name="connsiteX7" fmla="*/ 2921508 w 4375105"/>
              <a:gd name="connsiteY7" fmla="*/ 0 h 5273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375105" h="5273507">
                <a:moveTo>
                  <a:pt x="2921508" y="0"/>
                </a:moveTo>
                <a:cubicBezTo>
                  <a:pt x="3425728" y="0"/>
                  <a:pt x="3900114" y="127735"/>
                  <a:pt x="4314072" y="352611"/>
                </a:cubicBezTo>
                <a:lnTo>
                  <a:pt x="4375105" y="389689"/>
                </a:lnTo>
                <a:lnTo>
                  <a:pt x="4375105" y="5273507"/>
                </a:lnTo>
                <a:lnTo>
                  <a:pt x="1193705" y="5273507"/>
                </a:lnTo>
                <a:lnTo>
                  <a:pt x="1063158" y="5175886"/>
                </a:lnTo>
                <a:cubicBezTo>
                  <a:pt x="413861" y="4640038"/>
                  <a:pt x="0" y="3829104"/>
                  <a:pt x="0" y="2921508"/>
                </a:cubicBezTo>
                <a:cubicBezTo>
                  <a:pt x="0" y="1308004"/>
                  <a:pt x="1308004" y="0"/>
                  <a:pt x="292150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32777" name="TextBox 3"/>
          <p:cNvSpPr txBox="1">
            <a:spLocks noChangeArrowheads="1"/>
          </p:cNvSpPr>
          <p:nvPr/>
        </p:nvSpPr>
        <p:spPr bwMode="auto">
          <a:xfrm>
            <a:off x="8386763" y="3143250"/>
            <a:ext cx="3473450" cy="2781300"/>
          </a:xfrm>
          <a:prstGeom prst="rect">
            <a:avLst/>
          </a:prstGeom>
          <a:noFill/>
          <a:ln w="9525">
            <a:noFill/>
            <a:miter lim="800000"/>
            <a:headEnd/>
            <a:tailEnd/>
          </a:ln>
        </p:spPr>
        <p:txBody>
          <a:bodyPr anchor="ctr"/>
          <a:lstStyle/>
          <a:p>
            <a:pPr>
              <a:lnSpc>
                <a:spcPct val="90000"/>
              </a:lnSpc>
              <a:spcAft>
                <a:spcPts val="600"/>
              </a:spcAft>
            </a:pPr>
            <a:r>
              <a:rPr lang="en-US" sz="2400" dirty="0">
                <a:latin typeface="Calibri" pitchFamily="34" charset="0"/>
              </a:rPr>
              <a:t>Have we used clear steps and the key vocabulary:</a:t>
            </a:r>
          </a:p>
          <a:p>
            <a:pPr>
              <a:lnSpc>
                <a:spcPct val="90000"/>
              </a:lnSpc>
              <a:spcAft>
                <a:spcPts val="600"/>
              </a:spcAft>
            </a:pPr>
            <a:r>
              <a:rPr lang="en-US" sz="2400" dirty="0">
                <a:latin typeface="Calibri" pitchFamily="34" charset="0"/>
              </a:rPr>
              <a:t>dome, portico and column?</a:t>
            </a:r>
          </a:p>
        </p:txBody>
      </p:sp>
    </p:spTree>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72</TotalTime>
  <Words>474</Words>
  <Application>Microsoft Office PowerPoint</Application>
  <PresentationFormat>Custom</PresentationFormat>
  <Paragraphs>74</Paragraphs>
  <Slides>12</Slides>
  <Notes>12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PowerPoint Presentation</vt:lpstr>
      <vt:lpstr>PowerPoint Presentation</vt:lpstr>
      <vt:lpstr>PowerPoint Presentation</vt:lpstr>
      <vt:lpstr>Suggested Resources </vt:lpstr>
      <vt:lpstr>Prior Learning </vt:lpstr>
      <vt:lpstr>Vocabulary </vt:lpstr>
      <vt:lpstr>Warm up task</vt:lpstr>
      <vt:lpstr>PowerPoint Presentation</vt:lpstr>
      <vt:lpstr>PowerPoint Presentation</vt:lpstr>
      <vt:lpstr>PowerPoint Presentation</vt:lpstr>
      <vt:lpstr>Main task  </vt:lpstr>
      <vt:lpstr>Plenary</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Janet Raymond</dc:creator>
  <cp:lastModifiedBy>Administrator</cp:lastModifiedBy>
  <cp:revision>130</cp:revision>
  <dcterms:created xsi:type="dcterms:W3CDTF">2013-07-15T20:26:40Z</dcterms:created>
  <dcterms:modified xsi:type="dcterms:W3CDTF">2020-12-17T18:53:09Z</dcterms:modified>
</cp:coreProperties>
</file>