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6" r:id="rId3"/>
  </p:sldMasterIdLst>
  <p:sldIdLst>
    <p:sldId id="256" r:id="rId4"/>
    <p:sldId id="257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96DF9-81E4-444F-9E50-8B0AA559D017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12D9C-0C34-4655-A166-8E3A3260C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5841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96DF9-81E4-444F-9E50-8B0AA559D017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12D9C-0C34-4655-A166-8E3A3260C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303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96DF9-81E4-444F-9E50-8B0AA559D017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12D9C-0C34-4655-A166-8E3A3260C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946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96DF9-81E4-444F-9E50-8B0AA559D017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12D9C-0C34-4655-A166-8E3A3260C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8408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96DF9-81E4-444F-9E50-8B0AA559D017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12D9C-0C34-4655-A166-8E3A3260C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419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96DF9-81E4-444F-9E50-8B0AA559D017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12D9C-0C34-4655-A166-8E3A3260C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7578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96DF9-81E4-444F-9E50-8B0AA559D017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12D9C-0C34-4655-A166-8E3A3260C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5212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96DF9-81E4-444F-9E50-8B0AA559D017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12D9C-0C34-4655-A166-8E3A3260C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1381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96DF9-81E4-444F-9E50-8B0AA559D017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12D9C-0C34-4655-A166-8E3A3260C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187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96DF9-81E4-444F-9E50-8B0AA559D017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12D9C-0C34-4655-A166-8E3A3260C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8363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96DF9-81E4-444F-9E50-8B0AA559D017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12D9C-0C34-4655-A166-8E3A3260C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4434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7596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8348A1E7-DEAD-48BC-A324-12B351712D98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6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51" y="5734051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35265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FDBF19B1-B135-4B6D-B178-C39D61D63208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50458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C5B22860-3352-46DA-80F8-C815F0DF6A02}"/>
              </a:ext>
            </a:extLst>
          </p:cNvPr>
          <p:cNvSpPr/>
          <p:nvPr userDrawn="1"/>
        </p:nvSpPr>
        <p:spPr bwMode="auto">
          <a:xfrm>
            <a:off x="670985" y="2930526"/>
            <a:ext cx="10850033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A51FD20B-00CE-4347-A959-36F1D3FF94DB}"/>
              </a:ext>
            </a:extLst>
          </p:cNvPr>
          <p:cNvSpPr/>
          <p:nvPr userDrawn="1"/>
        </p:nvSpPr>
        <p:spPr bwMode="auto">
          <a:xfrm>
            <a:off x="670985" y="512764"/>
            <a:ext cx="10850033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FD9E0E06-90F1-4D70-9057-C9B99CD678E1}"/>
              </a:ext>
            </a:extLst>
          </p:cNvPr>
          <p:cNvSpPr txBox="1">
            <a:spLocks/>
          </p:cNvSpPr>
          <p:nvPr userDrawn="1"/>
        </p:nvSpPr>
        <p:spPr>
          <a:xfrm>
            <a:off x="838200" y="30718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A6D18AE-8436-4421-938E-F1B86199E198}"/>
              </a:ext>
            </a:extLst>
          </p:cNvPr>
          <p:cNvSpPr txBox="1">
            <a:spLocks/>
          </p:cNvSpPr>
          <p:nvPr userDrawn="1"/>
        </p:nvSpPr>
        <p:spPr>
          <a:xfrm>
            <a:off x="838200" y="7350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F79B1185-1B8D-4BD7-ACF6-44C4DD13509F}"/>
              </a:ext>
            </a:extLst>
          </p:cNvPr>
          <p:cNvSpPr txBox="1">
            <a:spLocks/>
          </p:cNvSpPr>
          <p:nvPr userDrawn="1"/>
        </p:nvSpPr>
        <p:spPr>
          <a:xfrm>
            <a:off x="838200" y="3467100"/>
            <a:ext cx="105156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1 Lorem ipsum </a:t>
            </a:r>
            <a:r>
              <a:rPr lang="en-GB" sz="1800" dirty="0" err="1">
                <a:latin typeface="Twinkl" pitchFamily="50" charset="0"/>
              </a:rPr>
              <a:t>dolor</a:t>
            </a:r>
            <a:r>
              <a:rPr lang="en-GB" sz="1800" dirty="0">
                <a:latin typeface="Twinkl" pitchFamily="50" charset="0"/>
              </a:rPr>
              <a:t> sit </a:t>
            </a:r>
            <a:r>
              <a:rPr lang="en-GB" sz="1800" dirty="0" err="1">
                <a:latin typeface="Twinkl" pitchFamily="50" charset="0"/>
              </a:rPr>
              <a:t>amet</a:t>
            </a:r>
            <a:r>
              <a:rPr lang="en-GB" sz="1800" dirty="0">
                <a:latin typeface="Twinkl" pitchFamily="50" charset="0"/>
              </a:rPr>
              <a:t>, </a:t>
            </a:r>
            <a:r>
              <a:rPr lang="en-GB" sz="1800" dirty="0" err="1">
                <a:latin typeface="Twinkl" pitchFamily="50" charset="0"/>
              </a:rPr>
              <a:t>consectetur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adipiscing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elit</a:t>
            </a:r>
            <a:r>
              <a:rPr lang="en-GB" sz="1800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sz="1600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838200" y="1127760"/>
            <a:ext cx="105156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705964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83768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31180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143E590F-CF06-4521-B3BF-D5B66C5D097D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09667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4">
            <a:extLst>
              <a:ext uri="{FF2B5EF4-FFF2-40B4-BE49-F238E27FC236}">
                <a16:creationId xmlns:a16="http://schemas.microsoft.com/office/drawing/2014/main" id="{4C032935-5F61-4BB8-BE63-37938FBC5446}"/>
              </a:ext>
            </a:extLst>
          </p:cNvPr>
          <p:cNvSpPr/>
          <p:nvPr userDrawn="1"/>
        </p:nvSpPr>
        <p:spPr bwMode="auto">
          <a:xfrm>
            <a:off x="670985" y="2930526"/>
            <a:ext cx="10850033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Rounded Rectangle 5">
            <a:extLst>
              <a:ext uri="{FF2B5EF4-FFF2-40B4-BE49-F238E27FC236}">
                <a16:creationId xmlns:a16="http://schemas.microsoft.com/office/drawing/2014/main" id="{00DF3EDC-0B01-4804-A4BE-891793AFFE59}"/>
              </a:ext>
            </a:extLst>
          </p:cNvPr>
          <p:cNvSpPr/>
          <p:nvPr userDrawn="1"/>
        </p:nvSpPr>
        <p:spPr bwMode="auto">
          <a:xfrm>
            <a:off x="670985" y="512764"/>
            <a:ext cx="10850033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320656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0464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5.jpe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A96DF9-81E4-444F-9E50-8B0AA559D017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F12D9C-0C34-4655-A166-8E3A3260C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071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pic>
        <p:nvPicPr>
          <p:cNvPr id="1028" name="Picture 2"/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5779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08128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Spellings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With dictation sentences.</a:t>
            </a:r>
          </a:p>
          <a:p>
            <a:r>
              <a:rPr lang="en-GB" dirty="0" smtClean="0"/>
              <a:t>Spelling rule – Create adverbs using the suffix –</a:t>
            </a:r>
            <a:r>
              <a:rPr lang="en-GB" dirty="0" err="1" smtClean="0"/>
              <a:t>ly</a:t>
            </a:r>
            <a:r>
              <a:rPr lang="en-GB" dirty="0" smtClean="0"/>
              <a:t>, when the root word ends in ‘</a:t>
            </a:r>
            <a:r>
              <a:rPr lang="en-GB" dirty="0" err="1" smtClean="0"/>
              <a:t>ic</a:t>
            </a:r>
            <a:r>
              <a:rPr lang="en-GB" dirty="0" smtClean="0"/>
              <a:t>’ or ‘al’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13077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" panose="020B0604020202020204" pitchFamily="2" charset="0"/>
              </a:rPr>
              <a:t>Week 4</a:t>
            </a:r>
            <a:endParaRPr lang="en-GB" altLang="en-US" sz="360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279650" y="1598614"/>
            <a:ext cx="7632700" cy="364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0" fontAlgn="base" hangingPunct="0">
              <a:spcAft>
                <a:spcPct val="0"/>
              </a:spcAft>
              <a:buNone/>
            </a:pPr>
            <a:r>
              <a:rPr lang="en-GB" altLang="en-US" dirty="0"/>
              <a:t>The missing sock </a:t>
            </a:r>
            <a:r>
              <a:rPr lang="en-GB" altLang="en-US" b="1" dirty="0"/>
              <a:t>magically</a:t>
            </a:r>
            <a:r>
              <a:rPr lang="en-GB" altLang="en-US" dirty="0"/>
              <a:t> appeared!</a:t>
            </a:r>
          </a:p>
          <a:p>
            <a:pPr eaLnBrk="0" fontAlgn="base" hangingPunct="0">
              <a:spcAft>
                <a:spcPct val="0"/>
              </a:spcAft>
              <a:buNone/>
            </a:pPr>
            <a:r>
              <a:rPr lang="en-GB" altLang="en-US" dirty="0"/>
              <a:t>My favourite team </a:t>
            </a:r>
            <a:r>
              <a:rPr lang="en-GB" altLang="en-US" b="1" dirty="0"/>
              <a:t>tragically</a:t>
            </a:r>
            <a:r>
              <a:rPr lang="en-GB" altLang="en-US" dirty="0"/>
              <a:t> lost the game.</a:t>
            </a:r>
          </a:p>
          <a:p>
            <a:pPr eaLnBrk="0" fontAlgn="base" hangingPunct="0">
              <a:spcAft>
                <a:spcPct val="0"/>
              </a:spcAft>
              <a:buNone/>
            </a:pPr>
            <a:r>
              <a:rPr lang="en-GB" altLang="en-US" dirty="0"/>
              <a:t>The performance ended </a:t>
            </a:r>
            <a:r>
              <a:rPr lang="en-GB" altLang="en-US" b="1" dirty="0"/>
              <a:t>dramatically</a:t>
            </a:r>
            <a:r>
              <a:rPr lang="en-GB" altLang="en-US" dirty="0"/>
              <a:t>.</a:t>
            </a:r>
          </a:p>
          <a:p>
            <a:pPr eaLnBrk="0" fontAlgn="base" hangingPunct="0">
              <a:spcAft>
                <a:spcPct val="0"/>
              </a:spcAft>
              <a:buNone/>
            </a:pPr>
            <a:r>
              <a:rPr lang="en-GB" altLang="en-US" dirty="0"/>
              <a:t>We </a:t>
            </a:r>
            <a:r>
              <a:rPr lang="en-GB" altLang="en-US" b="1" dirty="0"/>
              <a:t>frantically</a:t>
            </a:r>
            <a:r>
              <a:rPr lang="en-GB" altLang="en-US" dirty="0"/>
              <a:t> searched for the missing child.</a:t>
            </a:r>
          </a:p>
          <a:p>
            <a:pPr eaLnBrk="0" fontAlgn="base" hangingPunct="0">
              <a:spcAft>
                <a:spcPct val="0"/>
              </a:spcAft>
              <a:buNone/>
            </a:pPr>
            <a:r>
              <a:rPr lang="en-GB" altLang="en-US" dirty="0" err="1"/>
              <a:t>Muzafar</a:t>
            </a:r>
            <a:r>
              <a:rPr lang="en-GB" altLang="en-US" dirty="0"/>
              <a:t> </a:t>
            </a:r>
            <a:r>
              <a:rPr lang="en-GB" altLang="en-US" b="1" dirty="0"/>
              <a:t>basically</a:t>
            </a:r>
            <a:r>
              <a:rPr lang="en-GB" altLang="en-US" dirty="0"/>
              <a:t> gave Joe the answers.</a:t>
            </a:r>
          </a:p>
          <a:p>
            <a:pPr eaLnBrk="0" fontAlgn="base" hangingPunct="0">
              <a:spcAft>
                <a:spcPct val="0"/>
              </a:spcAft>
              <a:buNone/>
            </a:pPr>
            <a:r>
              <a:rPr lang="en-GB" altLang="en-US" dirty="0"/>
              <a:t>We </a:t>
            </a:r>
            <a:r>
              <a:rPr lang="en-GB" altLang="en-US" b="1" dirty="0"/>
              <a:t>eventually</a:t>
            </a:r>
            <a:r>
              <a:rPr lang="en-GB" altLang="en-US" dirty="0"/>
              <a:t> arrived at the destination.</a:t>
            </a:r>
          </a:p>
          <a:p>
            <a:pPr eaLnBrk="0" fontAlgn="base" hangingPunct="0">
              <a:spcAft>
                <a:spcPct val="0"/>
              </a:spcAft>
              <a:buNone/>
            </a:pPr>
            <a:r>
              <a:rPr lang="en-GB" altLang="en-US" dirty="0"/>
              <a:t>The two friends </a:t>
            </a:r>
            <a:r>
              <a:rPr lang="en-GB" altLang="en-US" b="1" dirty="0"/>
              <a:t>comically</a:t>
            </a:r>
            <a:r>
              <a:rPr lang="en-GB" altLang="en-US" dirty="0"/>
              <a:t> entertained us.</a:t>
            </a:r>
          </a:p>
          <a:p>
            <a:pPr eaLnBrk="0" fontAlgn="base" hangingPunct="0">
              <a:spcAft>
                <a:spcPct val="0"/>
              </a:spcAft>
              <a:buNone/>
            </a:pPr>
            <a:r>
              <a:rPr lang="en-GB" altLang="en-US" dirty="0"/>
              <a:t>I </a:t>
            </a:r>
            <a:r>
              <a:rPr lang="en-GB" altLang="en-US" b="1" dirty="0"/>
              <a:t>accidentally</a:t>
            </a:r>
            <a:r>
              <a:rPr lang="en-GB" altLang="en-US" dirty="0"/>
              <a:t> broke my mum’s vase.</a:t>
            </a:r>
          </a:p>
          <a:p>
            <a:pPr eaLnBrk="0" fontAlgn="base" hangingPunct="0">
              <a:spcAft>
                <a:spcPct val="0"/>
              </a:spcAft>
              <a:buNone/>
            </a:pPr>
            <a:r>
              <a:rPr lang="en-GB" altLang="en-US" dirty="0"/>
              <a:t>My aunt and uncle </a:t>
            </a:r>
            <a:r>
              <a:rPr lang="en-GB" altLang="en-US" b="1" dirty="0"/>
              <a:t>occasionally</a:t>
            </a:r>
            <a:r>
              <a:rPr lang="en-GB" altLang="en-US" dirty="0"/>
              <a:t> visit our house.</a:t>
            </a:r>
          </a:p>
          <a:p>
            <a:pPr eaLnBrk="0" fontAlgn="base" hangingPunct="0">
              <a:spcAft>
                <a:spcPct val="0"/>
              </a:spcAft>
              <a:buNone/>
            </a:pPr>
            <a:r>
              <a:rPr lang="en-GB" altLang="en-US" dirty="0"/>
              <a:t>I’m </a:t>
            </a:r>
            <a:r>
              <a:rPr lang="en-GB" altLang="en-US" b="1" dirty="0"/>
              <a:t>actually</a:t>
            </a:r>
            <a:r>
              <a:rPr lang="en-GB" altLang="en-US" dirty="0"/>
              <a:t> impressed that you managed to finish it.</a:t>
            </a:r>
          </a:p>
        </p:txBody>
      </p:sp>
    </p:spTree>
    <p:extLst>
      <p:ext uri="{BB962C8B-B14F-4D97-AF65-F5344CB8AC3E}">
        <p14:creationId xmlns:p14="http://schemas.microsoft.com/office/powerpoint/2010/main" val="1212274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CFD0F8B1-8D63-4C62-ACF4-BA36E97E697D}"/>
              </a:ext>
            </a:extLst>
          </p:cNvPr>
          <p:cNvSpPr/>
          <p:nvPr/>
        </p:nvSpPr>
        <p:spPr>
          <a:xfrm>
            <a:off x="2279650" y="765175"/>
            <a:ext cx="7632700" cy="554038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2279650" y="854075"/>
            <a:ext cx="7632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>
                <a:solidFill>
                  <a:prstClr val="white"/>
                </a:solidFill>
              </a:rPr>
              <a:t>Look at how the root words change…</a:t>
            </a:r>
          </a:p>
        </p:txBody>
      </p:sp>
      <p:sp>
        <p:nvSpPr>
          <p:cNvPr id="22" name="1">
            <a:extLst>
              <a:ext uri="{FF2B5EF4-FFF2-40B4-BE49-F238E27FC236}">
                <a16:creationId xmlns:a16="http://schemas.microsoft.com/office/drawing/2014/main" id="{7DD2D030-C9A1-4F2B-8CAA-13A4415C7F5B}"/>
              </a:ext>
            </a:extLst>
          </p:cNvPr>
          <p:cNvSpPr/>
          <p:nvPr/>
        </p:nvSpPr>
        <p:spPr>
          <a:xfrm>
            <a:off x="2900364" y="1582738"/>
            <a:ext cx="1946275" cy="641350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en-GB" dirty="0">
                <a:solidFill>
                  <a:prstClr val="white"/>
                </a:solidFill>
                <a:latin typeface="Twinkl"/>
              </a:rPr>
              <a:t>dramatic</a:t>
            </a:r>
          </a:p>
        </p:txBody>
      </p:sp>
      <p:sp>
        <p:nvSpPr>
          <p:cNvPr id="23" name="2">
            <a:extLst>
              <a:ext uri="{FF2B5EF4-FFF2-40B4-BE49-F238E27FC236}">
                <a16:creationId xmlns:a16="http://schemas.microsoft.com/office/drawing/2014/main" id="{383FA90D-C9DA-48F8-B20D-F06AC29BF3E6}"/>
              </a:ext>
            </a:extLst>
          </p:cNvPr>
          <p:cNvSpPr/>
          <p:nvPr/>
        </p:nvSpPr>
        <p:spPr>
          <a:xfrm>
            <a:off x="2900364" y="2300288"/>
            <a:ext cx="1946275" cy="641350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en-GB" dirty="0">
                <a:solidFill>
                  <a:prstClr val="white"/>
                </a:solidFill>
                <a:latin typeface="Twinkl"/>
              </a:rPr>
              <a:t>accidental</a:t>
            </a:r>
          </a:p>
        </p:txBody>
      </p:sp>
      <p:sp>
        <p:nvSpPr>
          <p:cNvPr id="24" name="3">
            <a:extLst>
              <a:ext uri="{FF2B5EF4-FFF2-40B4-BE49-F238E27FC236}">
                <a16:creationId xmlns:a16="http://schemas.microsoft.com/office/drawing/2014/main" id="{F51D28BC-41CA-4107-A6A6-298AE9B58DA7}"/>
              </a:ext>
            </a:extLst>
          </p:cNvPr>
          <p:cNvSpPr/>
          <p:nvPr/>
        </p:nvSpPr>
        <p:spPr>
          <a:xfrm>
            <a:off x="2900364" y="3043238"/>
            <a:ext cx="1946275" cy="641350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en-GB" dirty="0">
                <a:solidFill>
                  <a:prstClr val="white"/>
                </a:solidFill>
                <a:latin typeface="Twinkl"/>
              </a:rPr>
              <a:t>magic</a:t>
            </a:r>
          </a:p>
        </p:txBody>
      </p:sp>
      <p:sp>
        <p:nvSpPr>
          <p:cNvPr id="25" name="4">
            <a:extLst>
              <a:ext uri="{FF2B5EF4-FFF2-40B4-BE49-F238E27FC236}">
                <a16:creationId xmlns:a16="http://schemas.microsoft.com/office/drawing/2014/main" id="{FDB56BAA-4E9E-4037-A5A0-E8218A4824E9}"/>
              </a:ext>
            </a:extLst>
          </p:cNvPr>
          <p:cNvSpPr/>
          <p:nvPr/>
        </p:nvSpPr>
        <p:spPr>
          <a:xfrm>
            <a:off x="2900364" y="3773488"/>
            <a:ext cx="1946275" cy="641350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en-GB" dirty="0">
                <a:solidFill>
                  <a:prstClr val="white"/>
                </a:solidFill>
                <a:latin typeface="Twinkl"/>
              </a:rPr>
              <a:t>frantic</a:t>
            </a:r>
          </a:p>
        </p:txBody>
      </p:sp>
      <p:sp>
        <p:nvSpPr>
          <p:cNvPr id="26" name="5">
            <a:extLst>
              <a:ext uri="{FF2B5EF4-FFF2-40B4-BE49-F238E27FC236}">
                <a16:creationId xmlns:a16="http://schemas.microsoft.com/office/drawing/2014/main" id="{322E677A-3652-469F-9F88-5653ED96D23C}"/>
              </a:ext>
            </a:extLst>
          </p:cNvPr>
          <p:cNvSpPr/>
          <p:nvPr/>
        </p:nvSpPr>
        <p:spPr>
          <a:xfrm>
            <a:off x="2900364" y="4503738"/>
            <a:ext cx="1946275" cy="641350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en-GB" dirty="0">
                <a:solidFill>
                  <a:prstClr val="white"/>
                </a:solidFill>
                <a:latin typeface="Twinkl"/>
              </a:rPr>
              <a:t>tragic</a:t>
            </a:r>
          </a:p>
        </p:txBody>
      </p:sp>
      <p:sp>
        <p:nvSpPr>
          <p:cNvPr id="27" name="a">
            <a:extLst>
              <a:ext uri="{FF2B5EF4-FFF2-40B4-BE49-F238E27FC236}">
                <a16:creationId xmlns:a16="http://schemas.microsoft.com/office/drawing/2014/main" id="{82DA46BB-0CD8-4ECE-8117-CF00036EF59A}"/>
              </a:ext>
            </a:extLst>
          </p:cNvPr>
          <p:cNvSpPr/>
          <p:nvPr/>
        </p:nvSpPr>
        <p:spPr>
          <a:xfrm>
            <a:off x="4846639" y="1582738"/>
            <a:ext cx="1946275" cy="641350"/>
          </a:xfrm>
          <a:prstGeom prst="rect">
            <a:avLst/>
          </a:prstGeom>
          <a:solidFill>
            <a:srgbClr val="49A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prstClr val="white"/>
                </a:solidFill>
                <a:latin typeface="Twinkl"/>
              </a:rPr>
              <a:t>ally</a:t>
            </a:r>
          </a:p>
        </p:txBody>
      </p:sp>
      <p:sp>
        <p:nvSpPr>
          <p:cNvPr id="28" name="b">
            <a:extLst>
              <a:ext uri="{FF2B5EF4-FFF2-40B4-BE49-F238E27FC236}">
                <a16:creationId xmlns:a16="http://schemas.microsoft.com/office/drawing/2014/main" id="{77957E94-6CDE-4CA4-8DC5-F2835410B1B9}"/>
              </a:ext>
            </a:extLst>
          </p:cNvPr>
          <p:cNvSpPr/>
          <p:nvPr/>
        </p:nvSpPr>
        <p:spPr>
          <a:xfrm>
            <a:off x="4846639" y="2300288"/>
            <a:ext cx="1946275" cy="641350"/>
          </a:xfrm>
          <a:prstGeom prst="rect">
            <a:avLst/>
          </a:prstGeom>
          <a:solidFill>
            <a:srgbClr val="49A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prstClr val="white"/>
                </a:solidFill>
                <a:latin typeface="Twinkl"/>
              </a:rPr>
              <a:t>ally</a:t>
            </a:r>
          </a:p>
        </p:txBody>
      </p:sp>
      <p:sp>
        <p:nvSpPr>
          <p:cNvPr id="29" name="c">
            <a:extLst>
              <a:ext uri="{FF2B5EF4-FFF2-40B4-BE49-F238E27FC236}">
                <a16:creationId xmlns:a16="http://schemas.microsoft.com/office/drawing/2014/main" id="{0C7D0546-B920-4F92-928D-9947E34BEC22}"/>
              </a:ext>
            </a:extLst>
          </p:cNvPr>
          <p:cNvSpPr/>
          <p:nvPr/>
        </p:nvSpPr>
        <p:spPr>
          <a:xfrm>
            <a:off x="4846639" y="3043238"/>
            <a:ext cx="1946275" cy="641350"/>
          </a:xfrm>
          <a:prstGeom prst="rect">
            <a:avLst/>
          </a:prstGeom>
          <a:solidFill>
            <a:srgbClr val="49A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prstClr val="white"/>
                </a:solidFill>
                <a:latin typeface="Twinkl"/>
              </a:rPr>
              <a:t>ally</a:t>
            </a:r>
          </a:p>
        </p:txBody>
      </p:sp>
      <p:sp>
        <p:nvSpPr>
          <p:cNvPr id="30" name="d">
            <a:extLst>
              <a:ext uri="{FF2B5EF4-FFF2-40B4-BE49-F238E27FC236}">
                <a16:creationId xmlns:a16="http://schemas.microsoft.com/office/drawing/2014/main" id="{8BF085D4-5BF2-4DEC-85A6-8FFAEF1F9718}"/>
              </a:ext>
            </a:extLst>
          </p:cNvPr>
          <p:cNvSpPr/>
          <p:nvPr/>
        </p:nvSpPr>
        <p:spPr>
          <a:xfrm>
            <a:off x="4846639" y="3773488"/>
            <a:ext cx="1946275" cy="641350"/>
          </a:xfrm>
          <a:prstGeom prst="rect">
            <a:avLst/>
          </a:prstGeom>
          <a:solidFill>
            <a:srgbClr val="49A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prstClr val="white"/>
                </a:solidFill>
                <a:latin typeface="Twinkl"/>
              </a:rPr>
              <a:t>ally</a:t>
            </a:r>
          </a:p>
        </p:txBody>
      </p:sp>
      <p:sp>
        <p:nvSpPr>
          <p:cNvPr id="31" name="e">
            <a:extLst>
              <a:ext uri="{FF2B5EF4-FFF2-40B4-BE49-F238E27FC236}">
                <a16:creationId xmlns:a16="http://schemas.microsoft.com/office/drawing/2014/main" id="{3D9CEAC7-2A4D-40A0-87D2-0063EB41A325}"/>
              </a:ext>
            </a:extLst>
          </p:cNvPr>
          <p:cNvSpPr/>
          <p:nvPr/>
        </p:nvSpPr>
        <p:spPr>
          <a:xfrm>
            <a:off x="4846639" y="4503738"/>
            <a:ext cx="1946275" cy="641350"/>
          </a:xfrm>
          <a:prstGeom prst="rect">
            <a:avLst/>
          </a:prstGeom>
          <a:solidFill>
            <a:srgbClr val="49A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prstClr val="white"/>
                </a:solidFill>
                <a:latin typeface="Twinkl"/>
              </a:rPr>
              <a:t>ally</a:t>
            </a:r>
          </a:p>
        </p:txBody>
      </p:sp>
      <p:sp>
        <p:nvSpPr>
          <p:cNvPr id="32" name="basically">
            <a:extLst>
              <a:ext uri="{FF2B5EF4-FFF2-40B4-BE49-F238E27FC236}">
                <a16:creationId xmlns:a16="http://schemas.microsoft.com/office/drawing/2014/main" id="{A0F86B90-D236-4342-8B53-1EF564E42E23}"/>
              </a:ext>
            </a:extLst>
          </p:cNvPr>
          <p:cNvSpPr/>
          <p:nvPr/>
        </p:nvSpPr>
        <p:spPr>
          <a:xfrm>
            <a:off x="7145339" y="1582738"/>
            <a:ext cx="1946275" cy="641350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prstClr val="white"/>
                </a:solidFill>
                <a:latin typeface="Twinkl"/>
              </a:rPr>
              <a:t>dramatically</a:t>
            </a:r>
          </a:p>
        </p:txBody>
      </p:sp>
      <p:sp>
        <p:nvSpPr>
          <p:cNvPr id="33" name="accidental">
            <a:extLst>
              <a:ext uri="{FF2B5EF4-FFF2-40B4-BE49-F238E27FC236}">
                <a16:creationId xmlns:a16="http://schemas.microsoft.com/office/drawing/2014/main" id="{657249E4-B17D-4164-A20F-31AAD505523E}"/>
              </a:ext>
            </a:extLst>
          </p:cNvPr>
          <p:cNvSpPr/>
          <p:nvPr/>
        </p:nvSpPr>
        <p:spPr>
          <a:xfrm>
            <a:off x="7145339" y="2300288"/>
            <a:ext cx="1946275" cy="641350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prstClr val="white"/>
                </a:solidFill>
                <a:latin typeface="Twinkl"/>
              </a:rPr>
              <a:t>accidentally</a:t>
            </a:r>
          </a:p>
        </p:txBody>
      </p:sp>
      <p:sp>
        <p:nvSpPr>
          <p:cNvPr id="34" name="magic">
            <a:extLst>
              <a:ext uri="{FF2B5EF4-FFF2-40B4-BE49-F238E27FC236}">
                <a16:creationId xmlns:a16="http://schemas.microsoft.com/office/drawing/2014/main" id="{C841ACA2-0824-4FE1-BFCB-98E60869BC03}"/>
              </a:ext>
            </a:extLst>
          </p:cNvPr>
          <p:cNvSpPr/>
          <p:nvPr/>
        </p:nvSpPr>
        <p:spPr>
          <a:xfrm>
            <a:off x="7145339" y="3043238"/>
            <a:ext cx="1946275" cy="641350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prstClr val="white"/>
                </a:solidFill>
                <a:latin typeface="Twinkl"/>
              </a:rPr>
              <a:t>magically</a:t>
            </a:r>
          </a:p>
        </p:txBody>
      </p:sp>
      <p:sp>
        <p:nvSpPr>
          <p:cNvPr id="35" name="frantic">
            <a:extLst>
              <a:ext uri="{FF2B5EF4-FFF2-40B4-BE49-F238E27FC236}">
                <a16:creationId xmlns:a16="http://schemas.microsoft.com/office/drawing/2014/main" id="{70755082-4859-4647-9E38-5E1A43D3B075}"/>
              </a:ext>
            </a:extLst>
          </p:cNvPr>
          <p:cNvSpPr/>
          <p:nvPr/>
        </p:nvSpPr>
        <p:spPr>
          <a:xfrm>
            <a:off x="7145339" y="3773488"/>
            <a:ext cx="1946275" cy="641350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prstClr val="white"/>
                </a:solidFill>
                <a:latin typeface="Twinkl"/>
              </a:rPr>
              <a:t>frantically</a:t>
            </a:r>
          </a:p>
        </p:txBody>
      </p:sp>
      <p:sp>
        <p:nvSpPr>
          <p:cNvPr id="36" name="tragic">
            <a:extLst>
              <a:ext uri="{FF2B5EF4-FFF2-40B4-BE49-F238E27FC236}">
                <a16:creationId xmlns:a16="http://schemas.microsoft.com/office/drawing/2014/main" id="{BBC93AF2-87BA-4D51-B741-8BE4AF6DB508}"/>
              </a:ext>
            </a:extLst>
          </p:cNvPr>
          <p:cNvSpPr/>
          <p:nvPr/>
        </p:nvSpPr>
        <p:spPr>
          <a:xfrm>
            <a:off x="7145339" y="4503738"/>
            <a:ext cx="1946275" cy="641350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prstClr val="white"/>
                </a:solidFill>
                <a:latin typeface="Twinkl"/>
              </a:rPr>
              <a:t>tragically</a:t>
            </a:r>
          </a:p>
        </p:txBody>
      </p:sp>
      <p:sp>
        <p:nvSpPr>
          <p:cNvPr id="37" name="Rectangle 1"/>
          <p:cNvSpPr>
            <a:spLocks noChangeArrowheads="1"/>
          </p:cNvSpPr>
          <p:nvPr/>
        </p:nvSpPr>
        <p:spPr bwMode="auto">
          <a:xfrm>
            <a:off x="2279650" y="5410201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Most root words that end in ‘ic’ or ‘al’ change to end with the letter pattern </a:t>
            </a:r>
            <a:r>
              <a:rPr lang="en-GB" altLang="en-US" b="1"/>
              <a:t>‘ally’ </a:t>
            </a:r>
            <a:r>
              <a:rPr lang="en-GB" altLang="en-US"/>
              <a:t>when they are turned into adverbs.</a:t>
            </a:r>
          </a:p>
        </p:txBody>
      </p:sp>
    </p:spTree>
    <p:extLst>
      <p:ext uri="{BB962C8B-B14F-4D97-AF65-F5344CB8AC3E}">
        <p14:creationId xmlns:p14="http://schemas.microsoft.com/office/powerpoint/2010/main" val="2804494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3.xml><?xml version="1.0" encoding="utf-8"?>
<a:theme xmlns:a="http://schemas.openxmlformats.org/drawingml/2006/main" name="2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.pptx" id="{43A97736-C155-4690-9795-7A156DC1B183}" vid="{EC06FDAE-EA90-4436-A920-CF72100EA2F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158</Words>
  <Application>Microsoft Office PowerPoint</Application>
  <PresentationFormat>Widescreen</PresentationFormat>
  <Paragraphs>31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Arial</vt:lpstr>
      <vt:lpstr>Calibri</vt:lpstr>
      <vt:lpstr>Calibri Light</vt:lpstr>
      <vt:lpstr>Sassoon Infant Rg</vt:lpstr>
      <vt:lpstr>Twinkl</vt:lpstr>
      <vt:lpstr>Twinkl SemiBold</vt:lpstr>
      <vt:lpstr>Office Theme</vt:lpstr>
      <vt:lpstr>1_Office Theme</vt:lpstr>
      <vt:lpstr>2_Office Theme</vt:lpstr>
      <vt:lpstr>Spellings</vt:lpstr>
      <vt:lpstr>Week 4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Spellings</dc:title>
  <dc:creator>Alicia Clarke</dc:creator>
  <cp:lastModifiedBy>Alicia Clarke</cp:lastModifiedBy>
  <cp:revision>2</cp:revision>
  <dcterms:created xsi:type="dcterms:W3CDTF">2020-11-19T14:20:18Z</dcterms:created>
  <dcterms:modified xsi:type="dcterms:W3CDTF">2020-11-19T14:28:00Z</dcterms:modified>
</cp:coreProperties>
</file>