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theme/theme8.xml" ContentType="application/vnd.openxmlformats-officedocument.theme+xml"/>
  <Override PartName="/ppt/slideLayouts/slideLayout11.xml" ContentType="application/vnd.openxmlformats-officedocument.presentationml.slideLayout+xml"/>
  <Override PartName="/ppt/theme/theme9.xml" ContentType="application/vnd.openxmlformats-officedocument.theme+xml"/>
  <Override PartName="/ppt/theme/theme10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notesSlides/notesSlide2.xml" ContentType="application/vnd.openxmlformats-officedocument.presentationml.notesSlide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4" r:id="rId4"/>
    <p:sldMasterId id="2147483657" r:id="rId5"/>
    <p:sldMasterId id="2147483659" r:id="rId6"/>
    <p:sldMasterId id="2147483661" r:id="rId7"/>
    <p:sldMasterId id="2147483663" r:id="rId8"/>
    <p:sldMasterId id="2147483665" r:id="rId9"/>
    <p:sldMasterId id="2147483668" r:id="rId10"/>
    <p:sldMasterId id="2147483650" r:id="rId11"/>
    <p:sldMasterId id="2147483652" r:id="rId12"/>
  </p:sldMasterIdLst>
  <p:notesMasterIdLst>
    <p:notesMasterId r:id="rId26"/>
  </p:notesMasterIdLst>
  <p:sldIdLst>
    <p:sldId id="277" r:id="rId13"/>
    <p:sldId id="278" r:id="rId14"/>
    <p:sldId id="279" r:id="rId15"/>
    <p:sldId id="284" r:id="rId16"/>
    <p:sldId id="280" r:id="rId17"/>
    <p:sldId id="258" r:id="rId18"/>
    <p:sldId id="282" r:id="rId19"/>
    <p:sldId id="273" r:id="rId20"/>
    <p:sldId id="271" r:id="rId21"/>
    <p:sldId id="274" r:id="rId22"/>
    <p:sldId id="268" r:id="rId23"/>
    <p:sldId id="283" r:id="rId24"/>
    <p:sldId id="260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36" autoAdjust="0"/>
    <p:restoredTop sz="94694"/>
  </p:normalViewPr>
  <p:slideViewPr>
    <p:cSldViewPr snapToGrid="0" snapToObjects="1">
      <p:cViewPr varScale="1">
        <p:scale>
          <a:sx n="75" d="100"/>
          <a:sy n="75" d="100"/>
        </p:scale>
        <p:origin x="1016" y="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9.xml"/><Relationship Id="rId7" Type="http://schemas.openxmlformats.org/officeDocument/2006/relationships/slideMaster" Target="slideMasters/slideMaster4.xml"/><Relationship Id="rId12" Type="http://schemas.openxmlformats.org/officeDocument/2006/relationships/slideMaster" Target="slideMasters/slideMaster9.xml"/><Relationship Id="rId17" Type="http://schemas.openxmlformats.org/officeDocument/2006/relationships/slide" Target="slides/slide5.xml"/><Relationship Id="rId25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4.xml"/><Relationship Id="rId20" Type="http://schemas.openxmlformats.org/officeDocument/2006/relationships/slide" Target="slides/slide8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2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3.xml"/><Relationship Id="rId23" Type="http://schemas.openxmlformats.org/officeDocument/2006/relationships/slide" Target="slides/slide11.xml"/><Relationship Id="rId28" Type="http://schemas.openxmlformats.org/officeDocument/2006/relationships/viewProps" Target="view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7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2.xml"/><Relationship Id="rId22" Type="http://schemas.openxmlformats.org/officeDocument/2006/relationships/slide" Target="slides/slide1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06AA71-502A-4458-93BE-06EF0981A4BA}" type="datetimeFigureOut">
              <a:rPr lang="en-GB" smtClean="0"/>
              <a:t>21/10/2020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93DBDD-48FF-4B3A-870C-CA63D520D9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76944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Can we simplify?</a:t>
            </a:r>
          </a:p>
          <a:p>
            <a:endParaRPr lang="en-GB" dirty="0"/>
          </a:p>
          <a:p>
            <a:r>
              <a:rPr lang="en-GB" dirty="0"/>
              <a:t>Discuss</a:t>
            </a:r>
            <a:r>
              <a:rPr lang="en-GB" baseline="0" dirty="0"/>
              <a:t> r</a:t>
            </a:r>
            <a:r>
              <a:rPr lang="en-GB" dirty="0"/>
              <a:t>eduction structure – take away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97797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Can we simplify?</a:t>
            </a:r>
          </a:p>
          <a:p>
            <a:endParaRPr lang="en-GB" dirty="0"/>
          </a:p>
          <a:p>
            <a:r>
              <a:rPr lang="en-GB" dirty="0"/>
              <a:t>Discuss</a:t>
            </a:r>
            <a:r>
              <a:rPr lang="en-GB" baseline="0" dirty="0"/>
              <a:t> r</a:t>
            </a:r>
            <a:r>
              <a:rPr lang="en-GB" dirty="0"/>
              <a:t>eduction structure – take away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6818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Can we simplify?</a:t>
            </a:r>
          </a:p>
          <a:p>
            <a:endParaRPr lang="en-GB" dirty="0"/>
          </a:p>
          <a:p>
            <a:r>
              <a:rPr lang="en-GB" dirty="0"/>
              <a:t>Discuss</a:t>
            </a:r>
            <a:r>
              <a:rPr lang="en-GB" baseline="0" dirty="0"/>
              <a:t> r</a:t>
            </a:r>
            <a:r>
              <a:rPr lang="en-GB" dirty="0"/>
              <a:t>eduction structure – take away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97328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129856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21/10/2020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626007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81164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311157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593992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247094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120764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835687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369080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55709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806871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0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90652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73363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22175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89801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24737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86935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58227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Y3_SP_B5_PP12.jpg">
            <a:extLst>
              <a:ext uri="{FF2B5EF4-FFF2-40B4-BE49-F238E27FC236}">
                <a16:creationId xmlns:a16="http://schemas.microsoft.com/office/drawing/2014/main" id="{02C4704A-7459-1947-800F-A84DF74E385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7" name="Picture 6" descr="Y3_SP_B5_PP12.jpg">
            <a:extLst>
              <a:ext uri="{FF2B5EF4-FFF2-40B4-BE49-F238E27FC236}">
                <a16:creationId xmlns:a16="http://schemas.microsoft.com/office/drawing/2014/main" id="{2994B4EE-78B1-6B46-A7FD-54459844402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867"/>
          <a:stretch/>
        </p:blipFill>
        <p:spPr>
          <a:xfrm>
            <a:off x="0" y="4651513"/>
            <a:ext cx="9144000" cy="2206487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8837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Y3_SP_B5_PP12.jpg">
            <a:extLst>
              <a:ext uri="{FF2B5EF4-FFF2-40B4-BE49-F238E27FC236}">
                <a16:creationId xmlns:a16="http://schemas.microsoft.com/office/drawing/2014/main" id="{02C4704A-7459-1947-800F-A84DF74E385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7" name="Picture 6" descr="Y3_SP_B5_PP12.jpg">
            <a:extLst>
              <a:ext uri="{FF2B5EF4-FFF2-40B4-BE49-F238E27FC236}">
                <a16:creationId xmlns:a16="http://schemas.microsoft.com/office/drawing/2014/main" id="{2994B4EE-78B1-6B46-A7FD-54459844402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867"/>
          <a:stretch/>
        </p:blipFill>
        <p:spPr>
          <a:xfrm>
            <a:off x="0" y="4651513"/>
            <a:ext cx="9144000" cy="2206487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 userDrawn="1"/>
        </p:nvSpPr>
        <p:spPr>
          <a:xfrm rot="16200000">
            <a:off x="4067703" y="-3185203"/>
            <a:ext cx="45719" cy="818112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4728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2.png"/><Relationship Id="rId5" Type="http://schemas.openxmlformats.org/officeDocument/2006/relationships/image" Target="../media/image10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Relationship Id="rId9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4" Type="http://schemas.openxmlformats.org/officeDocument/2006/relationships/image" Target="../media/image18.png"/><Relationship Id="rId9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9.png"/><Relationship Id="rId11" Type="http://schemas.openxmlformats.org/officeDocument/2006/relationships/image" Target="../media/image28.png"/><Relationship Id="rId5" Type="http://schemas.openxmlformats.org/officeDocument/2006/relationships/image" Target="../media/image21.png"/><Relationship Id="rId10" Type="http://schemas.openxmlformats.org/officeDocument/2006/relationships/image" Target="../media/image27.png"/><Relationship Id="rId9" Type="http://schemas.openxmlformats.org/officeDocument/2006/relationships/image" Target="../media/image26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7" Type="http://schemas.openxmlformats.org/officeDocument/2006/relationships/image" Target="../media/image2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30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0B82545-B2B8-402E-B848-18D4EF2A6B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32810"/>
            <a:ext cx="6145301" cy="179237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0529A82-362D-4849-8744-CF3E0639D18F}"/>
              </a:ext>
            </a:extLst>
          </p:cNvPr>
          <p:cNvSpPr txBox="1"/>
          <p:nvPr/>
        </p:nvSpPr>
        <p:spPr>
          <a:xfrm>
            <a:off x="948267" y="4402667"/>
            <a:ext cx="3742266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2800" dirty="0"/>
              <a:t>L.O. to subtract lengths</a:t>
            </a:r>
            <a:r>
              <a:rPr lang="en-GB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042620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629229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68F3B5D8-B580-4E09-97D7-8385FAF0AFCA}"/>
                  </a:ext>
                </a:extLst>
              </p:cNvPr>
              <p:cNvSpPr txBox="1"/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US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Convert the measurements.</a:t>
                </a:r>
              </a:p>
              <a:p>
                <a:r>
                  <a:rPr lang="en-US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1 cm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______ mm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10 cm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______ mm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100 cm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______ mm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  502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48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499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 Find the difference between 2 and 6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68F3B5D8-B580-4E09-97D7-8385FAF0AFC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blipFill>
                <a:blip r:embed="rId4"/>
                <a:stretch>
                  <a:fillRect l="-1707" t="-152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833004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68F3B5D8-B580-4E09-97D7-8385FAF0AFCA}"/>
                  </a:ext>
                </a:extLst>
              </p:cNvPr>
              <p:cNvSpPr txBox="1"/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US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Convert the measurements.</a:t>
                </a:r>
              </a:p>
              <a:p>
                <a:r>
                  <a:rPr lang="en-US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1 cm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______ mm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10 cm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______ mm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100 cm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______ mm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  502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48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499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 Find the difference between 2 and 6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68F3B5D8-B580-4E09-97D7-8385FAF0AFC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blipFill>
                <a:blip r:embed="rId5"/>
                <a:stretch>
                  <a:fillRect l="-1707" t="-152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/>
          <p:cNvSpPr txBox="1"/>
          <p:nvPr/>
        </p:nvSpPr>
        <p:spPr>
          <a:xfrm>
            <a:off x="3314540" y="762000"/>
            <a:ext cx="1066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231587" y="1170865"/>
            <a:ext cx="1066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100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100227" y="1600667"/>
            <a:ext cx="1066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1,000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197929" y="2430203"/>
            <a:ext cx="1066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45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3025894" y="4290854"/>
                <a:ext cx="228226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</a:rPr>
                  <a:t>6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2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4 </a:t>
                </a: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25894" y="4290854"/>
                <a:ext cx="2282265" cy="523220"/>
              </a:xfrm>
              <a:prstGeom prst="rect">
                <a:avLst/>
              </a:prstGeom>
              <a:blipFill>
                <a:blip r:embed="rId6"/>
                <a:stretch>
                  <a:fillRect l="-5333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4178423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453475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127" y="3857583"/>
            <a:ext cx="7567897" cy="1247231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3418092" y="3334363"/>
            <a:ext cx="523258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The tube is ____ mm long.</a:t>
            </a:r>
            <a:endParaRPr lang="en-GB" sz="28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127" y="1465484"/>
            <a:ext cx="7567897" cy="1563615"/>
          </a:xfrm>
          <a:prstGeom prst="rect">
            <a:avLst/>
          </a:prstGeom>
        </p:spPr>
      </p:pic>
      <p:pic>
        <p:nvPicPr>
          <p:cNvPr id="1028" name="Picture 4" descr="Train,cartoon,transportation,travel,transport - free image from ...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93" t="31101" r="4537" b="13283"/>
          <a:stretch/>
        </p:blipFill>
        <p:spPr bwMode="auto">
          <a:xfrm>
            <a:off x="717254" y="466721"/>
            <a:ext cx="3095226" cy="1065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tangle 10"/>
          <p:cNvSpPr/>
          <p:nvPr/>
        </p:nvSpPr>
        <p:spPr>
          <a:xfrm>
            <a:off x="3962746" y="738018"/>
            <a:ext cx="415885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The train is ____ cm long.</a:t>
            </a:r>
            <a:endParaRPr lang="en-GB" sz="2800" dirty="0"/>
          </a:p>
        </p:txBody>
      </p:sp>
      <p:sp>
        <p:nvSpPr>
          <p:cNvPr id="13" name="Rectangle 12"/>
          <p:cNvSpPr/>
          <p:nvPr/>
        </p:nvSpPr>
        <p:spPr>
          <a:xfrm>
            <a:off x="5660936" y="3292214"/>
            <a:ext cx="9780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40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5770027" y="704493"/>
            <a:ext cx="9780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6</a:t>
            </a:r>
            <a:endParaRPr lang="en-GB" sz="2800" dirty="0">
              <a:solidFill>
                <a:schemeClr val="accent1"/>
              </a:solidFill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077586" y="2304198"/>
            <a:ext cx="1563616" cy="2458491"/>
          </a:xfrm>
          <a:prstGeom prst="rect">
            <a:avLst/>
          </a:prstGeom>
        </p:spPr>
      </p:pic>
      <p:cxnSp>
        <p:nvCxnSpPr>
          <p:cNvPr id="4" name="Straight Connector 3"/>
          <p:cNvCxnSpPr/>
          <p:nvPr/>
        </p:nvCxnSpPr>
        <p:spPr>
          <a:xfrm>
            <a:off x="1834221" y="3117341"/>
            <a:ext cx="0" cy="1505609"/>
          </a:xfrm>
          <a:prstGeom prst="line">
            <a:avLst/>
          </a:prstGeom>
          <a:ln w="38100"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3691886" y="3117341"/>
            <a:ext cx="0" cy="1526617"/>
          </a:xfrm>
          <a:prstGeom prst="line">
            <a:avLst/>
          </a:prstGeom>
          <a:ln w="38100"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907122" y="466721"/>
            <a:ext cx="0" cy="1822136"/>
          </a:xfrm>
          <a:prstGeom prst="line">
            <a:avLst/>
          </a:prstGeom>
          <a:ln w="38100"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3691886" y="466721"/>
            <a:ext cx="0" cy="1822136"/>
          </a:xfrm>
          <a:prstGeom prst="line">
            <a:avLst/>
          </a:prstGeom>
          <a:ln w="38100"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Rectangle 21"/>
              <p:cNvSpPr/>
              <p:nvPr/>
            </p:nvSpPr>
            <p:spPr>
              <a:xfrm>
                <a:off x="4777186" y="5059135"/>
                <a:ext cx="2529970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80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4 cm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 40 mm </a:t>
                </a:r>
                <a:endParaRPr lang="en-GB" sz="28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22" name="Rectangle 2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77186" y="5059135"/>
                <a:ext cx="2529970" cy="523220"/>
              </a:xfrm>
              <a:prstGeom prst="rect">
                <a:avLst/>
              </a:prstGeom>
              <a:blipFill>
                <a:blip r:embed="rId8"/>
                <a:stretch>
                  <a:fillRect l="-723" t="-11628" r="-385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Rectangle 22"/>
              <p:cNvSpPr/>
              <p:nvPr/>
            </p:nvSpPr>
            <p:spPr>
              <a:xfrm>
                <a:off x="1161916" y="5059135"/>
                <a:ext cx="2529970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sz="2800" dirty="0">
                    <a:latin typeface="Calibri" panose="020F0502020204030204" pitchFamily="34" charset="0"/>
                  </a:rPr>
                  <a:t>6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2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4</a:t>
                </a:r>
              </a:p>
            </p:txBody>
          </p:sp>
        </mc:Choice>
        <mc:Fallback xmlns="">
          <p:sp>
            <p:nvSpPr>
              <p:cNvPr id="23" name="Rectangle 2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61916" y="5059135"/>
                <a:ext cx="2529970" cy="523220"/>
              </a:xfrm>
              <a:prstGeom prst="rect">
                <a:avLst/>
              </a:prstGeom>
              <a:blipFill>
                <a:blip r:embed="rId9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Rectangle 24"/>
          <p:cNvSpPr/>
          <p:nvPr/>
        </p:nvSpPr>
        <p:spPr>
          <a:xfrm>
            <a:off x="888757" y="5163095"/>
            <a:ext cx="703256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How much longer is the train than the tube?</a:t>
            </a:r>
            <a:endParaRPr lang="en-GB" sz="2800" dirty="0"/>
          </a:p>
        </p:txBody>
      </p:sp>
      <p:sp>
        <p:nvSpPr>
          <p:cNvPr id="26" name="Rectangle 25"/>
          <p:cNvSpPr/>
          <p:nvPr/>
        </p:nvSpPr>
        <p:spPr>
          <a:xfrm>
            <a:off x="888757" y="5536516"/>
            <a:ext cx="703256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The train is 2 cm/20 mm longer than the tube.</a:t>
            </a:r>
            <a:endParaRPr lang="en-GB" sz="2800" dirty="0">
              <a:solidFill>
                <a:schemeClr val="accent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42925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22" grpId="0"/>
      <p:bldP spid="22" grpId="1"/>
      <p:bldP spid="23" grpId="0"/>
      <p:bldP spid="23" grpId="1"/>
      <p:bldP spid="25" grpId="0"/>
      <p:bldP spid="2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8613F2D4-68F3-40CB-8388-5DE53467D8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6519" y="1983361"/>
            <a:ext cx="5681372" cy="3005873"/>
          </a:xfrm>
        </p:spPr>
        <p:txBody>
          <a:bodyPr/>
          <a:lstStyle/>
          <a:p>
            <a:r>
              <a:rPr lang="en-GB" dirty="0"/>
              <a:t>Have a go at questions </a:t>
            </a:r>
            <a:br>
              <a:rPr lang="en-GB" dirty="0"/>
            </a:br>
            <a:r>
              <a:rPr lang="en-GB" dirty="0"/>
              <a:t>1 and 2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55526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Suv Vehicle Suburban - Free vector graphic on Pixaba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9866" y="161043"/>
            <a:ext cx="2670402" cy="1429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4" descr="Auto Car Fun - Free vector graphic on Pixaba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sz="2800"/>
          </a:p>
        </p:txBody>
      </p:sp>
      <p:pic>
        <p:nvPicPr>
          <p:cNvPr id="2054" name="Picture 6" descr="Cartoon sporty car vector image | Free SV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70" t="32057" b="18165"/>
          <a:stretch/>
        </p:blipFill>
        <p:spPr bwMode="auto">
          <a:xfrm flipH="1">
            <a:off x="4430268" y="422456"/>
            <a:ext cx="2018587" cy="1170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743775" y="1500237"/>
            <a:ext cx="723804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The large car is 145 cm longer than the small car.</a:t>
            </a:r>
          </a:p>
          <a:p>
            <a:r>
              <a:rPr lang="en-GB" sz="2800" dirty="0">
                <a:latin typeface="Calibri" panose="020F0502020204030204" pitchFamily="34" charset="0"/>
              </a:rPr>
              <a:t>The large car is 4 m 2 cm long.</a:t>
            </a:r>
          </a:p>
          <a:p>
            <a:r>
              <a:rPr lang="en-GB" sz="2800" dirty="0">
                <a:latin typeface="Calibri" panose="020F0502020204030204" pitchFamily="34" charset="0"/>
              </a:rPr>
              <a:t>How long is the small car?</a:t>
            </a:r>
          </a:p>
          <a:p>
            <a:r>
              <a:rPr lang="en-GB" sz="2800" dirty="0">
                <a:latin typeface="Calibri" panose="020F0502020204030204" pitchFamily="34" charset="0"/>
              </a:rPr>
              <a:t> 									____ m ____ cm</a:t>
            </a:r>
          </a:p>
        </p:txBody>
      </p:sp>
      <p:sp>
        <p:nvSpPr>
          <p:cNvPr id="8" name="Rectangle 8"/>
          <p:cNvSpPr/>
          <p:nvPr/>
        </p:nvSpPr>
        <p:spPr>
          <a:xfrm>
            <a:off x="1375501" y="3691941"/>
            <a:ext cx="4267295" cy="784464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9" name="Rectangle 8"/>
          <p:cNvSpPr/>
          <p:nvPr/>
        </p:nvSpPr>
        <p:spPr>
          <a:xfrm>
            <a:off x="1375501" y="4667398"/>
            <a:ext cx="3158311" cy="784464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5" name="Rectangle 4"/>
          <p:cNvSpPr/>
          <p:nvPr/>
        </p:nvSpPr>
        <p:spPr>
          <a:xfrm>
            <a:off x="529719" y="3840199"/>
            <a:ext cx="86074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</a:rPr>
              <a:t>Large</a:t>
            </a:r>
            <a:endParaRPr lang="en-GB" sz="2400" dirty="0"/>
          </a:p>
        </p:txBody>
      </p:sp>
      <p:sp>
        <p:nvSpPr>
          <p:cNvPr id="11" name="Rectangle 10"/>
          <p:cNvSpPr/>
          <p:nvPr/>
        </p:nvSpPr>
        <p:spPr>
          <a:xfrm>
            <a:off x="530327" y="4840303"/>
            <a:ext cx="8595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</a:rPr>
              <a:t>Small</a:t>
            </a:r>
            <a:endParaRPr lang="en-GB" sz="2400" dirty="0"/>
          </a:p>
        </p:txBody>
      </p:sp>
      <p:sp>
        <p:nvSpPr>
          <p:cNvPr id="6" name="Rectangle 5"/>
          <p:cNvSpPr/>
          <p:nvPr/>
        </p:nvSpPr>
        <p:spPr>
          <a:xfrm>
            <a:off x="2736017" y="3787072"/>
            <a:ext cx="160332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4 m 2 cm </a:t>
            </a:r>
            <a:endParaRPr lang="en-GB" sz="2800" dirty="0"/>
          </a:p>
        </p:txBody>
      </p:sp>
      <p:cxnSp>
        <p:nvCxnSpPr>
          <p:cNvPr id="13" name="Straight Arrow Connector 12"/>
          <p:cNvCxnSpPr/>
          <p:nvPr/>
        </p:nvCxnSpPr>
        <p:spPr>
          <a:xfrm>
            <a:off x="4558772" y="5126020"/>
            <a:ext cx="1171914" cy="0"/>
          </a:xfrm>
          <a:prstGeom prst="straightConnector1">
            <a:avLst/>
          </a:prstGeom>
          <a:ln w="28575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13"/>
          <p:cNvSpPr/>
          <p:nvPr/>
        </p:nvSpPr>
        <p:spPr>
          <a:xfrm>
            <a:off x="4539350" y="4614488"/>
            <a:ext cx="133562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145 cm </a:t>
            </a:r>
            <a:endParaRPr lang="en-GB" sz="2800" dirty="0"/>
          </a:p>
        </p:txBody>
      </p:sp>
      <p:graphicFrame>
        <p:nvGraphicFramePr>
          <p:cNvPr id="17" name="Table 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2524697"/>
              </p:ext>
            </p:extLst>
          </p:nvPr>
        </p:nvGraphicFramePr>
        <p:xfrm>
          <a:off x="6440839" y="3307746"/>
          <a:ext cx="1728996" cy="27571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6332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76332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76332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dirty="0"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31"/>
              <p:cNvSpPr txBox="1"/>
              <p:nvPr/>
            </p:nvSpPr>
            <p:spPr>
              <a:xfrm>
                <a:off x="5874972" y="4667707"/>
                <a:ext cx="530915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</m:oMath>
                  </m:oMathPara>
                </a14:m>
                <a:endParaRPr lang="en-GB" sz="2800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18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74972" y="4667707"/>
                <a:ext cx="530915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Rectangle 23"/>
              <p:cNvSpPr/>
              <p:nvPr/>
            </p:nvSpPr>
            <p:spPr>
              <a:xfrm>
                <a:off x="1341119" y="4782034"/>
                <a:ext cx="3426345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</a:rPr>
                  <a:t>257 cm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2 m 57 cm </a:t>
                </a:r>
                <a:endParaRPr lang="en-GB" sz="2800" dirty="0"/>
              </a:p>
            </p:txBody>
          </p:sp>
        </mc:Choice>
        <mc:Fallback xmlns="">
          <p:sp>
            <p:nvSpPr>
              <p:cNvPr id="24" name="Rectangle 2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41119" y="4782034"/>
                <a:ext cx="3426345" cy="523220"/>
              </a:xfrm>
              <a:prstGeom prst="rect">
                <a:avLst/>
              </a:prstGeom>
              <a:blipFill>
                <a:blip r:embed="rId9"/>
                <a:stretch>
                  <a:fillRect l="-3559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Rectangle 25"/>
          <p:cNvSpPr/>
          <p:nvPr/>
        </p:nvSpPr>
        <p:spPr>
          <a:xfrm>
            <a:off x="5148240" y="2781730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2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6199917" y="2777125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57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2663619" y="4775669"/>
            <a:ext cx="3513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?</a:t>
            </a:r>
            <a:endParaRPr lang="en-GB" sz="2800" dirty="0"/>
          </a:p>
        </p:txBody>
      </p:sp>
      <p:sp>
        <p:nvSpPr>
          <p:cNvPr id="29" name="Rectangle 28"/>
          <p:cNvSpPr/>
          <p:nvPr/>
        </p:nvSpPr>
        <p:spPr>
          <a:xfrm>
            <a:off x="2818698" y="3810198"/>
            <a:ext cx="133562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402 cm </a:t>
            </a:r>
            <a:endParaRPr lang="en-GB" sz="2800" dirty="0"/>
          </a:p>
        </p:txBody>
      </p:sp>
      <p:graphicFrame>
        <p:nvGraphicFramePr>
          <p:cNvPr id="31" name="Table 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5719146"/>
              </p:ext>
            </p:extLst>
          </p:nvPr>
        </p:nvGraphicFramePr>
        <p:xfrm>
          <a:off x="6437716" y="3300345"/>
          <a:ext cx="1728996" cy="27571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6332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76332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76332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dirty="0"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</a:tbl>
          </a:graphicData>
        </a:graphic>
      </p:graphicFrame>
      <p:sp>
        <p:nvSpPr>
          <p:cNvPr id="32" name="TextBox 31"/>
          <p:cNvSpPr txBox="1"/>
          <p:nvPr/>
        </p:nvSpPr>
        <p:spPr>
          <a:xfrm>
            <a:off x="7675676" y="5432645"/>
            <a:ext cx="5591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7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7122634" y="5447016"/>
            <a:ext cx="5591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5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6528801" y="5447016"/>
            <a:ext cx="5591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980287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5" grpId="0"/>
      <p:bldP spid="11" grpId="0"/>
      <p:bldP spid="6" grpId="0"/>
      <p:bldP spid="6" grpId="1"/>
      <p:bldP spid="14" grpId="0"/>
      <p:bldP spid="18" grpId="0"/>
      <p:bldP spid="24" grpId="0"/>
      <p:bldP spid="26" grpId="0"/>
      <p:bldP spid="27" grpId="0"/>
      <p:bldP spid="28" grpId="0"/>
      <p:bldP spid="28" grpId="1"/>
      <p:bldP spid="29" grpId="0"/>
      <p:bldP spid="32" grpId="0"/>
      <p:bldP spid="33" grpId="0"/>
      <p:bldP spid="3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714091" y="788747"/>
                <a:ext cx="6116677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</a:rPr>
                  <a:t>1)		3 cm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10 mm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800" dirty="0">
                    <a:latin typeface="Calibri" panose="020F0502020204030204" pitchFamily="34" charset="0"/>
                    <a:ea typeface="Cambria Math" panose="02040503050406030204" pitchFamily="18" charset="0"/>
                  </a:rPr>
                  <a:t>____ cm</a:t>
                </a:r>
                <a:r>
                  <a:rPr lang="en-GB" sz="2800" dirty="0">
                    <a:latin typeface="Calibri" panose="020F0502020204030204" pitchFamily="34" charset="0"/>
                  </a:rPr>
                  <a:t> </a:t>
                </a:r>
                <a:endParaRPr lang="en-GB" sz="2800" dirty="0"/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4091" y="788747"/>
                <a:ext cx="6116677" cy="523220"/>
              </a:xfrm>
              <a:prstGeom prst="rect">
                <a:avLst/>
              </a:prstGeom>
              <a:blipFill>
                <a:blip r:embed="rId5"/>
                <a:stretch>
                  <a:fillRect l="-1992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64529" y="412414"/>
            <a:ext cx="681892" cy="68189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011369" y="539807"/>
            <a:ext cx="15122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714091" y="2161273"/>
                <a:ext cx="6116677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</a:rPr>
                  <a:t>2)		9 cm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80 mm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800" dirty="0">
                    <a:latin typeface="Calibri" panose="020F0502020204030204" pitchFamily="34" charset="0"/>
                    <a:ea typeface="Cambria Math" panose="02040503050406030204" pitchFamily="18" charset="0"/>
                  </a:rPr>
                  <a:t>____ mm</a:t>
                </a:r>
                <a:r>
                  <a:rPr lang="en-GB" sz="2800" dirty="0">
                    <a:latin typeface="Calibri" panose="020F0502020204030204" pitchFamily="34" charset="0"/>
                  </a:rPr>
                  <a:t> </a:t>
                </a:r>
                <a:endParaRPr lang="en-GB" sz="2800" dirty="0"/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4091" y="2161273"/>
                <a:ext cx="6116677" cy="523220"/>
              </a:xfrm>
              <a:prstGeom prst="rect">
                <a:avLst/>
              </a:prstGeom>
              <a:blipFill>
                <a:blip r:embed="rId7"/>
                <a:stretch>
                  <a:fillRect l="-1992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1635569" y="1249552"/>
                <a:ext cx="5888077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3 cm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1 cm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  <a:ea typeface="Cambria Math" panose="02040503050406030204" pitchFamily="18" charset="0"/>
                  </a:rPr>
                  <a:t>2 cm</a:t>
                </a:r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</a:t>
                </a:r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35569" y="1249552"/>
                <a:ext cx="5888077" cy="523220"/>
              </a:xfrm>
              <a:prstGeom prst="rect">
                <a:avLst/>
              </a:prstGeom>
              <a:blipFill>
                <a:blip r:embed="rId8"/>
                <a:stretch>
                  <a:fillRect l="-2070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Rectangle 8"/>
          <p:cNvSpPr/>
          <p:nvPr/>
        </p:nvSpPr>
        <p:spPr>
          <a:xfrm>
            <a:off x="4447846" y="751935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ea typeface="Cambria Math" panose="02040503050406030204" pitchFamily="18" charset="0"/>
              </a:rPr>
              <a:t>2</a:t>
            </a:r>
            <a:endParaRPr lang="en-GB" sz="2800" dirty="0">
              <a:solidFill>
                <a:schemeClr val="accent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1635569" y="2654542"/>
                <a:ext cx="5888077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90 mm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80 mm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  <a:ea typeface="Cambria Math" panose="02040503050406030204" pitchFamily="18" charset="0"/>
                  </a:rPr>
                  <a:t>10 mm</a:t>
                </a:r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35569" y="2654542"/>
                <a:ext cx="5888077" cy="523220"/>
              </a:xfrm>
              <a:prstGeom prst="rect">
                <a:avLst/>
              </a:prstGeom>
              <a:blipFill>
                <a:blip r:embed="rId9"/>
                <a:stretch>
                  <a:fillRect l="-2070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Rectangle 10"/>
          <p:cNvSpPr/>
          <p:nvPr/>
        </p:nvSpPr>
        <p:spPr>
          <a:xfrm>
            <a:off x="4339113" y="2137481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ea typeface="Cambria Math" panose="02040503050406030204" pitchFamily="18" charset="0"/>
              </a:rPr>
              <a:t>10</a:t>
            </a:r>
            <a:endParaRPr lang="en-GB" sz="2800" dirty="0">
              <a:solidFill>
                <a:schemeClr val="accent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Rectangle 20"/>
              <p:cNvSpPr/>
              <p:nvPr/>
            </p:nvSpPr>
            <p:spPr>
              <a:xfrm>
                <a:off x="750343" y="3572370"/>
                <a:ext cx="6116677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</a:rPr>
                  <a:t>3)		1 m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100 mm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800" dirty="0">
                    <a:latin typeface="Calibri" panose="020F0502020204030204" pitchFamily="34" charset="0"/>
                    <a:ea typeface="Cambria Math" panose="02040503050406030204" pitchFamily="18" charset="0"/>
                  </a:rPr>
                  <a:t>____ cm</a:t>
                </a:r>
                <a:r>
                  <a:rPr lang="en-GB" sz="2800" dirty="0">
                    <a:latin typeface="Calibri" panose="020F0502020204030204" pitchFamily="34" charset="0"/>
                  </a:rPr>
                  <a:t> </a:t>
                </a:r>
                <a:endParaRPr lang="en-GB" sz="2800" dirty="0"/>
              </a:p>
            </p:txBody>
          </p:sp>
        </mc:Choice>
        <mc:Fallback xmlns="">
          <p:sp>
            <p:nvSpPr>
              <p:cNvPr id="21" name="Rectangle 2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0343" y="3572370"/>
                <a:ext cx="6116677" cy="523220"/>
              </a:xfrm>
              <a:prstGeom prst="rect">
                <a:avLst/>
              </a:prstGeom>
              <a:blipFill>
                <a:blip r:embed="rId10"/>
                <a:stretch>
                  <a:fillRect l="-1994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Rectangle 21"/>
              <p:cNvSpPr/>
              <p:nvPr/>
            </p:nvSpPr>
            <p:spPr>
              <a:xfrm>
                <a:off x="1635569" y="4075312"/>
                <a:ext cx="5888077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100 cm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10 cm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  <a:ea typeface="Cambria Math" panose="02040503050406030204" pitchFamily="18" charset="0"/>
                  </a:rPr>
                  <a:t>90 cm</a:t>
                </a:r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</a:t>
                </a:r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22" name="Rectangle 2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35569" y="4075312"/>
                <a:ext cx="5888077" cy="523220"/>
              </a:xfrm>
              <a:prstGeom prst="rect">
                <a:avLst/>
              </a:prstGeom>
              <a:blipFill>
                <a:blip r:embed="rId11"/>
                <a:stretch>
                  <a:fillRect l="-2070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Rectangle 22"/>
          <p:cNvSpPr/>
          <p:nvPr/>
        </p:nvSpPr>
        <p:spPr>
          <a:xfrm>
            <a:off x="4441177" y="3540283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ea typeface="Cambria Math" panose="02040503050406030204" pitchFamily="18" charset="0"/>
              </a:rPr>
              <a:t>90</a:t>
            </a:r>
            <a:endParaRPr lang="en-GB" sz="2800" dirty="0">
              <a:solidFill>
                <a:schemeClr val="accent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838254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22" grpId="0"/>
      <p:bldP spid="2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8613F2D4-68F3-40CB-8388-5DE53467D8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</a:t>
            </a:r>
            <a:br>
              <a:rPr lang="en-GB" dirty="0"/>
            </a:br>
            <a:r>
              <a:rPr lang="en-GB" dirty="0"/>
              <a:t>3 – 5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27460976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4653873"/>
              </p:ext>
            </p:extLst>
          </p:nvPr>
        </p:nvGraphicFramePr>
        <p:xfrm>
          <a:off x="1156399" y="1431474"/>
          <a:ext cx="4043587" cy="25047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1886">
                  <a:extLst>
                    <a:ext uri="{9D8B030D-6E8A-4147-A177-3AD203B41FA5}">
                      <a16:colId xmlns:a16="http://schemas.microsoft.com/office/drawing/2014/main" val="3931809901"/>
                    </a:ext>
                  </a:extLst>
                </a:gridCol>
                <a:gridCol w="1383709">
                  <a:extLst>
                    <a:ext uri="{9D8B030D-6E8A-4147-A177-3AD203B41FA5}">
                      <a16:colId xmlns:a16="http://schemas.microsoft.com/office/drawing/2014/main" val="3474567564"/>
                    </a:ext>
                  </a:extLst>
                </a:gridCol>
                <a:gridCol w="1297992">
                  <a:extLst>
                    <a:ext uri="{9D8B030D-6E8A-4147-A177-3AD203B41FA5}">
                      <a16:colId xmlns:a16="http://schemas.microsoft.com/office/drawing/2014/main" val="762023015"/>
                    </a:ext>
                  </a:extLst>
                </a:gridCol>
              </a:tblGrid>
              <a:tr h="834918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90 mm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50 cm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____ cm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67262460"/>
                  </a:ext>
                </a:extLst>
              </a:tr>
              <a:tr h="834918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___ mm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401 mm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589 mm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50360490"/>
                  </a:ext>
                </a:extLst>
              </a:tr>
              <a:tr h="834918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90 cm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____ mm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 mm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78738493"/>
                  </a:ext>
                </a:extLst>
              </a:tr>
            </a:tbl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54894" y="330814"/>
            <a:ext cx="738130" cy="73813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999078" y="470652"/>
            <a:ext cx="15122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alibri" panose="020F0502020204030204" pitchFamily="34" charset="0"/>
              </a:rPr>
              <a:t>Have a think</a:t>
            </a:r>
          </a:p>
        </p:txBody>
      </p:sp>
      <p:sp>
        <p:nvSpPr>
          <p:cNvPr id="6" name="Rectangle 19"/>
          <p:cNvSpPr/>
          <p:nvPr/>
        </p:nvSpPr>
        <p:spPr>
          <a:xfrm>
            <a:off x="4320493" y="1594562"/>
            <a:ext cx="280025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 1 m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702035" y="397565"/>
            <a:ext cx="639124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Complete the table so that each </a:t>
            </a:r>
          </a:p>
          <a:p>
            <a:r>
              <a:rPr lang="en-GB" sz="2800" dirty="0">
                <a:latin typeface="Calibri" panose="020F0502020204030204" pitchFamily="34" charset="0"/>
              </a:rPr>
              <a:t>row and column adds up to 1 m.</a:t>
            </a:r>
          </a:p>
        </p:txBody>
      </p:sp>
      <p:sp>
        <p:nvSpPr>
          <p:cNvPr id="13" name="Rectangle 19"/>
          <p:cNvSpPr/>
          <p:nvPr/>
        </p:nvSpPr>
        <p:spPr>
          <a:xfrm>
            <a:off x="4320492" y="2384720"/>
            <a:ext cx="280025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 1 m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14" name="Rectangle 19"/>
          <p:cNvSpPr/>
          <p:nvPr/>
        </p:nvSpPr>
        <p:spPr>
          <a:xfrm>
            <a:off x="4891592" y="3221553"/>
            <a:ext cx="165805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 1 m </a:t>
            </a:r>
            <a:endParaRPr lang="en-GB" sz="28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28" name="Rectangle 19"/>
          <p:cNvSpPr/>
          <p:nvPr/>
        </p:nvSpPr>
        <p:spPr>
          <a:xfrm>
            <a:off x="690660" y="4954910"/>
            <a:ext cx="280025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1 m </a:t>
            </a:r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100 cm 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30" name="Rectangle 19"/>
          <p:cNvSpPr/>
          <p:nvPr/>
        </p:nvSpPr>
        <p:spPr>
          <a:xfrm>
            <a:off x="1156399" y="3936228"/>
            <a:ext cx="140012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 1 m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31" name="Rectangle 19"/>
          <p:cNvSpPr/>
          <p:nvPr/>
        </p:nvSpPr>
        <p:spPr>
          <a:xfrm>
            <a:off x="2377094" y="3934535"/>
            <a:ext cx="170852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 1 m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32" name="Rectangle 19"/>
          <p:cNvSpPr/>
          <p:nvPr/>
        </p:nvSpPr>
        <p:spPr>
          <a:xfrm>
            <a:off x="3735179" y="3923594"/>
            <a:ext cx="165805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 1 m </a:t>
            </a:r>
            <a:endParaRPr lang="en-GB" sz="28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33" name="Rectangle 19"/>
          <p:cNvSpPr/>
          <p:nvPr/>
        </p:nvSpPr>
        <p:spPr>
          <a:xfrm>
            <a:off x="542707" y="5409260"/>
            <a:ext cx="349322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1 m </a:t>
            </a:r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 1,000 mm 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34" name="Rectangle 19"/>
          <p:cNvSpPr/>
          <p:nvPr/>
        </p:nvSpPr>
        <p:spPr>
          <a:xfrm>
            <a:off x="4320492" y="4631617"/>
            <a:ext cx="349322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1 cm </a:t>
            </a:r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  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10 mm 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35" name="Rectangle 19"/>
          <p:cNvSpPr/>
          <p:nvPr/>
        </p:nvSpPr>
        <p:spPr>
          <a:xfrm>
            <a:off x="4308817" y="5081465"/>
            <a:ext cx="349322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10 cm </a:t>
            </a:r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  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100 mm 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36" name="Rectangle 19"/>
          <p:cNvSpPr/>
          <p:nvPr/>
        </p:nvSpPr>
        <p:spPr>
          <a:xfrm>
            <a:off x="4374121" y="5531313"/>
            <a:ext cx="349322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100 cm </a:t>
            </a:r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  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1,000 mm 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821661" y="4909888"/>
            <a:ext cx="2770909" cy="1079762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913411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13" grpId="0"/>
      <p:bldP spid="14" grpId="0"/>
      <p:bldP spid="28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9"/>
          <p:cNvSpPr/>
          <p:nvPr/>
        </p:nvSpPr>
        <p:spPr>
          <a:xfrm>
            <a:off x="1784668" y="4148104"/>
            <a:ext cx="591589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9 cm </a:t>
            </a:r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 50 cm </a:t>
            </a:r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 ____ cm </a:t>
            </a:r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ea typeface="Cambria Math" panose="02040503050406030204" pitchFamily="18" charset="0"/>
              </a:rPr>
              <a:t>100 cm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 </a:t>
            </a:r>
          </a:p>
        </p:txBody>
      </p:sp>
      <p:sp>
        <p:nvSpPr>
          <p:cNvPr id="8" name="Rectangle 19"/>
          <p:cNvSpPr/>
          <p:nvPr/>
        </p:nvSpPr>
        <p:spPr>
          <a:xfrm>
            <a:off x="1869051" y="5638202"/>
            <a:ext cx="6179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41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702035" y="397565"/>
            <a:ext cx="639124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Complete the table so that each </a:t>
            </a:r>
          </a:p>
          <a:p>
            <a:r>
              <a:rPr lang="en-GB" sz="2800" dirty="0">
                <a:latin typeface="Calibri" panose="020F0502020204030204" pitchFamily="34" charset="0"/>
              </a:rPr>
              <a:t>row and column adds up to 1 m.</a:t>
            </a:r>
          </a:p>
        </p:txBody>
      </p:sp>
      <p:sp>
        <p:nvSpPr>
          <p:cNvPr id="10" name="Rectangle 19"/>
          <p:cNvSpPr/>
          <p:nvPr/>
        </p:nvSpPr>
        <p:spPr>
          <a:xfrm>
            <a:off x="1784668" y="4872794"/>
            <a:ext cx="564645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59 cm </a:t>
            </a:r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 ____ cm </a:t>
            </a:r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ea typeface="Cambria Math" panose="02040503050406030204" pitchFamily="18" charset="0"/>
              </a:rPr>
              <a:t>100 cm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9"/>
              <p:cNvSpPr/>
              <p:nvPr/>
            </p:nvSpPr>
            <p:spPr>
              <a:xfrm>
                <a:off x="1784668" y="5646028"/>
                <a:ext cx="4720072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____ cm </a:t>
                </a:r>
                <a:r>
                  <a:rPr lang="en-GB" sz="2800" dirty="0">
                    <a:solidFill>
                      <a:schemeClr val="accent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</a:t>
                </a:r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  <a:ea typeface="Cambria Math" panose="02040503050406030204" pitchFamily="18" charset="0"/>
                  </a:rPr>
                  <a:t>100 cm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59 cm</a:t>
                </a:r>
              </a:p>
            </p:txBody>
          </p:sp>
        </mc:Choice>
        <mc:Fallback xmlns="">
          <p:sp>
            <p:nvSpPr>
              <p:cNvPr id="11" name="Rectangle 1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84668" y="5646028"/>
                <a:ext cx="4720072" cy="523220"/>
              </a:xfrm>
              <a:prstGeom prst="rect">
                <a:avLst/>
              </a:prstGeom>
              <a:blipFill>
                <a:blip r:embed="rId6"/>
                <a:stretch>
                  <a:fillRect l="-2713" t="-13953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Rectangle 19"/>
          <p:cNvSpPr/>
          <p:nvPr/>
        </p:nvSpPr>
        <p:spPr>
          <a:xfrm>
            <a:off x="4010562" y="1529994"/>
            <a:ext cx="62627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ea typeface="Cambria Math" panose="02040503050406030204" pitchFamily="18" charset="0"/>
              </a:rPr>
              <a:t>41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18" name="Rectangle 19"/>
          <p:cNvSpPr/>
          <p:nvPr/>
        </p:nvSpPr>
        <p:spPr>
          <a:xfrm>
            <a:off x="1784668" y="4148104"/>
            <a:ext cx="591589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401 mm </a:t>
            </a:r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 589 mm </a:t>
            </a:r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ea typeface="Cambria Math" panose="02040503050406030204" pitchFamily="18" charset="0"/>
              </a:rPr>
              <a:t>990 mm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 </a:t>
            </a:r>
          </a:p>
        </p:txBody>
      </p:sp>
      <p:sp>
        <p:nvSpPr>
          <p:cNvPr id="19" name="Rectangle 19"/>
          <p:cNvSpPr/>
          <p:nvPr/>
        </p:nvSpPr>
        <p:spPr>
          <a:xfrm>
            <a:off x="1784668" y="4872794"/>
            <a:ext cx="591589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ea typeface="Cambria Math" panose="02040503050406030204" pitchFamily="18" charset="0"/>
              </a:rPr>
              <a:t>____ mm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 </a:t>
            </a:r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 990 mm </a:t>
            </a:r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ea typeface="Cambria Math" panose="02040503050406030204" pitchFamily="18" charset="0"/>
              </a:rPr>
              <a:t>1,000 mm</a:t>
            </a:r>
            <a:endParaRPr lang="en-GB" sz="2800" dirty="0">
              <a:solidFill>
                <a:schemeClr val="accent1"/>
              </a:solidFill>
              <a:latin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Rectangle 19"/>
              <p:cNvSpPr/>
              <p:nvPr/>
            </p:nvSpPr>
            <p:spPr>
              <a:xfrm>
                <a:off x="1784668" y="5646028"/>
                <a:ext cx="5915891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  <a:ea typeface="Cambria Math" panose="02040503050406030204" pitchFamily="18" charset="0"/>
                  </a:rPr>
                  <a:t>1,000 mm</a:t>
                </a:r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990 mm </a:t>
                </a:r>
                <a:r>
                  <a:rPr lang="en-GB" sz="2800" dirty="0">
                    <a:solidFill>
                      <a:schemeClr val="accent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= </a:t>
                </a:r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  <a:ea typeface="Cambria Math" panose="02040503050406030204" pitchFamily="18" charset="0"/>
                  </a:rPr>
                  <a:t>____</a:t>
                </a:r>
                <a:r>
                  <a:rPr lang="en-GB" sz="2800" dirty="0">
                    <a:solidFill>
                      <a:schemeClr val="accent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  <a:ea typeface="Cambria Math" panose="02040503050406030204" pitchFamily="18" charset="0"/>
                  </a:rPr>
                  <a:t>mm</a:t>
                </a:r>
                <a:endParaRPr lang="en-GB" sz="2800" dirty="0">
                  <a:solidFill>
                    <a:schemeClr val="accent1"/>
                  </a:solidFill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0" name="Rectangle 1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84668" y="5646028"/>
                <a:ext cx="5915891" cy="523220"/>
              </a:xfrm>
              <a:prstGeom prst="rect">
                <a:avLst/>
              </a:prstGeom>
              <a:blipFill>
                <a:blip r:embed="rId7"/>
                <a:stretch>
                  <a:fillRect l="-2165" t="-13953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Rectangle 19"/>
          <p:cNvSpPr/>
          <p:nvPr/>
        </p:nvSpPr>
        <p:spPr>
          <a:xfrm>
            <a:off x="5387063" y="5644066"/>
            <a:ext cx="62627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ea typeface="Cambria Math" panose="02040503050406030204" pitchFamily="18" charset="0"/>
              </a:rPr>
              <a:t>10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22" name="Rectangle 19"/>
          <p:cNvSpPr/>
          <p:nvPr/>
        </p:nvSpPr>
        <p:spPr>
          <a:xfrm>
            <a:off x="1265533" y="2354155"/>
            <a:ext cx="62627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ea typeface="Cambria Math" panose="02040503050406030204" pitchFamily="18" charset="0"/>
              </a:rPr>
              <a:t>10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23" name="Rectangle 19"/>
          <p:cNvSpPr/>
          <p:nvPr/>
        </p:nvSpPr>
        <p:spPr>
          <a:xfrm>
            <a:off x="1784668" y="4148104"/>
            <a:ext cx="591589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500 mm </a:t>
            </a:r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 401 mm </a:t>
            </a:r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ea typeface="Cambria Math" panose="02040503050406030204" pitchFamily="18" charset="0"/>
              </a:rPr>
              <a:t>901 mm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Rectangle 24"/>
              <p:cNvSpPr/>
              <p:nvPr/>
            </p:nvSpPr>
            <p:spPr>
              <a:xfrm>
                <a:off x="1784668" y="4872794"/>
                <a:ext cx="5915891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  <a:ea typeface="Cambria Math" panose="02040503050406030204" pitchFamily="18" charset="0"/>
                  </a:rPr>
                  <a:t>1,000 mm</a:t>
                </a:r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901 mm </a:t>
                </a:r>
                <a:r>
                  <a:rPr lang="en-GB" sz="2800" dirty="0">
                    <a:solidFill>
                      <a:schemeClr val="accent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= </a:t>
                </a:r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  <a:ea typeface="Cambria Math" panose="02040503050406030204" pitchFamily="18" charset="0"/>
                  </a:rPr>
                  <a:t>____</a:t>
                </a:r>
                <a:r>
                  <a:rPr lang="en-GB" sz="2800" dirty="0">
                    <a:solidFill>
                      <a:schemeClr val="accent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  <a:ea typeface="Cambria Math" panose="02040503050406030204" pitchFamily="18" charset="0"/>
                  </a:rPr>
                  <a:t>mm</a:t>
                </a:r>
                <a:endParaRPr lang="en-GB" sz="2800" dirty="0">
                  <a:solidFill>
                    <a:schemeClr val="accent1"/>
                  </a:solidFill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5" name="Rectangle 2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84668" y="4872794"/>
                <a:ext cx="5915891" cy="523220"/>
              </a:xfrm>
              <a:prstGeom prst="rect">
                <a:avLst/>
              </a:prstGeom>
              <a:blipFill>
                <a:blip r:embed="rId8"/>
                <a:stretch>
                  <a:fillRect l="-2165" t="-13953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Rectangle 19"/>
          <p:cNvSpPr/>
          <p:nvPr/>
        </p:nvSpPr>
        <p:spPr>
          <a:xfrm>
            <a:off x="5422073" y="4855323"/>
            <a:ext cx="62627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ea typeface="Cambria Math" panose="02040503050406030204" pitchFamily="18" charset="0"/>
              </a:rPr>
              <a:t>99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27" name="Rectangle 19"/>
          <p:cNvSpPr/>
          <p:nvPr/>
        </p:nvSpPr>
        <p:spPr>
          <a:xfrm>
            <a:off x="2613310" y="3198298"/>
            <a:ext cx="62627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ea typeface="Cambria Math" panose="02040503050406030204" pitchFamily="18" charset="0"/>
              </a:rPr>
              <a:t>99</a:t>
            </a:r>
            <a:endParaRPr lang="en-GB" sz="2800" dirty="0">
              <a:solidFill>
                <a:schemeClr val="accent1"/>
              </a:solidFill>
            </a:endParaRPr>
          </a:p>
        </p:txBody>
      </p:sp>
      <p:graphicFrame>
        <p:nvGraphicFramePr>
          <p:cNvPr id="30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6196096"/>
              </p:ext>
            </p:extLst>
          </p:nvPr>
        </p:nvGraphicFramePr>
        <p:xfrm>
          <a:off x="1156399" y="1403899"/>
          <a:ext cx="4043587" cy="25047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1886">
                  <a:extLst>
                    <a:ext uri="{9D8B030D-6E8A-4147-A177-3AD203B41FA5}">
                      <a16:colId xmlns:a16="http://schemas.microsoft.com/office/drawing/2014/main" val="3931809901"/>
                    </a:ext>
                  </a:extLst>
                </a:gridCol>
                <a:gridCol w="1383709">
                  <a:extLst>
                    <a:ext uri="{9D8B030D-6E8A-4147-A177-3AD203B41FA5}">
                      <a16:colId xmlns:a16="http://schemas.microsoft.com/office/drawing/2014/main" val="3474567564"/>
                    </a:ext>
                  </a:extLst>
                </a:gridCol>
                <a:gridCol w="1297992">
                  <a:extLst>
                    <a:ext uri="{9D8B030D-6E8A-4147-A177-3AD203B41FA5}">
                      <a16:colId xmlns:a16="http://schemas.microsoft.com/office/drawing/2014/main" val="762023015"/>
                    </a:ext>
                  </a:extLst>
                </a:gridCol>
              </a:tblGrid>
              <a:tr h="834918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90 mm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50 cm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____ cm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67262460"/>
                  </a:ext>
                </a:extLst>
              </a:tr>
              <a:tr h="834918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___ mm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401 mm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589 mm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50360490"/>
                  </a:ext>
                </a:extLst>
              </a:tr>
              <a:tr h="834918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90 cm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____ mm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 mm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78738493"/>
                  </a:ext>
                </a:extLst>
              </a:tr>
            </a:tbl>
          </a:graphicData>
        </a:graphic>
      </p:graphicFrame>
      <p:sp>
        <p:nvSpPr>
          <p:cNvPr id="37" name="Rectangle 19"/>
          <p:cNvSpPr/>
          <p:nvPr/>
        </p:nvSpPr>
        <p:spPr>
          <a:xfrm>
            <a:off x="5211251" y="2020360"/>
            <a:ext cx="280025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1 m </a:t>
            </a:r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100 cm 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38" name="Rectangle 19"/>
          <p:cNvSpPr/>
          <p:nvPr/>
        </p:nvSpPr>
        <p:spPr>
          <a:xfrm>
            <a:off x="5069085" y="2474710"/>
            <a:ext cx="349322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1 m </a:t>
            </a:r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 1,000 mm 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39" name="Rounded Rectangle 38"/>
          <p:cNvSpPr/>
          <p:nvPr/>
        </p:nvSpPr>
        <p:spPr>
          <a:xfrm>
            <a:off x="5348039" y="1969552"/>
            <a:ext cx="2770909" cy="1079762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885982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8" grpId="0"/>
      <p:bldP spid="8" grpId="1"/>
      <p:bldP spid="10" grpId="0"/>
      <p:bldP spid="10" grpId="1"/>
      <p:bldP spid="11" grpId="0"/>
      <p:bldP spid="11" grpId="1"/>
      <p:bldP spid="12" grpId="0"/>
      <p:bldP spid="18" grpId="0"/>
      <p:bldP spid="18" grpId="1"/>
      <p:bldP spid="19" grpId="0"/>
      <p:bldP spid="19" grpId="1"/>
      <p:bldP spid="20" grpId="0"/>
      <p:bldP spid="20" grpId="1"/>
      <p:bldP spid="21" grpId="0"/>
      <p:bldP spid="21" grpId="1"/>
      <p:bldP spid="22" grpId="0"/>
      <p:bldP spid="23" grpId="0"/>
      <p:bldP spid="25" grpId="0"/>
      <p:bldP spid="26" grpId="0"/>
      <p:bldP spid="2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FCCECE3A-6DDC-48E3-9221-93AC54B256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the rest of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153940510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2|9.9|6|32.4|18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7|2.7|8.3|9.5|1.3|25|13.9|5|4.4|21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1.4|5.5|4.8|19.1|10.1|31.8|7.4|3.3|3.7|3.8|14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1.9|5|22|3.7|12.7|8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1|10.2|7.6|3.4|3.2|4.6|4.3|1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3|15.1|4.9|5.6|2.2|5.4|2.6|10.3|3.6|5.4|1.3|5.1|1|10.6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67711CD-1AE6-475E-827E-CD32B5B2A836}">
  <ds:schemaRefs>
    <ds:schemaRef ds:uri="http://purl.org/dc/dcmitype/"/>
    <ds:schemaRef ds:uri="http://schemas.microsoft.com/office/infopath/2007/PartnerControls"/>
    <ds:schemaRef ds:uri="http://www.w3.org/XML/1998/namespace"/>
    <ds:schemaRef ds:uri="http://schemas.openxmlformats.org/package/2006/metadata/core-properties"/>
    <ds:schemaRef ds:uri="http://schemas.microsoft.com/office/2006/documentManagement/types"/>
    <ds:schemaRef ds:uri="http://schemas.microsoft.com/office/2006/metadata/properties"/>
    <ds:schemaRef ds:uri="522d4c35-b548-4432-90ae-af4376e1c4b4"/>
    <ds:schemaRef ds:uri="http://purl.org/dc/terms/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86D367B6-B978-4E4A-9588-F8CC2CD5205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D2A2878-286F-4603-BF06-A2BD54E6382E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558</Words>
  <Application>Microsoft Office PowerPoint</Application>
  <PresentationFormat>On-screen Show (4:3)</PresentationFormat>
  <Paragraphs>142</Paragraphs>
  <Slides>13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9</vt:i4>
      </vt:variant>
      <vt:variant>
        <vt:lpstr>Slide Titles</vt:lpstr>
      </vt:variant>
      <vt:variant>
        <vt:i4>13</vt:i4>
      </vt:variant>
    </vt:vector>
  </HeadingPairs>
  <TitlesOfParts>
    <vt:vector size="26" baseType="lpstr">
      <vt:lpstr>Arial</vt:lpstr>
      <vt:lpstr>Calibri</vt:lpstr>
      <vt:lpstr>Cambria Math</vt:lpstr>
      <vt:lpstr>Comic Sans MS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Custom Design</vt:lpstr>
      <vt:lpstr>1_Custom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and 2 on the worksheet</vt:lpstr>
      <vt:lpstr>PowerPoint Presentation</vt:lpstr>
      <vt:lpstr>PowerPoint Presentation</vt:lpstr>
      <vt:lpstr>Have a go at questions  3 – 5 on the worksheet</vt:lpstr>
      <vt:lpstr>PowerPoint Presentation</vt:lpstr>
      <vt:lpstr>PowerPoint Presentation</vt:lpstr>
      <vt:lpstr>Have a go at the rest of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Deborah Delaney</cp:lastModifiedBy>
  <cp:revision>124</cp:revision>
  <dcterms:created xsi:type="dcterms:W3CDTF">2019-07-05T11:02:13Z</dcterms:created>
  <dcterms:modified xsi:type="dcterms:W3CDTF">2020-10-21T11:00:20Z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