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5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E77CE9D-6482-4559-A44C-E3E74616BC56}"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1889484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77CE9D-6482-4559-A44C-E3E74616BC56}"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4048885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77CE9D-6482-4559-A44C-E3E74616BC56}"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35963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E77CE9D-6482-4559-A44C-E3E74616BC56}" type="datetimeFigureOut">
              <a:rPr lang="en-GB" smtClean="0"/>
              <a:t>27/11/2020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2275071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E77CE9D-6482-4559-A44C-E3E74616BC56}" type="datetimeFigureOut">
              <a:rPr lang="en-GB" smtClean="0"/>
              <a:t>27/11/2020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872205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E77CE9D-6482-4559-A44C-E3E74616BC56}" type="datetimeFigureOut">
              <a:rPr lang="en-GB" smtClean="0"/>
              <a:t>27/11/2020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4016137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77CE9D-6482-4559-A44C-E3E74616BC56}" type="datetimeFigureOut">
              <a:rPr lang="en-GB" smtClean="0"/>
              <a:t>27/11/2020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1878929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E77CE9D-6482-4559-A44C-E3E74616BC56}" type="datetimeFigureOut">
              <a:rPr lang="en-GB" smtClean="0"/>
              <a:t>27/11/2020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1726125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E77CE9D-6482-4559-A44C-E3E74616BC56}" type="datetimeFigureOut">
              <a:rPr lang="en-GB" smtClean="0"/>
              <a:t>27/11/2020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2215505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77CE9D-6482-4559-A44C-E3E74616BC56}"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2985443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E77CE9D-6482-4559-A44C-E3E74616BC56}"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2A4D8B-E5BF-4224-9652-4B426F321861}" type="slidenum">
              <a:rPr lang="en-GB" smtClean="0"/>
              <a:t>‹#›</a:t>
            </a:fld>
            <a:endParaRPr lang="en-GB"/>
          </a:p>
        </p:txBody>
      </p:sp>
    </p:spTree>
    <p:extLst>
      <p:ext uri="{BB962C8B-B14F-4D97-AF65-F5344CB8AC3E}">
        <p14:creationId xmlns:p14="http://schemas.microsoft.com/office/powerpoint/2010/main" val="2388648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77CE9D-6482-4559-A44C-E3E74616BC56}" type="datetimeFigureOut">
              <a:rPr lang="en-GB" smtClean="0"/>
              <a:t>27/11/2020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A4D8B-E5BF-4224-9652-4B426F321861}" type="slidenum">
              <a:rPr lang="en-GB" smtClean="0"/>
              <a:t>‹#›</a:t>
            </a:fld>
            <a:endParaRPr lang="en-GB"/>
          </a:p>
        </p:txBody>
      </p:sp>
    </p:spTree>
    <p:extLst>
      <p:ext uri="{BB962C8B-B14F-4D97-AF65-F5344CB8AC3E}">
        <p14:creationId xmlns:p14="http://schemas.microsoft.com/office/powerpoint/2010/main" val="23191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398225" y="757646"/>
            <a:ext cx="2510624" cy="369332"/>
          </a:xfrm>
          <a:prstGeom prst="rect">
            <a:avLst/>
          </a:prstGeom>
          <a:noFill/>
        </p:spPr>
        <p:txBody>
          <a:bodyPr wrap="none" rtlCol="0">
            <a:spAutoFit/>
          </a:bodyPr>
          <a:lstStyle/>
          <a:p>
            <a:r>
              <a:rPr lang="en-GB" dirty="0" smtClean="0">
                <a:latin typeface="Comic Sans MS" panose="030F0702030302020204" pitchFamily="66" charset="0"/>
              </a:rPr>
              <a:t>LO: to use my sounds.</a:t>
            </a:r>
            <a:endParaRPr lang="en-GB" dirty="0">
              <a:latin typeface="Comic Sans MS" panose="030F0702030302020204"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513372882"/>
              </p:ext>
            </p:extLst>
          </p:nvPr>
        </p:nvGraphicFramePr>
        <p:xfrm>
          <a:off x="6282878" y="2022272"/>
          <a:ext cx="4085409" cy="2225040"/>
        </p:xfrm>
        <a:graphic>
          <a:graphicData uri="http://schemas.openxmlformats.org/drawingml/2006/table">
            <a:tbl>
              <a:tblPr/>
              <a:tblGrid>
                <a:gridCol w="4085409">
                  <a:extLst>
                    <a:ext uri="{9D8B030D-6E8A-4147-A177-3AD203B41FA5}">
                      <a16:colId xmlns:a16="http://schemas.microsoft.com/office/drawing/2014/main" val="1230361493"/>
                    </a:ext>
                  </a:extLst>
                </a:gridCol>
              </a:tblGrid>
              <a:tr h="0">
                <a:tc>
                  <a:txBody>
                    <a:bodyPr/>
                    <a:lstStyle/>
                    <a:p>
                      <a:pPr algn="ctr"/>
                      <a:r>
                        <a:rPr lang="en-GB" sz="2800" dirty="0" smtClean="0">
                          <a:solidFill>
                            <a:srgbClr val="000000"/>
                          </a:solidFill>
                          <a:effectLst/>
                          <a:latin typeface="Comic Sans MS" panose="030F0702030302020204" pitchFamily="66" charset="0"/>
                        </a:rPr>
                        <a:t>Create your own missing poster for the baby</a:t>
                      </a:r>
                      <a:r>
                        <a:rPr lang="en-GB" sz="2800" baseline="0" dirty="0" smtClean="0">
                          <a:solidFill>
                            <a:srgbClr val="000000"/>
                          </a:solidFill>
                          <a:effectLst/>
                          <a:latin typeface="Comic Sans MS" panose="030F0702030302020204" pitchFamily="66" charset="0"/>
                        </a:rPr>
                        <a:t> dinosaur that has escaped from our classroom. </a:t>
                      </a:r>
                      <a:endParaRPr lang="en-GB" sz="2800" dirty="0">
                        <a:solidFill>
                          <a:srgbClr val="000000"/>
                        </a:solidFill>
                        <a:effectLst/>
                        <a:latin typeface="Comic Sans MS" panose="030F0702030302020204" pitchFamily="66" charset="0"/>
                      </a:endParaRPr>
                    </a:p>
                  </a:txBody>
                  <a:tcPr anchor="ctr">
                    <a:lnL>
                      <a:noFill/>
                    </a:lnL>
                    <a:lnR>
                      <a:noFill/>
                    </a:lnR>
                    <a:lnT>
                      <a:noFill/>
                    </a:lnT>
                    <a:lnB>
                      <a:noFill/>
                    </a:lnB>
                  </a:tcPr>
                </a:tc>
                <a:extLst>
                  <a:ext uri="{0D108BD9-81ED-4DB2-BD59-A6C34878D82A}">
                    <a16:rowId xmlns:a16="http://schemas.microsoft.com/office/drawing/2014/main" val="856687746"/>
                  </a:ext>
                </a:extLst>
              </a:tr>
            </a:tbl>
          </a:graphicData>
        </a:graphic>
      </p:graphicFrame>
      <p:pic>
        <p:nvPicPr>
          <p:cNvPr id="3" name="Picture 2"/>
          <p:cNvPicPr>
            <a:picLocks noChangeAspect="1"/>
          </p:cNvPicPr>
          <p:nvPr/>
        </p:nvPicPr>
        <p:blipFill>
          <a:blip r:embed="rId2"/>
          <a:stretch>
            <a:fillRect/>
          </a:stretch>
        </p:blipFill>
        <p:spPr>
          <a:xfrm>
            <a:off x="735479" y="198410"/>
            <a:ext cx="4149917" cy="6549279"/>
          </a:xfrm>
          <a:prstGeom prst="rect">
            <a:avLst/>
          </a:prstGeom>
        </p:spPr>
      </p:pic>
    </p:spTree>
    <p:extLst>
      <p:ext uri="{BB962C8B-B14F-4D97-AF65-F5344CB8AC3E}">
        <p14:creationId xmlns:p14="http://schemas.microsoft.com/office/powerpoint/2010/main" val="3644101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351467" y="960391"/>
            <a:ext cx="4482317" cy="369332"/>
          </a:xfrm>
          <a:prstGeom prst="rect">
            <a:avLst/>
          </a:prstGeom>
          <a:noFill/>
        </p:spPr>
        <p:txBody>
          <a:bodyPr wrap="none" rtlCol="0">
            <a:spAutoFit/>
          </a:bodyPr>
          <a:lstStyle/>
          <a:p>
            <a:r>
              <a:rPr lang="en-GB" dirty="0" smtClean="0">
                <a:latin typeface="Comic Sans MS" panose="030F0702030302020204" pitchFamily="66" charset="0"/>
              </a:rPr>
              <a:t>LO: </a:t>
            </a:r>
            <a:r>
              <a:rPr lang="en-GB" dirty="0" smtClean="0">
                <a:latin typeface="Comic Sans MS" panose="030F0702030302020204" pitchFamily="66" charset="0"/>
              </a:rPr>
              <a:t>to use capital letters and full stops.</a:t>
            </a:r>
            <a:endParaRPr lang="en-GB" dirty="0">
              <a:latin typeface="Comic Sans MS" panose="030F0702030302020204" pitchFamily="66" charset="0"/>
            </a:endParaRPr>
          </a:p>
        </p:txBody>
      </p:sp>
      <p:sp>
        <p:nvSpPr>
          <p:cNvPr id="7" name="TextBox 6"/>
          <p:cNvSpPr txBox="1"/>
          <p:nvPr/>
        </p:nvSpPr>
        <p:spPr>
          <a:xfrm>
            <a:off x="4841390" y="1938859"/>
            <a:ext cx="6366541" cy="2062103"/>
          </a:xfrm>
          <a:prstGeom prst="rect">
            <a:avLst/>
          </a:prstGeom>
          <a:noFill/>
        </p:spPr>
        <p:txBody>
          <a:bodyPr wrap="square" rtlCol="0">
            <a:spAutoFit/>
          </a:bodyPr>
          <a:lstStyle/>
          <a:p>
            <a:pPr algn="ctr"/>
            <a:r>
              <a:rPr lang="en-GB" sz="3200" dirty="0" smtClean="0">
                <a:latin typeface="Comic Sans MS" panose="030F0702030302020204" pitchFamily="66" charset="0"/>
              </a:rPr>
              <a:t>Create your own set of instructions for how to look after a baby dinosaur.</a:t>
            </a:r>
          </a:p>
          <a:p>
            <a:pPr algn="ctr"/>
            <a:r>
              <a:rPr lang="en-GB" sz="3200" dirty="0" smtClean="0">
                <a:latin typeface="Comic Sans MS" panose="030F0702030302020204" pitchFamily="66" charset="0"/>
              </a:rPr>
              <a:t>(similar to a dog)</a:t>
            </a:r>
            <a:endParaRPr lang="en-GB" sz="32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482635" y="620757"/>
            <a:ext cx="3239588" cy="5723273"/>
          </a:xfrm>
          <a:prstGeom prst="rect">
            <a:avLst/>
          </a:prstGeom>
        </p:spPr>
      </p:pic>
    </p:spTree>
    <p:extLst>
      <p:ext uri="{BB962C8B-B14F-4D97-AF65-F5344CB8AC3E}">
        <p14:creationId xmlns:p14="http://schemas.microsoft.com/office/powerpoint/2010/main" val="2988008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4181" y="436091"/>
            <a:ext cx="1947969" cy="369332"/>
          </a:xfrm>
          <a:prstGeom prst="rect">
            <a:avLst/>
          </a:prstGeom>
          <a:noFill/>
        </p:spPr>
        <p:txBody>
          <a:bodyPr wrap="none" rtlCol="0">
            <a:spAutoFit/>
          </a:bodyPr>
          <a:lstStyle/>
          <a:p>
            <a:r>
              <a:rPr lang="en-GB" dirty="0" smtClean="0">
                <a:latin typeface="Comic Sans MS" panose="030F0702030302020204" pitchFamily="66" charset="0"/>
              </a:rPr>
              <a:t>LO: to </a:t>
            </a:r>
            <a:r>
              <a:rPr lang="en-GB" dirty="0" smtClean="0">
                <a:latin typeface="Comic Sans MS" panose="030F0702030302020204" pitchFamily="66" charset="0"/>
              </a:rPr>
              <a:t>research.</a:t>
            </a:r>
            <a:endParaRPr lang="en-GB" dirty="0">
              <a:latin typeface="Comic Sans MS" panose="030F0702030302020204" pitchFamily="66"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77266262"/>
              </p:ext>
            </p:extLst>
          </p:nvPr>
        </p:nvGraphicFramePr>
        <p:xfrm>
          <a:off x="834181" y="2218214"/>
          <a:ext cx="10515600" cy="2834640"/>
        </p:xfrm>
        <a:graphic>
          <a:graphicData uri="http://schemas.openxmlformats.org/drawingml/2006/table">
            <a:tbl>
              <a:tblPr/>
              <a:tblGrid>
                <a:gridCol w="10515600">
                  <a:extLst>
                    <a:ext uri="{9D8B030D-6E8A-4147-A177-3AD203B41FA5}">
                      <a16:colId xmlns:a16="http://schemas.microsoft.com/office/drawing/2014/main" val="2552001974"/>
                    </a:ext>
                  </a:extLst>
                </a:gridCol>
              </a:tblGrid>
              <a:tr h="0">
                <a:tc>
                  <a:txBody>
                    <a:bodyPr/>
                    <a:lstStyle/>
                    <a:p>
                      <a:pPr>
                        <a:buFont typeface="Arial" panose="020B0604020202020204" pitchFamily="34" charset="0"/>
                        <a:buChar char="•"/>
                      </a:pPr>
                      <a:r>
                        <a:rPr lang="en-GB" sz="2000" dirty="0">
                          <a:solidFill>
                            <a:srgbClr val="000000"/>
                          </a:solidFill>
                          <a:effectLst/>
                          <a:latin typeface="Comic Sans MS" panose="030F0702030302020204" pitchFamily="66" charset="0"/>
                        </a:rPr>
                        <a:t>The word dinosaur comes from the Greek language and means ‘terrible lizard’. The word was coined by English </a:t>
                      </a:r>
                      <a:r>
                        <a:rPr lang="en-GB" sz="2000" dirty="0" err="1">
                          <a:solidFill>
                            <a:srgbClr val="000000"/>
                          </a:solidFill>
                          <a:effectLst/>
                          <a:latin typeface="Comic Sans MS" panose="030F0702030302020204" pitchFamily="66" charset="0"/>
                        </a:rPr>
                        <a:t>paleontologist</a:t>
                      </a:r>
                      <a:r>
                        <a:rPr lang="en-GB" sz="2000" dirty="0">
                          <a:solidFill>
                            <a:srgbClr val="000000"/>
                          </a:solidFill>
                          <a:effectLst/>
                          <a:latin typeface="Comic Sans MS" panose="030F0702030302020204" pitchFamily="66" charset="0"/>
                        </a:rPr>
                        <a:t> Richard Owen in 1842 and was meant to refer to Dinosaurs impressive size rather than their scary appearance.</a:t>
                      </a:r>
                      <a:endParaRPr lang="en-GB" sz="800" dirty="0">
                        <a:solidFill>
                          <a:srgbClr val="000000"/>
                        </a:solidFill>
                        <a:effectLst/>
                        <a:latin typeface="Arial" panose="020B0604020202020204" pitchFamily="34" charset="0"/>
                      </a:endParaRPr>
                    </a:p>
                    <a:p>
                      <a:pPr>
                        <a:buFont typeface="Arial" panose="020B0604020202020204" pitchFamily="34" charset="0"/>
                        <a:buChar char="•"/>
                      </a:pPr>
                      <a:r>
                        <a:rPr lang="en-GB" sz="2000" dirty="0">
                          <a:solidFill>
                            <a:srgbClr val="000000"/>
                          </a:solidFill>
                          <a:effectLst/>
                          <a:latin typeface="Comic Sans MS" panose="030F0702030302020204" pitchFamily="66" charset="0"/>
                        </a:rPr>
                        <a:t>Dinosaurs ruled the Earth for over 160 million years, from the Triassic period around 230 million years ago through the Jurassic period and until the end of the Cretaceous period around 65 million years ago.</a:t>
                      </a:r>
                    </a:p>
                    <a:p>
                      <a:pPr>
                        <a:buFont typeface="Arial" panose="020B0604020202020204" pitchFamily="34" charset="0"/>
                        <a:buChar char="•"/>
                      </a:pPr>
                      <a:r>
                        <a:rPr lang="en-GB" sz="2000" dirty="0">
                          <a:solidFill>
                            <a:srgbClr val="000000"/>
                          </a:solidFill>
                          <a:effectLst/>
                          <a:latin typeface="Comic Sans MS" panose="030F0702030302020204" pitchFamily="66" charset="0"/>
                        </a:rPr>
                        <a:t>The time period from 250 million years ago until around 65 million years ago is known as the Mesozoic Era. It is often referred to as the Age of the Dinosaurs because most dinosaurs developed and became extinct during this time.</a:t>
                      </a:r>
                    </a:p>
                  </a:txBody>
                  <a:tcPr anchor="ctr">
                    <a:lnL>
                      <a:noFill/>
                    </a:lnL>
                    <a:lnR>
                      <a:noFill/>
                    </a:lnR>
                    <a:lnT>
                      <a:noFill/>
                    </a:lnT>
                    <a:lnB>
                      <a:noFill/>
                    </a:lnB>
                  </a:tcPr>
                </a:tc>
                <a:extLst>
                  <a:ext uri="{0D108BD9-81ED-4DB2-BD59-A6C34878D82A}">
                    <a16:rowId xmlns:a16="http://schemas.microsoft.com/office/drawing/2014/main" val="1544601624"/>
                  </a:ext>
                </a:extLst>
              </a:tr>
            </a:tbl>
          </a:graphicData>
        </a:graphic>
      </p:graphicFrame>
    </p:spTree>
    <p:extLst>
      <p:ext uri="{BB962C8B-B14F-4D97-AF65-F5344CB8AC3E}">
        <p14:creationId xmlns:p14="http://schemas.microsoft.com/office/powerpoint/2010/main" val="481071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78555478"/>
              </p:ext>
            </p:extLst>
          </p:nvPr>
        </p:nvGraphicFramePr>
        <p:xfrm>
          <a:off x="838200" y="493917"/>
          <a:ext cx="9468394" cy="1615440"/>
        </p:xfrm>
        <a:graphic>
          <a:graphicData uri="http://schemas.openxmlformats.org/drawingml/2006/table">
            <a:tbl>
              <a:tblPr/>
              <a:tblGrid>
                <a:gridCol w="9468394">
                  <a:extLst>
                    <a:ext uri="{9D8B030D-6E8A-4147-A177-3AD203B41FA5}">
                      <a16:colId xmlns:a16="http://schemas.microsoft.com/office/drawing/2014/main" val="2991977279"/>
                    </a:ext>
                  </a:extLst>
                </a:gridCol>
              </a:tblGrid>
              <a:tr h="0">
                <a:tc>
                  <a:txBody>
                    <a:bodyPr/>
                    <a:lstStyle/>
                    <a:p>
                      <a:pPr>
                        <a:buFont typeface="Arial" panose="020B0604020202020204" pitchFamily="34" charset="0"/>
                        <a:buChar char="•"/>
                      </a:pPr>
                      <a:r>
                        <a:rPr lang="en-GB" sz="2000" dirty="0">
                          <a:solidFill>
                            <a:srgbClr val="000000"/>
                          </a:solidFill>
                          <a:effectLst/>
                          <a:latin typeface="Comic Sans MS" panose="030F0702030302020204" pitchFamily="66" charset="0"/>
                        </a:rPr>
                        <a:t>It is believed that dinosaurs lived on Earth until around 65 million years ago when a mass extinction occurred.</a:t>
                      </a:r>
                      <a:endParaRPr lang="en-GB" sz="800" dirty="0">
                        <a:solidFill>
                          <a:srgbClr val="000000"/>
                        </a:solidFill>
                        <a:effectLst/>
                        <a:latin typeface="Arial" panose="020B0604020202020204" pitchFamily="34" charset="0"/>
                      </a:endParaRPr>
                    </a:p>
                    <a:p>
                      <a:pPr>
                        <a:buFont typeface="Arial" panose="020B0604020202020204" pitchFamily="34" charset="0"/>
                        <a:buChar char="•"/>
                      </a:pPr>
                      <a:r>
                        <a:rPr lang="en-GB" sz="2000" dirty="0">
                          <a:solidFill>
                            <a:srgbClr val="000000"/>
                          </a:solidFill>
                          <a:effectLst/>
                          <a:latin typeface="Comic Sans MS" panose="030F0702030302020204" pitchFamily="66" charset="0"/>
                        </a:rPr>
                        <a:t>Scientists believe that the event leading to the extinction may have been a massive asteroid impact or huge volcanic activity. Events such as these could have blocked out sunlight and significantly changed the Earth’s ecology</a:t>
                      </a:r>
                    </a:p>
                  </a:txBody>
                  <a:tcPr anchor="ctr">
                    <a:lnL>
                      <a:noFill/>
                    </a:lnL>
                    <a:lnR>
                      <a:noFill/>
                    </a:lnR>
                    <a:lnT>
                      <a:noFill/>
                    </a:lnT>
                    <a:lnB>
                      <a:noFill/>
                    </a:lnB>
                  </a:tcPr>
                </a:tc>
                <a:extLst>
                  <a:ext uri="{0D108BD9-81ED-4DB2-BD59-A6C34878D82A}">
                    <a16:rowId xmlns:a16="http://schemas.microsoft.com/office/drawing/2014/main" val="2334585886"/>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39679674"/>
              </p:ext>
            </p:extLst>
          </p:nvPr>
        </p:nvGraphicFramePr>
        <p:xfrm>
          <a:off x="838200" y="2109357"/>
          <a:ext cx="9311640" cy="2834640"/>
        </p:xfrm>
        <a:graphic>
          <a:graphicData uri="http://schemas.openxmlformats.org/drawingml/2006/table">
            <a:tbl>
              <a:tblPr/>
              <a:tblGrid>
                <a:gridCol w="9311640">
                  <a:extLst>
                    <a:ext uri="{9D8B030D-6E8A-4147-A177-3AD203B41FA5}">
                      <a16:colId xmlns:a16="http://schemas.microsoft.com/office/drawing/2014/main" val="3067518432"/>
                    </a:ext>
                  </a:extLst>
                </a:gridCol>
              </a:tblGrid>
              <a:tr h="0">
                <a:tc>
                  <a:txBody>
                    <a:bodyPr/>
                    <a:lstStyle/>
                    <a:p>
                      <a:pPr>
                        <a:buFont typeface="Arial" panose="020B0604020202020204" pitchFamily="34" charset="0"/>
                        <a:buChar char="•"/>
                      </a:pPr>
                      <a:r>
                        <a:rPr lang="en-GB" sz="2000" dirty="0">
                          <a:solidFill>
                            <a:srgbClr val="000000"/>
                          </a:solidFill>
                          <a:effectLst/>
                          <a:latin typeface="Comic Sans MS" panose="030F0702030302020204" pitchFamily="66" charset="0"/>
                        </a:rPr>
                        <a:t>The first dinosaur to be formally named was the </a:t>
                      </a:r>
                      <a:r>
                        <a:rPr lang="en-GB" sz="2000" dirty="0" err="1">
                          <a:solidFill>
                            <a:srgbClr val="000000"/>
                          </a:solidFill>
                          <a:effectLst/>
                          <a:latin typeface="Comic Sans MS" panose="030F0702030302020204" pitchFamily="66" charset="0"/>
                        </a:rPr>
                        <a:t>Megalosaurus</a:t>
                      </a:r>
                      <a:r>
                        <a:rPr lang="en-GB" sz="2000" dirty="0">
                          <a:solidFill>
                            <a:srgbClr val="000000"/>
                          </a:solidFill>
                          <a:effectLst/>
                          <a:latin typeface="Comic Sans MS" panose="030F0702030302020204" pitchFamily="66" charset="0"/>
                        </a:rPr>
                        <a:t>, back in 1824.</a:t>
                      </a:r>
                      <a:endParaRPr lang="en-GB" sz="800" dirty="0">
                        <a:solidFill>
                          <a:srgbClr val="000000"/>
                        </a:solidFill>
                        <a:effectLst/>
                        <a:latin typeface="Arial" panose="020B0604020202020204" pitchFamily="34" charset="0"/>
                      </a:endParaRPr>
                    </a:p>
                    <a:p>
                      <a:pPr>
                        <a:buFont typeface="Arial" panose="020B0604020202020204" pitchFamily="34" charset="0"/>
                        <a:buChar char="•"/>
                      </a:pPr>
                      <a:r>
                        <a:rPr lang="en-GB" sz="2000" dirty="0">
                          <a:solidFill>
                            <a:srgbClr val="000000"/>
                          </a:solidFill>
                          <a:effectLst/>
                          <a:latin typeface="Comic Sans MS" panose="030F0702030302020204" pitchFamily="66" charset="0"/>
                        </a:rPr>
                        <a:t>A person who studies dinosaurs is known as a </a:t>
                      </a:r>
                      <a:r>
                        <a:rPr lang="en-GB" sz="2000" dirty="0" err="1">
                          <a:solidFill>
                            <a:srgbClr val="000000"/>
                          </a:solidFill>
                          <a:effectLst/>
                          <a:latin typeface="Comic Sans MS" panose="030F0702030302020204" pitchFamily="66" charset="0"/>
                        </a:rPr>
                        <a:t>paleontologist</a:t>
                      </a:r>
                      <a:r>
                        <a:rPr lang="en-GB" sz="2000" dirty="0">
                          <a:solidFill>
                            <a:srgbClr val="000000"/>
                          </a:solidFill>
                          <a:effectLst/>
                          <a:latin typeface="Comic Sans MS" panose="030F0702030302020204" pitchFamily="66" charset="0"/>
                        </a:rPr>
                        <a:t>.</a:t>
                      </a:r>
                    </a:p>
                    <a:p>
                      <a:pPr>
                        <a:buFont typeface="Arial" panose="020B0604020202020204" pitchFamily="34" charset="0"/>
                        <a:buChar char="•"/>
                      </a:pPr>
                      <a:r>
                        <a:rPr lang="en-GB" sz="2000" dirty="0">
                          <a:solidFill>
                            <a:srgbClr val="000000"/>
                          </a:solidFill>
                          <a:effectLst/>
                          <a:latin typeface="Comic Sans MS" panose="030F0702030302020204" pitchFamily="66" charset="0"/>
                        </a:rPr>
                        <a:t>Rather than being carnivores (meat eaters), the largest dinosaurs such as the Brachiosaurus and Apatosaurus were actually herbivores (plant eaters).</a:t>
                      </a:r>
                    </a:p>
                    <a:p>
                      <a:pPr>
                        <a:buFont typeface="Arial" panose="020B0604020202020204" pitchFamily="34" charset="0"/>
                        <a:buChar char="•"/>
                      </a:pPr>
                      <a:r>
                        <a:rPr lang="en-GB" sz="2000" dirty="0">
                          <a:solidFill>
                            <a:srgbClr val="000000"/>
                          </a:solidFill>
                          <a:effectLst/>
                          <a:latin typeface="Comic Sans MS" panose="030F0702030302020204" pitchFamily="66" charset="0"/>
                        </a:rPr>
                        <a:t>To help fight meat eaters such as the </a:t>
                      </a:r>
                      <a:r>
                        <a:rPr lang="en-GB" sz="2000" dirty="0" err="1">
                          <a:solidFill>
                            <a:srgbClr val="000000"/>
                          </a:solidFill>
                          <a:effectLst/>
                          <a:latin typeface="Comic Sans MS" panose="030F0702030302020204" pitchFamily="66" charset="0"/>
                        </a:rPr>
                        <a:t>Allosaurus</a:t>
                      </a:r>
                      <a:r>
                        <a:rPr lang="en-GB" sz="2000" dirty="0">
                          <a:solidFill>
                            <a:srgbClr val="000000"/>
                          </a:solidFill>
                          <a:effectLst/>
                          <a:latin typeface="Comic Sans MS" panose="030F0702030302020204" pitchFamily="66" charset="0"/>
                        </a:rPr>
                        <a:t> or </a:t>
                      </a:r>
                      <a:r>
                        <a:rPr lang="en-GB" sz="2000" dirty="0" err="1">
                          <a:solidFill>
                            <a:srgbClr val="000000"/>
                          </a:solidFill>
                          <a:effectLst/>
                          <a:latin typeface="Comic Sans MS" panose="030F0702030302020204" pitchFamily="66" charset="0"/>
                        </a:rPr>
                        <a:t>Spinosaurus</a:t>
                      </a:r>
                      <a:r>
                        <a:rPr lang="en-GB" sz="2000" dirty="0">
                          <a:solidFill>
                            <a:srgbClr val="000000"/>
                          </a:solidFill>
                          <a:effectLst/>
                          <a:latin typeface="Comic Sans MS" panose="030F0702030302020204" pitchFamily="66" charset="0"/>
                        </a:rPr>
                        <a:t>, many plant eaters had natural weapons at their disposal. Examples of this include the spikes on the tail of the Stegosaurus and the three horns attached to the front of the Triceratops’s head shield.</a:t>
                      </a:r>
                    </a:p>
                  </a:txBody>
                  <a:tcPr anchor="ctr">
                    <a:lnL>
                      <a:noFill/>
                    </a:lnL>
                    <a:lnR>
                      <a:noFill/>
                    </a:lnR>
                    <a:lnT>
                      <a:noFill/>
                    </a:lnT>
                    <a:lnB>
                      <a:noFill/>
                    </a:lnB>
                  </a:tcPr>
                </a:tc>
                <a:extLst>
                  <a:ext uri="{0D108BD9-81ED-4DB2-BD59-A6C34878D82A}">
                    <a16:rowId xmlns:a16="http://schemas.microsoft.com/office/drawing/2014/main" val="33534157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311551150"/>
              </p:ext>
            </p:extLst>
          </p:nvPr>
        </p:nvGraphicFramePr>
        <p:xfrm>
          <a:off x="838200" y="4943997"/>
          <a:ext cx="9559834" cy="1005840"/>
        </p:xfrm>
        <a:graphic>
          <a:graphicData uri="http://schemas.openxmlformats.org/drawingml/2006/table">
            <a:tbl>
              <a:tblPr/>
              <a:tblGrid>
                <a:gridCol w="9559834">
                  <a:extLst>
                    <a:ext uri="{9D8B030D-6E8A-4147-A177-3AD203B41FA5}">
                      <a16:colId xmlns:a16="http://schemas.microsoft.com/office/drawing/2014/main" val="825992468"/>
                    </a:ext>
                  </a:extLst>
                </a:gridCol>
              </a:tblGrid>
              <a:tr h="0">
                <a:tc>
                  <a:txBody>
                    <a:bodyPr/>
                    <a:lstStyle/>
                    <a:p>
                      <a:r>
                        <a:rPr lang="en-GB" sz="2000" dirty="0">
                          <a:solidFill>
                            <a:srgbClr val="000000"/>
                          </a:solidFill>
                          <a:effectLst/>
                          <a:latin typeface="Comic Sans MS" panose="030F0702030302020204" pitchFamily="66" charset="0"/>
                        </a:rPr>
                        <a:t>Pterodactyls are not dinosaurs, they were flying reptiles that lived during the age of dinosaurs but by definition they do not fall into the same category. The same goes for water based reptiles such as Plesiosaurs.</a:t>
                      </a:r>
                      <a:endParaRPr lang="en-GB" sz="800" dirty="0">
                        <a:effectLst/>
                      </a:endParaRPr>
                    </a:p>
                  </a:txBody>
                  <a:tcPr anchor="ctr">
                    <a:lnL>
                      <a:noFill/>
                    </a:lnL>
                    <a:lnR>
                      <a:noFill/>
                    </a:lnR>
                    <a:lnT>
                      <a:noFill/>
                    </a:lnT>
                    <a:lnB>
                      <a:noFill/>
                    </a:lnB>
                  </a:tcPr>
                </a:tc>
                <a:extLst>
                  <a:ext uri="{0D108BD9-81ED-4DB2-BD59-A6C34878D82A}">
                    <a16:rowId xmlns:a16="http://schemas.microsoft.com/office/drawing/2014/main" val="3937366955"/>
                  </a:ext>
                </a:extLst>
              </a:tr>
            </a:tbl>
          </a:graphicData>
        </a:graphic>
      </p:graphicFrame>
    </p:spTree>
    <p:extLst>
      <p:ext uri="{BB962C8B-B14F-4D97-AF65-F5344CB8AC3E}">
        <p14:creationId xmlns:p14="http://schemas.microsoft.com/office/powerpoint/2010/main" val="1881389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022851866"/>
              </p:ext>
            </p:extLst>
          </p:nvPr>
        </p:nvGraphicFramePr>
        <p:xfrm>
          <a:off x="812075" y="2405448"/>
          <a:ext cx="10515600" cy="396240"/>
        </p:xfrm>
        <a:graphic>
          <a:graphicData uri="http://schemas.openxmlformats.org/drawingml/2006/table">
            <a:tbl>
              <a:tblPr/>
              <a:tblGrid>
                <a:gridCol w="10515600">
                  <a:extLst>
                    <a:ext uri="{9D8B030D-6E8A-4147-A177-3AD203B41FA5}">
                      <a16:colId xmlns:a16="http://schemas.microsoft.com/office/drawing/2014/main" val="1880109593"/>
                    </a:ext>
                  </a:extLst>
                </a:gridCol>
              </a:tblGrid>
              <a:tr h="0">
                <a:tc>
                  <a:txBody>
                    <a:bodyPr/>
                    <a:lstStyle/>
                    <a:p>
                      <a:pPr algn="ctr"/>
                      <a:r>
                        <a:rPr lang="en-GB" sz="2000" dirty="0">
                          <a:solidFill>
                            <a:srgbClr val="000000"/>
                          </a:solidFill>
                          <a:effectLst/>
                          <a:latin typeface="Comic Sans MS" panose="030F0702030302020204" pitchFamily="66" charset="0"/>
                        </a:rPr>
                        <a:t>Let's find out some more information about specific dinosaurs.</a:t>
                      </a:r>
                      <a:endParaRPr lang="en-GB" sz="2000" dirty="0">
                        <a:effectLst/>
                        <a:latin typeface="Comic Sans MS" panose="030F0702030302020204" pitchFamily="66" charset="0"/>
                      </a:endParaRPr>
                    </a:p>
                  </a:txBody>
                  <a:tcPr anchor="ctr">
                    <a:lnL>
                      <a:noFill/>
                    </a:lnL>
                    <a:lnR>
                      <a:noFill/>
                    </a:lnR>
                    <a:lnT>
                      <a:noFill/>
                    </a:lnT>
                    <a:lnB>
                      <a:noFill/>
                    </a:lnB>
                  </a:tcPr>
                </a:tc>
                <a:extLst>
                  <a:ext uri="{0D108BD9-81ED-4DB2-BD59-A6C34878D82A}">
                    <a16:rowId xmlns:a16="http://schemas.microsoft.com/office/drawing/2014/main" val="233006822"/>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064951842"/>
              </p:ext>
            </p:extLst>
          </p:nvPr>
        </p:nvGraphicFramePr>
        <p:xfrm>
          <a:off x="2889068" y="3176158"/>
          <a:ext cx="10515600" cy="396240"/>
        </p:xfrm>
        <a:graphic>
          <a:graphicData uri="http://schemas.openxmlformats.org/drawingml/2006/table">
            <a:tbl>
              <a:tblPr/>
              <a:tblGrid>
                <a:gridCol w="10515600">
                  <a:extLst>
                    <a:ext uri="{9D8B030D-6E8A-4147-A177-3AD203B41FA5}">
                      <a16:colId xmlns:a16="http://schemas.microsoft.com/office/drawing/2014/main" val="2478463782"/>
                    </a:ext>
                  </a:extLst>
                </a:gridCol>
              </a:tblGrid>
              <a:tr h="0">
                <a:tc>
                  <a:txBody>
                    <a:bodyPr/>
                    <a:lstStyle/>
                    <a:p>
                      <a:r>
                        <a:rPr lang="en-GB" sz="2000" dirty="0">
                          <a:solidFill>
                            <a:srgbClr val="000000"/>
                          </a:solidFill>
                          <a:effectLst/>
                          <a:latin typeface="Comic Sans MS" panose="030F0702030302020204" pitchFamily="66" charset="0"/>
                        </a:rPr>
                        <a:t>https://www.bbc.co.uk/cbeebies/curations/dinosaur-facts</a:t>
                      </a:r>
                      <a:endParaRPr lang="en-GB" sz="2000" dirty="0">
                        <a:effectLst/>
                        <a:latin typeface="Comic Sans MS" panose="030F0702030302020204" pitchFamily="66" charset="0"/>
                      </a:endParaRPr>
                    </a:p>
                  </a:txBody>
                  <a:tcPr anchor="ctr">
                    <a:lnL>
                      <a:noFill/>
                    </a:lnL>
                    <a:lnR>
                      <a:noFill/>
                    </a:lnR>
                    <a:lnT>
                      <a:noFill/>
                    </a:lnT>
                    <a:lnB>
                      <a:noFill/>
                    </a:lnB>
                  </a:tcPr>
                </a:tc>
                <a:extLst>
                  <a:ext uri="{0D108BD9-81ED-4DB2-BD59-A6C34878D82A}">
                    <a16:rowId xmlns:a16="http://schemas.microsoft.com/office/drawing/2014/main" val="473570924"/>
                  </a:ext>
                </a:extLst>
              </a:tr>
            </a:tbl>
          </a:graphicData>
        </a:graphic>
      </p:graphicFrame>
    </p:spTree>
    <p:extLst>
      <p:ext uri="{BB962C8B-B14F-4D97-AF65-F5344CB8AC3E}">
        <p14:creationId xmlns:p14="http://schemas.microsoft.com/office/powerpoint/2010/main" val="2459255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4181" y="436091"/>
            <a:ext cx="3507692" cy="369332"/>
          </a:xfrm>
          <a:prstGeom prst="rect">
            <a:avLst/>
          </a:prstGeom>
          <a:noFill/>
        </p:spPr>
        <p:txBody>
          <a:bodyPr wrap="none" rtlCol="0">
            <a:spAutoFit/>
          </a:bodyPr>
          <a:lstStyle/>
          <a:p>
            <a:r>
              <a:rPr lang="en-GB" dirty="0" smtClean="0">
                <a:latin typeface="Comic Sans MS" panose="030F0702030302020204" pitchFamily="66" charset="0"/>
              </a:rPr>
              <a:t>LO: to </a:t>
            </a:r>
            <a:r>
              <a:rPr lang="en-GB" dirty="0" smtClean="0">
                <a:latin typeface="Comic Sans MS" panose="030F0702030302020204" pitchFamily="66" charset="0"/>
              </a:rPr>
              <a:t>write simple sentences. </a:t>
            </a:r>
            <a:endParaRPr lang="en-GB" dirty="0">
              <a:latin typeface="Comic Sans MS" panose="030F0702030302020204" pitchFamily="66" charset="0"/>
            </a:endParaRPr>
          </a:p>
        </p:txBody>
      </p:sp>
      <p:sp>
        <p:nvSpPr>
          <p:cNvPr id="6" name="TextBox 5"/>
          <p:cNvSpPr txBox="1"/>
          <p:nvPr/>
        </p:nvSpPr>
        <p:spPr>
          <a:xfrm>
            <a:off x="3131303" y="1959500"/>
            <a:ext cx="5019921" cy="2554545"/>
          </a:xfrm>
          <a:prstGeom prst="rect">
            <a:avLst/>
          </a:prstGeom>
          <a:noFill/>
        </p:spPr>
        <p:txBody>
          <a:bodyPr wrap="square" rtlCol="0">
            <a:spAutoFit/>
          </a:bodyPr>
          <a:lstStyle/>
          <a:p>
            <a:pPr algn="ctr"/>
            <a:r>
              <a:rPr lang="en-GB" sz="3200" dirty="0" smtClean="0">
                <a:latin typeface="Comic Sans MS" panose="030F0702030302020204" pitchFamily="66" charset="0"/>
              </a:rPr>
              <a:t>Using all of the information that you found out yesterday. Write facts about dinosaurs. </a:t>
            </a:r>
            <a:endParaRPr lang="en-GB" sz="10000" dirty="0">
              <a:latin typeface="Comic Sans MS" panose="030F0702030302020204" pitchFamily="66" charset="0"/>
            </a:endParaRPr>
          </a:p>
        </p:txBody>
      </p:sp>
    </p:spTree>
    <p:extLst>
      <p:ext uri="{BB962C8B-B14F-4D97-AF65-F5344CB8AC3E}">
        <p14:creationId xmlns:p14="http://schemas.microsoft.com/office/powerpoint/2010/main" val="2844601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4407" y="780752"/>
            <a:ext cx="5589529" cy="369332"/>
          </a:xfrm>
          <a:prstGeom prst="rect">
            <a:avLst/>
          </a:prstGeom>
          <a:noFill/>
        </p:spPr>
        <p:txBody>
          <a:bodyPr wrap="square" rtlCol="0">
            <a:spAutoFit/>
          </a:bodyPr>
          <a:lstStyle/>
          <a:p>
            <a:r>
              <a:rPr lang="en-GB" dirty="0" smtClean="0">
                <a:latin typeface="Comic Sans MS" panose="030F0702030302020204" pitchFamily="66" charset="0"/>
              </a:rPr>
              <a:t>LO: </a:t>
            </a:r>
            <a:r>
              <a:rPr lang="en-GB" dirty="0" smtClean="0">
                <a:latin typeface="Comic Sans MS" panose="030F0702030302020204" pitchFamily="66" charset="0"/>
              </a:rPr>
              <a:t>to form my letters correctly.</a:t>
            </a:r>
            <a:endParaRPr lang="en-GB" dirty="0">
              <a:latin typeface="Comic Sans MS" panose="030F0702030302020204" pitchFamily="66" charset="0"/>
            </a:endParaRPr>
          </a:p>
        </p:txBody>
      </p:sp>
      <p:graphicFrame>
        <p:nvGraphicFramePr>
          <p:cNvPr id="4" name="Table 3"/>
          <p:cNvGraphicFramePr>
            <a:graphicFrameLocks noGrp="1"/>
          </p:cNvGraphicFramePr>
          <p:nvPr/>
        </p:nvGraphicFramePr>
        <p:xfrm>
          <a:off x="838200" y="2675414"/>
          <a:ext cx="10515600" cy="2651760"/>
        </p:xfrm>
        <a:graphic>
          <a:graphicData uri="http://schemas.openxmlformats.org/drawingml/2006/table">
            <a:tbl>
              <a:tblPr/>
              <a:tblGrid>
                <a:gridCol w="10515600">
                  <a:extLst>
                    <a:ext uri="{9D8B030D-6E8A-4147-A177-3AD203B41FA5}">
                      <a16:colId xmlns:a16="http://schemas.microsoft.com/office/drawing/2014/main" val="2880925066"/>
                    </a:ext>
                  </a:extLst>
                </a:gridCol>
              </a:tblGrid>
              <a:tr h="0">
                <a:tc>
                  <a:txBody>
                    <a:bodyPr/>
                    <a:lstStyle/>
                    <a:p>
                      <a:r>
                        <a:rPr lang="en-GB" sz="4200" dirty="0">
                          <a:solidFill>
                            <a:srgbClr val="000000"/>
                          </a:solidFill>
                          <a:effectLst/>
                          <a:latin typeface="Comic Sans MS" panose="030F0702030302020204" pitchFamily="66" charset="0"/>
                        </a:rPr>
                        <a:t>I want to be a great big dinosaur.</a:t>
                      </a:r>
                      <a:endParaRPr lang="en-GB" sz="2000" dirty="0">
                        <a:effectLst/>
                        <a:latin typeface="Arial" panose="020B0604020202020204" pitchFamily="34" charset="0"/>
                      </a:endParaRPr>
                    </a:p>
                    <a:p>
                      <a:r>
                        <a:rPr lang="en-GB" sz="4200" dirty="0">
                          <a:solidFill>
                            <a:srgbClr val="000000"/>
                          </a:solidFill>
                          <a:effectLst/>
                          <a:latin typeface="Comic Sans MS" panose="030F0702030302020204" pitchFamily="66" charset="0"/>
                        </a:rPr>
                        <a:t>That is what I really want to be.</a:t>
                      </a:r>
                    </a:p>
                    <a:p>
                      <a:r>
                        <a:rPr lang="en-GB" sz="4200" dirty="0">
                          <a:solidFill>
                            <a:srgbClr val="000000"/>
                          </a:solidFill>
                          <a:effectLst/>
                          <a:latin typeface="Comic Sans MS" panose="030F0702030302020204" pitchFamily="66" charset="0"/>
                        </a:rPr>
                        <a:t>For if I were a great big dinosaur.</a:t>
                      </a:r>
                    </a:p>
                    <a:p>
                      <a:r>
                        <a:rPr lang="en-GB" sz="4200" dirty="0">
                          <a:solidFill>
                            <a:srgbClr val="000000"/>
                          </a:solidFill>
                          <a:effectLst/>
                          <a:latin typeface="Comic Sans MS" panose="030F0702030302020204" pitchFamily="66" charset="0"/>
                        </a:rPr>
                        <a:t>Everyone would run away from me.</a:t>
                      </a:r>
                    </a:p>
                  </a:txBody>
                  <a:tcPr anchor="ctr">
                    <a:lnL>
                      <a:noFill/>
                    </a:lnL>
                    <a:lnR>
                      <a:noFill/>
                    </a:lnR>
                    <a:lnT>
                      <a:noFill/>
                    </a:lnT>
                    <a:lnB>
                      <a:noFill/>
                    </a:lnB>
                  </a:tcPr>
                </a:tc>
                <a:extLst>
                  <a:ext uri="{0D108BD9-81ED-4DB2-BD59-A6C34878D82A}">
                    <a16:rowId xmlns:a16="http://schemas.microsoft.com/office/drawing/2014/main" val="2048355946"/>
                  </a:ext>
                </a:extLst>
              </a:tr>
            </a:tbl>
          </a:graphicData>
        </a:graphic>
      </p:graphicFrame>
    </p:spTree>
    <p:extLst>
      <p:ext uri="{BB962C8B-B14F-4D97-AF65-F5344CB8AC3E}">
        <p14:creationId xmlns:p14="http://schemas.microsoft.com/office/powerpoint/2010/main" val="3911997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450</Words>
  <Application>Microsoft Office PowerPoint</Application>
  <PresentationFormat>Widescreen</PresentationFormat>
  <Paragraphs>25</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Lumen Christi Catholic Multi Academy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 Wheeler</dc:creator>
  <cp:lastModifiedBy>Kirsty Wheeler</cp:lastModifiedBy>
  <cp:revision>11</cp:revision>
  <dcterms:created xsi:type="dcterms:W3CDTF">2020-10-20T08:26:09Z</dcterms:created>
  <dcterms:modified xsi:type="dcterms:W3CDTF">2020-11-27T11:14:23Z</dcterms:modified>
</cp:coreProperties>
</file>