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handoutMasterIdLst>
    <p:handoutMasterId r:id="rId40"/>
  </p:handoutMasterIdLst>
  <p:sldIdLst>
    <p:sldId id="256" r:id="rId2"/>
    <p:sldId id="308" r:id="rId3"/>
    <p:sldId id="309" r:id="rId4"/>
    <p:sldId id="313" r:id="rId5"/>
    <p:sldId id="258" r:id="rId6"/>
    <p:sldId id="263" r:id="rId7"/>
    <p:sldId id="302" r:id="rId8"/>
    <p:sldId id="307" r:id="rId9"/>
    <p:sldId id="303" r:id="rId10"/>
    <p:sldId id="261" r:id="rId11"/>
    <p:sldId id="310" r:id="rId12"/>
    <p:sldId id="312" r:id="rId13"/>
    <p:sldId id="262" r:id="rId14"/>
    <p:sldId id="285" r:id="rId15"/>
    <p:sldId id="286" r:id="rId16"/>
    <p:sldId id="268" r:id="rId17"/>
    <p:sldId id="264" r:id="rId18"/>
    <p:sldId id="287" r:id="rId19"/>
    <p:sldId id="288" r:id="rId20"/>
    <p:sldId id="289" r:id="rId21"/>
    <p:sldId id="290" r:id="rId22"/>
    <p:sldId id="300" r:id="rId23"/>
    <p:sldId id="301" r:id="rId24"/>
    <p:sldId id="270" r:id="rId25"/>
    <p:sldId id="274" r:id="rId26"/>
    <p:sldId id="292" r:id="rId27"/>
    <p:sldId id="305" r:id="rId28"/>
    <p:sldId id="293" r:id="rId29"/>
    <p:sldId id="294" r:id="rId30"/>
    <p:sldId id="295" r:id="rId31"/>
    <p:sldId id="296" r:id="rId32"/>
    <p:sldId id="298" r:id="rId33"/>
    <p:sldId id="277" r:id="rId34"/>
    <p:sldId id="291" r:id="rId35"/>
    <p:sldId id="284" r:id="rId36"/>
    <p:sldId id="272" r:id="rId37"/>
    <p:sldId id="275" r:id="rId38"/>
  </p:sldIdLst>
  <p:sldSz cx="9144000" cy="6858000" type="screen4x3"/>
  <p:notesSz cx="7099300"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33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17BDC9E-C6B1-4A26-98AF-8429F4D6A9AE}" v="34" dt="2025-10-07T08:56:03.1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09" autoAdjust="0"/>
    <p:restoredTop sz="86331" autoAdjust="0"/>
  </p:normalViewPr>
  <p:slideViewPr>
    <p:cSldViewPr>
      <p:cViewPr>
        <p:scale>
          <a:sx n="58" d="100"/>
          <a:sy n="58" d="100"/>
        </p:scale>
        <p:origin x="864"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45"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77137" cy="512304"/>
          </a:xfrm>
          <a:prstGeom prst="rect">
            <a:avLst/>
          </a:prstGeom>
        </p:spPr>
        <p:txBody>
          <a:bodyPr vert="horz" lIns="94759" tIns="47379" rIns="94759" bIns="47379" rtlCol="0"/>
          <a:lstStyle>
            <a:lvl1pPr algn="l">
              <a:defRPr sz="1200"/>
            </a:lvl1pPr>
          </a:lstStyle>
          <a:p>
            <a:endParaRPr lang="en-GB"/>
          </a:p>
        </p:txBody>
      </p:sp>
      <p:sp>
        <p:nvSpPr>
          <p:cNvPr id="3" name="Date Placeholder 2"/>
          <p:cNvSpPr>
            <a:spLocks noGrp="1"/>
          </p:cNvSpPr>
          <p:nvPr>
            <p:ph type="dt" sz="quarter" idx="1"/>
          </p:nvPr>
        </p:nvSpPr>
        <p:spPr>
          <a:xfrm>
            <a:off x="4020506" y="1"/>
            <a:ext cx="3077137" cy="512304"/>
          </a:xfrm>
          <a:prstGeom prst="rect">
            <a:avLst/>
          </a:prstGeom>
        </p:spPr>
        <p:txBody>
          <a:bodyPr vert="horz" lIns="94759" tIns="47379" rIns="94759" bIns="47379" rtlCol="0"/>
          <a:lstStyle>
            <a:lvl1pPr algn="r">
              <a:defRPr sz="1200"/>
            </a:lvl1pPr>
          </a:lstStyle>
          <a:p>
            <a:fld id="{0E531A4B-6331-4154-9457-874411AF9ADF}" type="datetimeFigureOut">
              <a:rPr lang="en-GB" smtClean="0"/>
              <a:t>28/08/2026</a:t>
            </a:fld>
            <a:endParaRPr lang="en-GB"/>
          </a:p>
        </p:txBody>
      </p:sp>
      <p:sp>
        <p:nvSpPr>
          <p:cNvPr id="4" name="Footer Placeholder 3"/>
          <p:cNvSpPr>
            <a:spLocks noGrp="1"/>
          </p:cNvSpPr>
          <p:nvPr>
            <p:ph type="ftr" sz="quarter" idx="2"/>
          </p:nvPr>
        </p:nvSpPr>
        <p:spPr>
          <a:xfrm>
            <a:off x="0" y="9720673"/>
            <a:ext cx="3077137" cy="512303"/>
          </a:xfrm>
          <a:prstGeom prst="rect">
            <a:avLst/>
          </a:prstGeom>
        </p:spPr>
        <p:txBody>
          <a:bodyPr vert="horz" lIns="94759" tIns="47379" rIns="94759" bIns="47379" rtlCol="0" anchor="b"/>
          <a:lstStyle>
            <a:lvl1pPr algn="l">
              <a:defRPr sz="1200"/>
            </a:lvl1pPr>
          </a:lstStyle>
          <a:p>
            <a:endParaRPr lang="en-GB"/>
          </a:p>
        </p:txBody>
      </p:sp>
      <p:sp>
        <p:nvSpPr>
          <p:cNvPr id="5" name="Slide Number Placeholder 4"/>
          <p:cNvSpPr>
            <a:spLocks noGrp="1"/>
          </p:cNvSpPr>
          <p:nvPr>
            <p:ph type="sldNum" sz="quarter" idx="3"/>
          </p:nvPr>
        </p:nvSpPr>
        <p:spPr>
          <a:xfrm>
            <a:off x="4020506" y="9720673"/>
            <a:ext cx="3077137" cy="512303"/>
          </a:xfrm>
          <a:prstGeom prst="rect">
            <a:avLst/>
          </a:prstGeom>
        </p:spPr>
        <p:txBody>
          <a:bodyPr vert="horz" lIns="94759" tIns="47379" rIns="94759" bIns="47379" rtlCol="0" anchor="b"/>
          <a:lstStyle>
            <a:lvl1pPr algn="r">
              <a:defRPr sz="1200"/>
            </a:lvl1pPr>
          </a:lstStyle>
          <a:p>
            <a:fld id="{28FA5899-D294-4902-8A54-C76BA556FACF}" type="slidenum">
              <a:rPr lang="en-GB" smtClean="0"/>
              <a:t>‹#›</a:t>
            </a:fld>
            <a:endParaRPr lang="en-GB"/>
          </a:p>
        </p:txBody>
      </p:sp>
    </p:spTree>
    <p:extLst>
      <p:ext uri="{BB962C8B-B14F-4D97-AF65-F5344CB8AC3E}">
        <p14:creationId xmlns:p14="http://schemas.microsoft.com/office/powerpoint/2010/main" val="3936658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1"/>
            <a:ext cx="3076363" cy="511731"/>
          </a:xfrm>
          <a:prstGeom prst="rect">
            <a:avLst/>
          </a:prstGeom>
        </p:spPr>
        <p:txBody>
          <a:bodyPr vert="horz" lIns="94759" tIns="47379" rIns="94759" bIns="47379" rtlCol="0"/>
          <a:lstStyle>
            <a:lvl1pPr algn="l">
              <a:defRPr sz="1200"/>
            </a:lvl1pPr>
          </a:lstStyle>
          <a:p>
            <a:endParaRPr lang="en-GB"/>
          </a:p>
        </p:txBody>
      </p:sp>
      <p:sp>
        <p:nvSpPr>
          <p:cNvPr id="3" name="Date Placeholder 2"/>
          <p:cNvSpPr>
            <a:spLocks noGrp="1"/>
          </p:cNvSpPr>
          <p:nvPr>
            <p:ph type="dt" idx="1"/>
          </p:nvPr>
        </p:nvSpPr>
        <p:spPr>
          <a:xfrm>
            <a:off x="4021296" y="1"/>
            <a:ext cx="3076363" cy="511731"/>
          </a:xfrm>
          <a:prstGeom prst="rect">
            <a:avLst/>
          </a:prstGeom>
        </p:spPr>
        <p:txBody>
          <a:bodyPr vert="horz" lIns="94759" tIns="47379" rIns="94759" bIns="47379" rtlCol="0"/>
          <a:lstStyle>
            <a:lvl1pPr algn="r">
              <a:defRPr sz="1200"/>
            </a:lvl1pPr>
          </a:lstStyle>
          <a:p>
            <a:fld id="{04A7BB48-46FB-4584-B747-B20054668B4A}" type="datetimeFigureOut">
              <a:rPr lang="en-GB" smtClean="0"/>
              <a:t>28/08/2026</a:t>
            </a:fld>
            <a:endParaRPr lang="en-GB"/>
          </a:p>
        </p:txBody>
      </p:sp>
      <p:sp>
        <p:nvSpPr>
          <p:cNvPr id="4" name="Slide Image Placeholder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4759" tIns="47379" rIns="94759" bIns="47379" rtlCol="0" anchor="ctr"/>
          <a:lstStyle/>
          <a:p>
            <a:endParaRPr lang="en-GB"/>
          </a:p>
        </p:txBody>
      </p:sp>
      <p:sp>
        <p:nvSpPr>
          <p:cNvPr id="5" name="Notes Placeholder 4"/>
          <p:cNvSpPr>
            <a:spLocks noGrp="1"/>
          </p:cNvSpPr>
          <p:nvPr>
            <p:ph type="body" sz="quarter" idx="3"/>
          </p:nvPr>
        </p:nvSpPr>
        <p:spPr>
          <a:xfrm>
            <a:off x="709931" y="4861443"/>
            <a:ext cx="5679440" cy="4605576"/>
          </a:xfrm>
          <a:prstGeom prst="rect">
            <a:avLst/>
          </a:prstGeom>
        </p:spPr>
        <p:txBody>
          <a:bodyPr vert="horz" lIns="94759" tIns="47379" rIns="94759" bIns="4737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2" y="9721107"/>
            <a:ext cx="3076363" cy="511731"/>
          </a:xfrm>
          <a:prstGeom prst="rect">
            <a:avLst/>
          </a:prstGeom>
        </p:spPr>
        <p:txBody>
          <a:bodyPr vert="horz" lIns="94759" tIns="47379" rIns="94759" bIns="47379" rtlCol="0" anchor="b"/>
          <a:lstStyle>
            <a:lvl1pPr algn="l">
              <a:defRPr sz="1200"/>
            </a:lvl1pPr>
          </a:lstStyle>
          <a:p>
            <a:endParaRPr lang="en-GB"/>
          </a:p>
        </p:txBody>
      </p:sp>
      <p:sp>
        <p:nvSpPr>
          <p:cNvPr id="7" name="Slide Number Placeholder 6"/>
          <p:cNvSpPr>
            <a:spLocks noGrp="1"/>
          </p:cNvSpPr>
          <p:nvPr>
            <p:ph type="sldNum" sz="quarter" idx="5"/>
          </p:nvPr>
        </p:nvSpPr>
        <p:spPr>
          <a:xfrm>
            <a:off x="4021296" y="9721107"/>
            <a:ext cx="3076363" cy="511731"/>
          </a:xfrm>
          <a:prstGeom prst="rect">
            <a:avLst/>
          </a:prstGeom>
        </p:spPr>
        <p:txBody>
          <a:bodyPr vert="horz" lIns="94759" tIns="47379" rIns="94759" bIns="47379" rtlCol="0" anchor="b"/>
          <a:lstStyle>
            <a:lvl1pPr algn="r">
              <a:defRPr sz="1200"/>
            </a:lvl1pPr>
          </a:lstStyle>
          <a:p>
            <a:fld id="{B224DF4E-B83B-4DAF-9D17-08D0C2A40537}" type="slidenum">
              <a:rPr lang="en-GB" smtClean="0"/>
              <a:t>‹#›</a:t>
            </a:fld>
            <a:endParaRPr lang="en-GB"/>
          </a:p>
        </p:txBody>
      </p:sp>
    </p:spTree>
    <p:extLst>
      <p:ext uri="{BB962C8B-B14F-4D97-AF65-F5344CB8AC3E}">
        <p14:creationId xmlns:p14="http://schemas.microsoft.com/office/powerpoint/2010/main" val="32479369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Mark </a:t>
            </a:r>
          </a:p>
        </p:txBody>
      </p:sp>
      <p:sp>
        <p:nvSpPr>
          <p:cNvPr id="4" name="Slide Number Placeholder 3"/>
          <p:cNvSpPr>
            <a:spLocks noGrp="1"/>
          </p:cNvSpPr>
          <p:nvPr>
            <p:ph type="sldNum" sz="quarter" idx="5"/>
          </p:nvPr>
        </p:nvSpPr>
        <p:spPr/>
        <p:txBody>
          <a:bodyPr/>
          <a:lstStyle/>
          <a:p>
            <a:fld id="{B224DF4E-B83B-4DAF-9D17-08D0C2A40537}" type="slidenum">
              <a:rPr lang="en-GB" smtClean="0"/>
              <a:t>1</a:t>
            </a:fld>
            <a:endParaRPr lang="en-GB"/>
          </a:p>
        </p:txBody>
      </p:sp>
    </p:spTree>
    <p:extLst>
      <p:ext uri="{BB962C8B-B14F-4D97-AF65-F5344CB8AC3E}">
        <p14:creationId xmlns:p14="http://schemas.microsoft.com/office/powerpoint/2010/main" val="33990852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a:extLst>
              <a:ext uri="{FF2B5EF4-FFF2-40B4-BE49-F238E27FC236}">
                <a16:creationId xmlns:a16="http://schemas.microsoft.com/office/drawing/2014/main" id="{DAA8C68B-A9CA-42D7-89BC-BF83F4E2D82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Notes Placeholder 2">
            <a:extLst>
              <a:ext uri="{FF2B5EF4-FFF2-40B4-BE49-F238E27FC236}">
                <a16:creationId xmlns:a16="http://schemas.microsoft.com/office/drawing/2014/main" id="{77EBA3FB-C66D-400F-A277-A75DBEB934A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a:t>Mark</a:t>
            </a:r>
          </a:p>
        </p:txBody>
      </p:sp>
      <p:sp>
        <p:nvSpPr>
          <p:cNvPr id="7172" name="Slide Number Placeholder 3">
            <a:extLst>
              <a:ext uri="{FF2B5EF4-FFF2-40B4-BE49-F238E27FC236}">
                <a16:creationId xmlns:a16="http://schemas.microsoft.com/office/drawing/2014/main" id="{881B6F11-3F61-4A3A-A9BE-3A307B766B4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69917" indent="-296121" eaLnBrk="0" hangingPunct="0">
              <a:defRPr>
                <a:solidFill>
                  <a:schemeClr val="tx1"/>
                </a:solidFill>
                <a:latin typeface="Arial" panose="020B0604020202020204" pitchFamily="34" charset="0"/>
              </a:defRPr>
            </a:lvl2pPr>
            <a:lvl3pPr marL="1184487" indent="-236897" eaLnBrk="0" hangingPunct="0">
              <a:defRPr>
                <a:solidFill>
                  <a:schemeClr val="tx1"/>
                </a:solidFill>
                <a:latin typeface="Arial" panose="020B0604020202020204" pitchFamily="34" charset="0"/>
              </a:defRPr>
            </a:lvl3pPr>
            <a:lvl4pPr marL="1658281" indent="-236897" eaLnBrk="0" hangingPunct="0">
              <a:defRPr>
                <a:solidFill>
                  <a:schemeClr val="tx1"/>
                </a:solidFill>
                <a:latin typeface="Arial" panose="020B0604020202020204" pitchFamily="34" charset="0"/>
              </a:defRPr>
            </a:lvl4pPr>
            <a:lvl5pPr marL="2132076" indent="-236897" eaLnBrk="0" hangingPunct="0">
              <a:defRPr>
                <a:solidFill>
                  <a:schemeClr val="tx1"/>
                </a:solidFill>
                <a:latin typeface="Arial" panose="020B0604020202020204" pitchFamily="34" charset="0"/>
              </a:defRPr>
            </a:lvl5pPr>
            <a:lvl6pPr marL="2605870" indent="-236897" eaLnBrk="0" fontAlgn="base" hangingPunct="0">
              <a:spcBef>
                <a:spcPct val="0"/>
              </a:spcBef>
              <a:spcAft>
                <a:spcPct val="0"/>
              </a:spcAft>
              <a:defRPr>
                <a:solidFill>
                  <a:schemeClr val="tx1"/>
                </a:solidFill>
                <a:latin typeface="Arial" panose="020B0604020202020204" pitchFamily="34" charset="0"/>
              </a:defRPr>
            </a:lvl6pPr>
            <a:lvl7pPr marL="3079665" indent="-236897" eaLnBrk="0" fontAlgn="base" hangingPunct="0">
              <a:spcBef>
                <a:spcPct val="0"/>
              </a:spcBef>
              <a:spcAft>
                <a:spcPct val="0"/>
              </a:spcAft>
              <a:defRPr>
                <a:solidFill>
                  <a:schemeClr val="tx1"/>
                </a:solidFill>
                <a:latin typeface="Arial" panose="020B0604020202020204" pitchFamily="34" charset="0"/>
              </a:defRPr>
            </a:lvl7pPr>
            <a:lvl8pPr marL="3553460" indent="-236897" eaLnBrk="0" fontAlgn="base" hangingPunct="0">
              <a:spcBef>
                <a:spcPct val="0"/>
              </a:spcBef>
              <a:spcAft>
                <a:spcPct val="0"/>
              </a:spcAft>
              <a:defRPr>
                <a:solidFill>
                  <a:schemeClr val="tx1"/>
                </a:solidFill>
                <a:latin typeface="Arial" panose="020B0604020202020204" pitchFamily="34" charset="0"/>
              </a:defRPr>
            </a:lvl8pPr>
            <a:lvl9pPr marL="4027255" indent="-236897"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48894C0-628D-44F5-AABA-0080DC31347D}" type="slidenum">
              <a:rPr lang="en-GB" altLang="en-US">
                <a:cs typeface="Arial" panose="020B0604020202020204" pitchFamily="34" charset="0"/>
              </a:rPr>
              <a:pPr eaLnBrk="1" hangingPunct="1"/>
              <a:t>5</a:t>
            </a:fld>
            <a:endParaRPr lang="en-GB" altLang="en-US">
              <a:cs typeface="Arial" panose="020B0604020202020204" pitchFamily="34" charset="0"/>
            </a:endParaRPr>
          </a:p>
        </p:txBody>
      </p:sp>
    </p:spTree>
    <p:extLst>
      <p:ext uri="{BB962C8B-B14F-4D97-AF65-F5344CB8AC3E}">
        <p14:creationId xmlns:p14="http://schemas.microsoft.com/office/powerpoint/2010/main" val="953165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2A8027CF-38D6-41E9-A4EC-23E688AEE96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a:extLst>
              <a:ext uri="{FF2B5EF4-FFF2-40B4-BE49-F238E27FC236}">
                <a16:creationId xmlns:a16="http://schemas.microsoft.com/office/drawing/2014/main" id="{1469596E-4BF1-468E-A1AB-E0B45C135D5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7673" indent="-177673">
              <a:spcBef>
                <a:spcPct val="0"/>
              </a:spcBef>
              <a:buFontTx/>
              <a:buChar char="•"/>
            </a:pPr>
            <a:r>
              <a:rPr lang="en-US" altLang="en-US" dirty="0"/>
              <a:t>Mark </a:t>
            </a:r>
          </a:p>
        </p:txBody>
      </p:sp>
      <p:sp>
        <p:nvSpPr>
          <p:cNvPr id="8196" name="Slide Number Placeholder 3">
            <a:extLst>
              <a:ext uri="{FF2B5EF4-FFF2-40B4-BE49-F238E27FC236}">
                <a16:creationId xmlns:a16="http://schemas.microsoft.com/office/drawing/2014/main" id="{288C36F0-8917-4B80-83D6-CF1123C2141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69917" indent="-296121" eaLnBrk="0" hangingPunct="0">
              <a:defRPr>
                <a:solidFill>
                  <a:schemeClr val="tx1"/>
                </a:solidFill>
                <a:latin typeface="Arial" panose="020B0604020202020204" pitchFamily="34" charset="0"/>
              </a:defRPr>
            </a:lvl2pPr>
            <a:lvl3pPr marL="1184487" indent="-236897" eaLnBrk="0" hangingPunct="0">
              <a:defRPr>
                <a:solidFill>
                  <a:schemeClr val="tx1"/>
                </a:solidFill>
                <a:latin typeface="Arial" panose="020B0604020202020204" pitchFamily="34" charset="0"/>
              </a:defRPr>
            </a:lvl3pPr>
            <a:lvl4pPr marL="1658281" indent="-236897" eaLnBrk="0" hangingPunct="0">
              <a:defRPr>
                <a:solidFill>
                  <a:schemeClr val="tx1"/>
                </a:solidFill>
                <a:latin typeface="Arial" panose="020B0604020202020204" pitchFamily="34" charset="0"/>
              </a:defRPr>
            </a:lvl4pPr>
            <a:lvl5pPr marL="2132076" indent="-236897" eaLnBrk="0" hangingPunct="0">
              <a:defRPr>
                <a:solidFill>
                  <a:schemeClr val="tx1"/>
                </a:solidFill>
                <a:latin typeface="Arial" panose="020B0604020202020204" pitchFamily="34" charset="0"/>
              </a:defRPr>
            </a:lvl5pPr>
            <a:lvl6pPr marL="2605870" indent="-236897" eaLnBrk="0" fontAlgn="base" hangingPunct="0">
              <a:spcBef>
                <a:spcPct val="0"/>
              </a:spcBef>
              <a:spcAft>
                <a:spcPct val="0"/>
              </a:spcAft>
              <a:defRPr>
                <a:solidFill>
                  <a:schemeClr val="tx1"/>
                </a:solidFill>
                <a:latin typeface="Arial" panose="020B0604020202020204" pitchFamily="34" charset="0"/>
              </a:defRPr>
            </a:lvl6pPr>
            <a:lvl7pPr marL="3079665" indent="-236897" eaLnBrk="0" fontAlgn="base" hangingPunct="0">
              <a:spcBef>
                <a:spcPct val="0"/>
              </a:spcBef>
              <a:spcAft>
                <a:spcPct val="0"/>
              </a:spcAft>
              <a:defRPr>
                <a:solidFill>
                  <a:schemeClr val="tx1"/>
                </a:solidFill>
                <a:latin typeface="Arial" panose="020B0604020202020204" pitchFamily="34" charset="0"/>
              </a:defRPr>
            </a:lvl7pPr>
            <a:lvl8pPr marL="3553460" indent="-236897" eaLnBrk="0" fontAlgn="base" hangingPunct="0">
              <a:spcBef>
                <a:spcPct val="0"/>
              </a:spcBef>
              <a:spcAft>
                <a:spcPct val="0"/>
              </a:spcAft>
              <a:defRPr>
                <a:solidFill>
                  <a:schemeClr val="tx1"/>
                </a:solidFill>
                <a:latin typeface="Arial" panose="020B0604020202020204" pitchFamily="34" charset="0"/>
              </a:defRPr>
            </a:lvl8pPr>
            <a:lvl9pPr marL="4027255" indent="-236897"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11AB55C-BCB7-49C2-B523-0E7C9B4A853C}" type="slidenum">
              <a:rPr lang="en-GB" altLang="en-US">
                <a:cs typeface="Arial" panose="020B0604020202020204" pitchFamily="34" charset="0"/>
              </a:rPr>
              <a:pPr eaLnBrk="1" hangingPunct="1"/>
              <a:t>6</a:t>
            </a:fld>
            <a:endParaRPr lang="en-GB" altLang="en-US">
              <a:cs typeface="Arial" panose="020B0604020202020204" pitchFamily="34" charset="0"/>
            </a:endParaRPr>
          </a:p>
        </p:txBody>
      </p:sp>
    </p:spTree>
    <p:extLst>
      <p:ext uri="{BB962C8B-B14F-4D97-AF65-F5344CB8AC3E}">
        <p14:creationId xmlns:p14="http://schemas.microsoft.com/office/powerpoint/2010/main" val="6381620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a:extLst>
              <a:ext uri="{FF2B5EF4-FFF2-40B4-BE49-F238E27FC236}">
                <a16:creationId xmlns:a16="http://schemas.microsoft.com/office/drawing/2014/main" id="{5FA6FF51-7898-487D-9C9A-B6DBFF156C2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a:extLst>
              <a:ext uri="{FF2B5EF4-FFF2-40B4-BE49-F238E27FC236}">
                <a16:creationId xmlns:a16="http://schemas.microsoft.com/office/drawing/2014/main" id="{00157E35-9852-48AF-829A-11CEF40C159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7673" indent="-177673">
              <a:spcBef>
                <a:spcPct val="0"/>
              </a:spcBef>
              <a:buFontTx/>
              <a:buChar char="•"/>
            </a:pPr>
            <a:r>
              <a:rPr lang="en-US" altLang="en-US" dirty="0"/>
              <a:t>Mark</a:t>
            </a:r>
          </a:p>
        </p:txBody>
      </p:sp>
      <p:sp>
        <p:nvSpPr>
          <p:cNvPr id="9220" name="Slide Number Placeholder 3">
            <a:extLst>
              <a:ext uri="{FF2B5EF4-FFF2-40B4-BE49-F238E27FC236}">
                <a16:creationId xmlns:a16="http://schemas.microsoft.com/office/drawing/2014/main" id="{9E7E4C09-863F-48DB-B209-C9F43712DAA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69917" indent="-296121" eaLnBrk="0" hangingPunct="0">
              <a:defRPr>
                <a:solidFill>
                  <a:schemeClr val="tx1"/>
                </a:solidFill>
                <a:latin typeface="Arial" panose="020B0604020202020204" pitchFamily="34" charset="0"/>
              </a:defRPr>
            </a:lvl2pPr>
            <a:lvl3pPr marL="1184487" indent="-236897" eaLnBrk="0" hangingPunct="0">
              <a:defRPr>
                <a:solidFill>
                  <a:schemeClr val="tx1"/>
                </a:solidFill>
                <a:latin typeface="Arial" panose="020B0604020202020204" pitchFamily="34" charset="0"/>
              </a:defRPr>
            </a:lvl3pPr>
            <a:lvl4pPr marL="1658281" indent="-236897" eaLnBrk="0" hangingPunct="0">
              <a:defRPr>
                <a:solidFill>
                  <a:schemeClr val="tx1"/>
                </a:solidFill>
                <a:latin typeface="Arial" panose="020B0604020202020204" pitchFamily="34" charset="0"/>
              </a:defRPr>
            </a:lvl4pPr>
            <a:lvl5pPr marL="2132076" indent="-236897" eaLnBrk="0" hangingPunct="0">
              <a:defRPr>
                <a:solidFill>
                  <a:schemeClr val="tx1"/>
                </a:solidFill>
                <a:latin typeface="Arial" panose="020B0604020202020204" pitchFamily="34" charset="0"/>
              </a:defRPr>
            </a:lvl5pPr>
            <a:lvl6pPr marL="2605870" indent="-236897" eaLnBrk="0" fontAlgn="base" hangingPunct="0">
              <a:spcBef>
                <a:spcPct val="0"/>
              </a:spcBef>
              <a:spcAft>
                <a:spcPct val="0"/>
              </a:spcAft>
              <a:defRPr>
                <a:solidFill>
                  <a:schemeClr val="tx1"/>
                </a:solidFill>
                <a:latin typeface="Arial" panose="020B0604020202020204" pitchFamily="34" charset="0"/>
              </a:defRPr>
            </a:lvl6pPr>
            <a:lvl7pPr marL="3079665" indent="-236897" eaLnBrk="0" fontAlgn="base" hangingPunct="0">
              <a:spcBef>
                <a:spcPct val="0"/>
              </a:spcBef>
              <a:spcAft>
                <a:spcPct val="0"/>
              </a:spcAft>
              <a:defRPr>
                <a:solidFill>
                  <a:schemeClr val="tx1"/>
                </a:solidFill>
                <a:latin typeface="Arial" panose="020B0604020202020204" pitchFamily="34" charset="0"/>
              </a:defRPr>
            </a:lvl7pPr>
            <a:lvl8pPr marL="3553460" indent="-236897" eaLnBrk="0" fontAlgn="base" hangingPunct="0">
              <a:spcBef>
                <a:spcPct val="0"/>
              </a:spcBef>
              <a:spcAft>
                <a:spcPct val="0"/>
              </a:spcAft>
              <a:defRPr>
                <a:solidFill>
                  <a:schemeClr val="tx1"/>
                </a:solidFill>
                <a:latin typeface="Arial" panose="020B0604020202020204" pitchFamily="34" charset="0"/>
              </a:defRPr>
            </a:lvl8pPr>
            <a:lvl9pPr marL="4027255" indent="-236897"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28F7C11-69E0-4191-96FA-6EA601111A20}" type="slidenum">
              <a:rPr lang="en-GB" altLang="en-US">
                <a:cs typeface="Arial" panose="020B0604020202020204" pitchFamily="34" charset="0"/>
              </a:rPr>
              <a:pPr eaLnBrk="1" hangingPunct="1"/>
              <a:t>7</a:t>
            </a:fld>
            <a:endParaRPr lang="en-GB" altLang="en-US">
              <a:cs typeface="Arial" panose="020B0604020202020204" pitchFamily="34" charset="0"/>
            </a:endParaRPr>
          </a:p>
        </p:txBody>
      </p:sp>
    </p:spTree>
    <p:extLst>
      <p:ext uri="{BB962C8B-B14F-4D97-AF65-F5344CB8AC3E}">
        <p14:creationId xmlns:p14="http://schemas.microsoft.com/office/powerpoint/2010/main" val="24589636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912839-CA92-D51B-ED77-09EF1365A3D0}"/>
            </a:ext>
          </a:extLst>
        </p:cNvPr>
        <p:cNvGrpSpPr/>
        <p:nvPr/>
      </p:nvGrpSpPr>
      <p:grpSpPr>
        <a:xfrm>
          <a:off x="0" y="0"/>
          <a:ext cx="0" cy="0"/>
          <a:chOff x="0" y="0"/>
          <a:chExt cx="0" cy="0"/>
        </a:xfrm>
      </p:grpSpPr>
      <p:sp>
        <p:nvSpPr>
          <p:cNvPr id="9218" name="Slide Image Placeholder 1">
            <a:extLst>
              <a:ext uri="{FF2B5EF4-FFF2-40B4-BE49-F238E27FC236}">
                <a16:creationId xmlns:a16="http://schemas.microsoft.com/office/drawing/2014/main" id="{64086E43-AEA8-6BC7-948A-0C9B562AEC8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a:extLst>
              <a:ext uri="{FF2B5EF4-FFF2-40B4-BE49-F238E27FC236}">
                <a16:creationId xmlns:a16="http://schemas.microsoft.com/office/drawing/2014/main" id="{CE5D35FF-6C1E-9785-FD94-8D0E67192C0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7673" indent="-177673">
              <a:spcBef>
                <a:spcPct val="0"/>
              </a:spcBef>
              <a:buFontTx/>
              <a:buChar char="•"/>
            </a:pPr>
            <a:r>
              <a:rPr lang="en-US" altLang="en-US" dirty="0"/>
              <a:t>Mark</a:t>
            </a:r>
          </a:p>
        </p:txBody>
      </p:sp>
      <p:sp>
        <p:nvSpPr>
          <p:cNvPr id="9220" name="Slide Number Placeholder 3">
            <a:extLst>
              <a:ext uri="{FF2B5EF4-FFF2-40B4-BE49-F238E27FC236}">
                <a16:creationId xmlns:a16="http://schemas.microsoft.com/office/drawing/2014/main" id="{3B00A4C3-B01C-6AEF-F62B-4EF91F49FDC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69917" indent="-296121" eaLnBrk="0" hangingPunct="0">
              <a:defRPr>
                <a:solidFill>
                  <a:schemeClr val="tx1"/>
                </a:solidFill>
                <a:latin typeface="Arial" panose="020B0604020202020204" pitchFamily="34" charset="0"/>
              </a:defRPr>
            </a:lvl2pPr>
            <a:lvl3pPr marL="1184487" indent="-236897" eaLnBrk="0" hangingPunct="0">
              <a:defRPr>
                <a:solidFill>
                  <a:schemeClr val="tx1"/>
                </a:solidFill>
                <a:latin typeface="Arial" panose="020B0604020202020204" pitchFamily="34" charset="0"/>
              </a:defRPr>
            </a:lvl3pPr>
            <a:lvl4pPr marL="1658281" indent="-236897" eaLnBrk="0" hangingPunct="0">
              <a:defRPr>
                <a:solidFill>
                  <a:schemeClr val="tx1"/>
                </a:solidFill>
                <a:latin typeface="Arial" panose="020B0604020202020204" pitchFamily="34" charset="0"/>
              </a:defRPr>
            </a:lvl4pPr>
            <a:lvl5pPr marL="2132076" indent="-236897" eaLnBrk="0" hangingPunct="0">
              <a:defRPr>
                <a:solidFill>
                  <a:schemeClr val="tx1"/>
                </a:solidFill>
                <a:latin typeface="Arial" panose="020B0604020202020204" pitchFamily="34" charset="0"/>
              </a:defRPr>
            </a:lvl5pPr>
            <a:lvl6pPr marL="2605870" indent="-236897" eaLnBrk="0" fontAlgn="base" hangingPunct="0">
              <a:spcBef>
                <a:spcPct val="0"/>
              </a:spcBef>
              <a:spcAft>
                <a:spcPct val="0"/>
              </a:spcAft>
              <a:defRPr>
                <a:solidFill>
                  <a:schemeClr val="tx1"/>
                </a:solidFill>
                <a:latin typeface="Arial" panose="020B0604020202020204" pitchFamily="34" charset="0"/>
              </a:defRPr>
            </a:lvl6pPr>
            <a:lvl7pPr marL="3079665" indent="-236897" eaLnBrk="0" fontAlgn="base" hangingPunct="0">
              <a:spcBef>
                <a:spcPct val="0"/>
              </a:spcBef>
              <a:spcAft>
                <a:spcPct val="0"/>
              </a:spcAft>
              <a:defRPr>
                <a:solidFill>
                  <a:schemeClr val="tx1"/>
                </a:solidFill>
                <a:latin typeface="Arial" panose="020B0604020202020204" pitchFamily="34" charset="0"/>
              </a:defRPr>
            </a:lvl7pPr>
            <a:lvl8pPr marL="3553460" indent="-236897" eaLnBrk="0" fontAlgn="base" hangingPunct="0">
              <a:spcBef>
                <a:spcPct val="0"/>
              </a:spcBef>
              <a:spcAft>
                <a:spcPct val="0"/>
              </a:spcAft>
              <a:defRPr>
                <a:solidFill>
                  <a:schemeClr val="tx1"/>
                </a:solidFill>
                <a:latin typeface="Arial" panose="020B0604020202020204" pitchFamily="34" charset="0"/>
              </a:defRPr>
            </a:lvl8pPr>
            <a:lvl9pPr marL="4027255" indent="-236897"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28F7C11-69E0-4191-96FA-6EA601111A20}" type="slidenum">
              <a:rPr lang="en-GB" altLang="en-US">
                <a:cs typeface="Arial" panose="020B0604020202020204" pitchFamily="34" charset="0"/>
              </a:rPr>
              <a:pPr eaLnBrk="1" hangingPunct="1"/>
              <a:t>8</a:t>
            </a:fld>
            <a:endParaRPr lang="en-GB" altLang="en-US">
              <a:cs typeface="Arial" panose="020B0604020202020204" pitchFamily="34" charset="0"/>
            </a:endParaRPr>
          </a:p>
        </p:txBody>
      </p:sp>
    </p:spTree>
    <p:extLst>
      <p:ext uri="{BB962C8B-B14F-4D97-AF65-F5344CB8AC3E}">
        <p14:creationId xmlns:p14="http://schemas.microsoft.com/office/powerpoint/2010/main" val="42565846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7F9D1331-1F40-4E7A-B798-AD260833C9A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B358B17D-518A-4507-9D24-9D19036A109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a:t>Father Christopher </a:t>
            </a:r>
          </a:p>
        </p:txBody>
      </p:sp>
      <p:sp>
        <p:nvSpPr>
          <p:cNvPr id="10244" name="Slide Number Placeholder 3">
            <a:extLst>
              <a:ext uri="{FF2B5EF4-FFF2-40B4-BE49-F238E27FC236}">
                <a16:creationId xmlns:a16="http://schemas.microsoft.com/office/drawing/2014/main" id="{72930514-59B9-4134-BA67-4C2E935EA23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69917" indent="-296121" eaLnBrk="0" hangingPunct="0">
              <a:defRPr>
                <a:solidFill>
                  <a:schemeClr val="tx1"/>
                </a:solidFill>
                <a:latin typeface="Arial" panose="020B0604020202020204" pitchFamily="34" charset="0"/>
              </a:defRPr>
            </a:lvl2pPr>
            <a:lvl3pPr marL="1184487" indent="-236897" eaLnBrk="0" hangingPunct="0">
              <a:defRPr>
                <a:solidFill>
                  <a:schemeClr val="tx1"/>
                </a:solidFill>
                <a:latin typeface="Arial" panose="020B0604020202020204" pitchFamily="34" charset="0"/>
              </a:defRPr>
            </a:lvl3pPr>
            <a:lvl4pPr marL="1658281" indent="-236897" eaLnBrk="0" hangingPunct="0">
              <a:defRPr>
                <a:solidFill>
                  <a:schemeClr val="tx1"/>
                </a:solidFill>
                <a:latin typeface="Arial" panose="020B0604020202020204" pitchFamily="34" charset="0"/>
              </a:defRPr>
            </a:lvl4pPr>
            <a:lvl5pPr marL="2132076" indent="-236897" eaLnBrk="0" hangingPunct="0">
              <a:defRPr>
                <a:solidFill>
                  <a:schemeClr val="tx1"/>
                </a:solidFill>
                <a:latin typeface="Arial" panose="020B0604020202020204" pitchFamily="34" charset="0"/>
              </a:defRPr>
            </a:lvl5pPr>
            <a:lvl6pPr marL="2605870" indent="-236897" eaLnBrk="0" fontAlgn="base" hangingPunct="0">
              <a:spcBef>
                <a:spcPct val="0"/>
              </a:spcBef>
              <a:spcAft>
                <a:spcPct val="0"/>
              </a:spcAft>
              <a:defRPr>
                <a:solidFill>
                  <a:schemeClr val="tx1"/>
                </a:solidFill>
                <a:latin typeface="Arial" panose="020B0604020202020204" pitchFamily="34" charset="0"/>
              </a:defRPr>
            </a:lvl6pPr>
            <a:lvl7pPr marL="3079665" indent="-236897" eaLnBrk="0" fontAlgn="base" hangingPunct="0">
              <a:spcBef>
                <a:spcPct val="0"/>
              </a:spcBef>
              <a:spcAft>
                <a:spcPct val="0"/>
              </a:spcAft>
              <a:defRPr>
                <a:solidFill>
                  <a:schemeClr val="tx1"/>
                </a:solidFill>
                <a:latin typeface="Arial" panose="020B0604020202020204" pitchFamily="34" charset="0"/>
              </a:defRPr>
            </a:lvl7pPr>
            <a:lvl8pPr marL="3553460" indent="-236897" eaLnBrk="0" fontAlgn="base" hangingPunct="0">
              <a:spcBef>
                <a:spcPct val="0"/>
              </a:spcBef>
              <a:spcAft>
                <a:spcPct val="0"/>
              </a:spcAft>
              <a:defRPr>
                <a:solidFill>
                  <a:schemeClr val="tx1"/>
                </a:solidFill>
                <a:latin typeface="Arial" panose="020B0604020202020204" pitchFamily="34" charset="0"/>
              </a:defRPr>
            </a:lvl8pPr>
            <a:lvl9pPr marL="4027255" indent="-236897"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12EDF50-A741-49B3-9B2B-FE5325E7F2BF}" type="slidenum">
              <a:rPr lang="en-GB" altLang="en-US">
                <a:cs typeface="Arial" panose="020B0604020202020204" pitchFamily="34" charset="0"/>
              </a:rPr>
              <a:pPr eaLnBrk="1" hangingPunct="1"/>
              <a:t>9</a:t>
            </a:fld>
            <a:endParaRPr lang="en-GB" altLang="en-US">
              <a:cs typeface="Arial" panose="020B0604020202020204" pitchFamily="34" charset="0"/>
            </a:endParaRPr>
          </a:p>
        </p:txBody>
      </p:sp>
    </p:spTree>
    <p:extLst>
      <p:ext uri="{BB962C8B-B14F-4D97-AF65-F5344CB8AC3E}">
        <p14:creationId xmlns:p14="http://schemas.microsoft.com/office/powerpoint/2010/main" val="12102651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224DF4E-B83B-4DAF-9D17-08D0C2A40537}" type="slidenum">
              <a:rPr lang="en-GB" smtClean="0"/>
              <a:t>10</a:t>
            </a:fld>
            <a:endParaRPr lang="en-GB"/>
          </a:p>
        </p:txBody>
      </p:sp>
    </p:spTree>
    <p:extLst>
      <p:ext uri="{BB962C8B-B14F-4D97-AF65-F5344CB8AC3E}">
        <p14:creationId xmlns:p14="http://schemas.microsoft.com/office/powerpoint/2010/main" val="21688158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algn="l"/>
            <a:r>
              <a:rPr lang="en-GB" dirty="0"/>
              <a:t>Debbie – </a:t>
            </a:r>
            <a:r>
              <a:rPr lang="en-GB" b="0" i="0" dirty="0">
                <a:solidFill>
                  <a:srgbClr val="E9884C"/>
                </a:solidFill>
                <a:effectLst/>
                <a:latin typeface="inherit"/>
              </a:rPr>
              <a:t>Our school aims to provide a high quality curriculum and a broad range of stimulating and challenging experiences, within a child- centred environment which encourages independence and self-motivation.</a:t>
            </a:r>
          </a:p>
          <a:p>
            <a:pPr algn="l"/>
            <a:endParaRPr lang="en-GB" b="0" i="0" dirty="0">
              <a:solidFill>
                <a:srgbClr val="333333"/>
              </a:solidFill>
              <a:effectLst/>
              <a:latin typeface="Helvetica Neue"/>
            </a:endParaRPr>
          </a:p>
          <a:p>
            <a:pPr algn="l"/>
            <a:r>
              <a:rPr lang="en-GB" b="0" i="0" dirty="0">
                <a:solidFill>
                  <a:srgbClr val="333333"/>
                </a:solidFill>
                <a:effectLst/>
                <a:latin typeface="Helvetica Neue"/>
              </a:rPr>
              <a:t>A wide variety of structured and unstructured learning activities are provided indoors and outdoors to cater for all areas of learning and development.</a:t>
            </a:r>
          </a:p>
          <a:p>
            <a:pPr algn="l"/>
            <a:r>
              <a:rPr lang="en-GB" b="0" i="0" dirty="0">
                <a:solidFill>
                  <a:srgbClr val="333333"/>
                </a:solidFill>
                <a:effectLst/>
                <a:latin typeface="Helvetica Neue"/>
              </a:rPr>
              <a:t>The Early Years Foundation Stage Statutory Framework sets the standards for Learning, Development and Care for children from birth to five. It includes detailed information on the 7 areas of learning and development and supporting children from birth through various stages of maturity and development.</a:t>
            </a:r>
          </a:p>
          <a:p>
            <a:pPr algn="l"/>
            <a:r>
              <a:rPr lang="en-GB" b="0" i="0" dirty="0">
                <a:solidFill>
                  <a:srgbClr val="333333"/>
                </a:solidFill>
                <a:effectLst/>
                <a:latin typeface="Helvetica Neue"/>
              </a:rPr>
              <a:t>Three prime areas underpin children’s learning:</a:t>
            </a:r>
          </a:p>
          <a:p>
            <a:pPr algn="l">
              <a:buFont typeface="Arial" panose="020B0604020202020204" pitchFamily="34" charset="0"/>
              <a:buChar char="•"/>
            </a:pPr>
            <a:r>
              <a:rPr lang="en-GB" b="0" i="0" dirty="0">
                <a:solidFill>
                  <a:srgbClr val="333333"/>
                </a:solidFill>
                <a:effectLst/>
                <a:latin typeface="Helvetica Neue"/>
              </a:rPr>
              <a:t>Communication and language</a:t>
            </a:r>
          </a:p>
          <a:p>
            <a:pPr algn="l">
              <a:buFont typeface="Arial" panose="020B0604020202020204" pitchFamily="34" charset="0"/>
              <a:buChar char="•"/>
            </a:pPr>
            <a:r>
              <a:rPr lang="en-GB" b="0" i="0" dirty="0">
                <a:solidFill>
                  <a:srgbClr val="333333"/>
                </a:solidFill>
                <a:effectLst/>
                <a:latin typeface="Helvetica Neue"/>
              </a:rPr>
              <a:t>Physical Development</a:t>
            </a:r>
          </a:p>
          <a:p>
            <a:pPr algn="l">
              <a:buFont typeface="Arial" panose="020B0604020202020204" pitchFamily="34" charset="0"/>
              <a:buChar char="•"/>
            </a:pPr>
            <a:r>
              <a:rPr lang="en-GB" b="0" i="0" dirty="0">
                <a:solidFill>
                  <a:srgbClr val="333333"/>
                </a:solidFill>
                <a:effectLst/>
                <a:latin typeface="Helvetica Neue"/>
              </a:rPr>
              <a:t>Personal, Social and Emotional development</a:t>
            </a:r>
          </a:p>
          <a:p>
            <a:pPr algn="l"/>
            <a:r>
              <a:rPr lang="en-GB" b="0" i="0" dirty="0">
                <a:solidFill>
                  <a:srgbClr val="333333"/>
                </a:solidFill>
                <a:effectLst/>
                <a:latin typeface="Helvetica Neue"/>
              </a:rPr>
              <a:t>As children grow, they will be supported to develop skills in 4 specific areas.</a:t>
            </a:r>
          </a:p>
          <a:p>
            <a:pPr algn="l">
              <a:buFont typeface="Arial" panose="020B0604020202020204" pitchFamily="34" charset="0"/>
              <a:buChar char="•"/>
            </a:pPr>
            <a:r>
              <a:rPr lang="en-GB" b="0" i="0" dirty="0">
                <a:solidFill>
                  <a:srgbClr val="333333"/>
                </a:solidFill>
                <a:effectLst/>
                <a:latin typeface="Helvetica Neue"/>
              </a:rPr>
              <a:t>Literacy</a:t>
            </a:r>
          </a:p>
          <a:p>
            <a:pPr algn="l">
              <a:buFont typeface="Arial" panose="020B0604020202020204" pitchFamily="34" charset="0"/>
              <a:buChar char="•"/>
            </a:pPr>
            <a:r>
              <a:rPr lang="en-GB" b="0" i="0" dirty="0">
                <a:solidFill>
                  <a:srgbClr val="333333"/>
                </a:solidFill>
                <a:effectLst/>
                <a:latin typeface="Helvetica Neue"/>
              </a:rPr>
              <a:t>Mathematics</a:t>
            </a:r>
          </a:p>
          <a:p>
            <a:pPr algn="l">
              <a:buFont typeface="Arial" panose="020B0604020202020204" pitchFamily="34" charset="0"/>
              <a:buChar char="•"/>
            </a:pPr>
            <a:r>
              <a:rPr lang="en-GB" b="0" i="0" dirty="0">
                <a:solidFill>
                  <a:srgbClr val="333333"/>
                </a:solidFill>
                <a:effectLst/>
                <a:latin typeface="Helvetica Neue"/>
              </a:rPr>
              <a:t>Understanding the World</a:t>
            </a:r>
          </a:p>
          <a:p>
            <a:pPr algn="l">
              <a:buFont typeface="Arial" panose="020B0604020202020204" pitchFamily="34" charset="0"/>
              <a:buChar char="•"/>
            </a:pPr>
            <a:r>
              <a:rPr lang="en-GB" b="0" i="0" dirty="0">
                <a:solidFill>
                  <a:srgbClr val="333333"/>
                </a:solidFill>
                <a:effectLst/>
                <a:latin typeface="Helvetica Neue"/>
              </a:rPr>
              <a:t>Expressive Arts and Design.</a:t>
            </a:r>
          </a:p>
          <a:p>
            <a:pPr algn="l"/>
            <a:r>
              <a:rPr lang="en-GB" b="0" i="0" dirty="0">
                <a:solidFill>
                  <a:srgbClr val="333333"/>
                </a:solidFill>
                <a:effectLst/>
                <a:latin typeface="Helvetica Neue"/>
              </a:rPr>
              <a:t>Alongside the EYFS we use the non-statutory framework, Developmental Matters and Birth to 5 matters to provide a framework for planning the curriculum and for setting an appropriate sequenced curriculum to impact on the development and learning for every child throughout the year. This means that we put the child at the centre of our practice, with their connections within family, communities, culture and the natural world.</a:t>
            </a:r>
          </a:p>
          <a:p>
            <a:endParaRPr lang="en-GB" dirty="0"/>
          </a:p>
        </p:txBody>
      </p:sp>
      <p:sp>
        <p:nvSpPr>
          <p:cNvPr id="4" name="Slide Number Placeholder 3"/>
          <p:cNvSpPr>
            <a:spLocks noGrp="1"/>
          </p:cNvSpPr>
          <p:nvPr>
            <p:ph type="sldNum" sz="quarter" idx="5"/>
          </p:nvPr>
        </p:nvSpPr>
        <p:spPr/>
        <p:txBody>
          <a:bodyPr/>
          <a:lstStyle/>
          <a:p>
            <a:fld id="{B224DF4E-B83B-4DAF-9D17-08D0C2A40537}" type="slidenum">
              <a:rPr lang="en-GB" smtClean="0"/>
              <a:t>13</a:t>
            </a:fld>
            <a:endParaRPr lang="en-GB"/>
          </a:p>
        </p:txBody>
      </p:sp>
    </p:spTree>
    <p:extLst>
      <p:ext uri="{BB962C8B-B14F-4D97-AF65-F5344CB8AC3E}">
        <p14:creationId xmlns:p14="http://schemas.microsoft.com/office/powerpoint/2010/main" val="25323291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t">
              <a:buFont typeface="Arial" panose="020B0604020202020204" pitchFamily="34" charset="0"/>
              <a:buChar char="•"/>
            </a:pPr>
            <a:r>
              <a:rPr lang="en-GB" dirty="0"/>
              <a:t>Debbie O</a:t>
            </a:r>
            <a:r>
              <a:rPr lang="en-GB" b="0" i="0" dirty="0">
                <a:solidFill>
                  <a:srgbClr val="5C5757"/>
                </a:solidFill>
                <a:effectLst/>
                <a:latin typeface="Roboto" panose="020F0502020204030204" pitchFamily="2" charset="0"/>
              </a:rPr>
              <a:t>ur school follows the curriculum strategy – Learning and Growing as the People of God - provided by the Archdiocese of Birmingham for teaching RE in a Catholic primary school.</a:t>
            </a:r>
            <a:r>
              <a:rPr lang="en-GB" b="0" i="0" dirty="0">
                <a:solidFill>
                  <a:srgbClr val="000000"/>
                </a:solidFill>
                <a:effectLst/>
                <a:latin typeface="Arial" panose="020B0604020202020204" pitchFamily="34" charset="0"/>
              </a:rPr>
              <a:t> All children will have access to at least 10% of Religious Education ( not including assemblies, Mass or Hymn Practise) per week.</a:t>
            </a:r>
            <a:endParaRPr lang="en-GB" b="0" i="0" dirty="0">
              <a:solidFill>
                <a:srgbClr val="5C5757"/>
              </a:solidFill>
              <a:effectLst/>
              <a:latin typeface="Roboto" panose="02000000000000000000" pitchFamily="2" charset="0"/>
            </a:endParaRPr>
          </a:p>
          <a:p>
            <a:pPr algn="l" fontAlgn="t">
              <a:buFont typeface="Arial" panose="020B0604020202020204" pitchFamily="34" charset="0"/>
              <a:buChar char="•"/>
            </a:pPr>
            <a:r>
              <a:rPr lang="en-GB" b="0" i="0" dirty="0">
                <a:solidFill>
                  <a:srgbClr val="000000"/>
                </a:solidFill>
                <a:effectLst/>
                <a:latin typeface="Arial" panose="020B0604020202020204" pitchFamily="34" charset="0"/>
              </a:rPr>
              <a:t>All children will receive class collective worship and will take an active role within this, </a:t>
            </a:r>
            <a:r>
              <a:rPr lang="en-GB" b="0" i="0" dirty="0" err="1">
                <a:solidFill>
                  <a:srgbClr val="000000"/>
                </a:solidFill>
                <a:effectLst/>
                <a:latin typeface="Arial" panose="020B0604020202020204" pitchFamily="34" charset="0"/>
              </a:rPr>
              <a:t>eg</a:t>
            </a:r>
            <a:r>
              <a:rPr lang="en-GB" b="0" i="0" dirty="0">
                <a:solidFill>
                  <a:srgbClr val="000000"/>
                </a:solidFill>
                <a:effectLst/>
                <a:latin typeface="Arial" panose="020B0604020202020204" pitchFamily="34" charset="0"/>
              </a:rPr>
              <a:t>: helping to plan and lead the service, help the class teacher to prepare the prayer focus with a liturgically coloured cloth and appropriate artefacts.</a:t>
            </a:r>
            <a:endParaRPr lang="en-GB" b="0" i="0" dirty="0">
              <a:solidFill>
                <a:srgbClr val="5C5757"/>
              </a:solidFill>
              <a:effectLst/>
              <a:latin typeface="Roboto" panose="02000000000000000000" pitchFamily="2" charset="0"/>
            </a:endParaRPr>
          </a:p>
          <a:p>
            <a:pPr algn="l" fontAlgn="t">
              <a:buFont typeface="Arial" panose="020B0604020202020204" pitchFamily="34" charset="0"/>
              <a:buChar char="•"/>
            </a:pPr>
            <a:r>
              <a:rPr lang="en-GB" b="0" i="0" dirty="0">
                <a:solidFill>
                  <a:srgbClr val="000000"/>
                </a:solidFill>
                <a:effectLst/>
                <a:latin typeface="Arial" panose="020B0604020202020204" pitchFamily="34" charset="0"/>
              </a:rPr>
              <a:t>The lessons are very interactive and as you can see by the slide role play is used to support the children's religious education learning in a meaningful but fun way.</a:t>
            </a:r>
            <a:endParaRPr lang="en-GB" b="0" i="0" dirty="0">
              <a:solidFill>
                <a:srgbClr val="5C5757"/>
              </a:solidFill>
              <a:effectLst/>
              <a:latin typeface="Roboto" panose="02000000000000000000" pitchFamily="2" charset="0"/>
            </a:endParaRPr>
          </a:p>
          <a:p>
            <a:endParaRPr lang="en-GB" dirty="0"/>
          </a:p>
        </p:txBody>
      </p:sp>
      <p:sp>
        <p:nvSpPr>
          <p:cNvPr id="4" name="Slide Number Placeholder 3"/>
          <p:cNvSpPr>
            <a:spLocks noGrp="1"/>
          </p:cNvSpPr>
          <p:nvPr>
            <p:ph type="sldNum" sz="quarter" idx="10"/>
          </p:nvPr>
        </p:nvSpPr>
        <p:spPr/>
        <p:txBody>
          <a:bodyPr/>
          <a:lstStyle/>
          <a:p>
            <a:fld id="{B224DF4E-B83B-4DAF-9D17-08D0C2A40537}" type="slidenum">
              <a:rPr lang="en-GB" smtClean="0">
                <a:solidFill>
                  <a:prstClr val="black"/>
                </a:solidFill>
              </a:rPr>
              <a:pPr/>
              <a:t>14</a:t>
            </a:fld>
            <a:endParaRPr lang="en-GB">
              <a:solidFill>
                <a:prstClr val="black"/>
              </a:solidFill>
            </a:endParaRPr>
          </a:p>
        </p:txBody>
      </p:sp>
    </p:spTree>
    <p:extLst>
      <p:ext uri="{BB962C8B-B14F-4D97-AF65-F5344CB8AC3E}">
        <p14:creationId xmlns:p14="http://schemas.microsoft.com/office/powerpoint/2010/main" val="7923900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Rachel</a:t>
            </a:r>
          </a:p>
        </p:txBody>
      </p:sp>
      <p:sp>
        <p:nvSpPr>
          <p:cNvPr id="4" name="Slide Number Placeholder 3"/>
          <p:cNvSpPr>
            <a:spLocks noGrp="1"/>
          </p:cNvSpPr>
          <p:nvPr>
            <p:ph type="sldNum" sz="quarter" idx="10"/>
          </p:nvPr>
        </p:nvSpPr>
        <p:spPr/>
        <p:txBody>
          <a:bodyPr/>
          <a:lstStyle/>
          <a:p>
            <a:fld id="{B224DF4E-B83B-4DAF-9D17-08D0C2A40537}" type="slidenum">
              <a:rPr lang="en-GB" smtClean="0">
                <a:solidFill>
                  <a:prstClr val="black"/>
                </a:solidFill>
              </a:rPr>
              <a:pPr/>
              <a:t>15</a:t>
            </a:fld>
            <a:endParaRPr lang="en-GB">
              <a:solidFill>
                <a:prstClr val="black"/>
              </a:solidFill>
            </a:endParaRPr>
          </a:p>
        </p:txBody>
      </p:sp>
    </p:spTree>
    <p:extLst>
      <p:ext uri="{BB962C8B-B14F-4D97-AF65-F5344CB8AC3E}">
        <p14:creationId xmlns:p14="http://schemas.microsoft.com/office/powerpoint/2010/main" val="35907156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Rachel</a:t>
            </a:r>
          </a:p>
        </p:txBody>
      </p:sp>
      <p:sp>
        <p:nvSpPr>
          <p:cNvPr id="4" name="Slide Number Placeholder 3"/>
          <p:cNvSpPr>
            <a:spLocks noGrp="1"/>
          </p:cNvSpPr>
          <p:nvPr>
            <p:ph type="sldNum" sz="quarter" idx="5"/>
          </p:nvPr>
        </p:nvSpPr>
        <p:spPr/>
        <p:txBody>
          <a:bodyPr/>
          <a:lstStyle/>
          <a:p>
            <a:fld id="{B224DF4E-B83B-4DAF-9D17-08D0C2A40537}" type="slidenum">
              <a:rPr lang="en-GB" smtClean="0"/>
              <a:t>16</a:t>
            </a:fld>
            <a:endParaRPr lang="en-GB"/>
          </a:p>
        </p:txBody>
      </p:sp>
    </p:spTree>
    <p:extLst>
      <p:ext uri="{BB962C8B-B14F-4D97-AF65-F5344CB8AC3E}">
        <p14:creationId xmlns:p14="http://schemas.microsoft.com/office/powerpoint/2010/main" val="28105647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Rachel </a:t>
            </a:r>
          </a:p>
        </p:txBody>
      </p:sp>
      <p:sp>
        <p:nvSpPr>
          <p:cNvPr id="4" name="Slide Number Placeholder 3"/>
          <p:cNvSpPr>
            <a:spLocks noGrp="1"/>
          </p:cNvSpPr>
          <p:nvPr>
            <p:ph type="sldNum" sz="quarter" idx="5"/>
          </p:nvPr>
        </p:nvSpPr>
        <p:spPr/>
        <p:txBody>
          <a:bodyPr/>
          <a:lstStyle/>
          <a:p>
            <a:fld id="{B224DF4E-B83B-4DAF-9D17-08D0C2A40537}" type="slidenum">
              <a:rPr lang="en-GB" smtClean="0"/>
              <a:t>17</a:t>
            </a:fld>
            <a:endParaRPr lang="en-GB"/>
          </a:p>
        </p:txBody>
      </p:sp>
    </p:spTree>
    <p:extLst>
      <p:ext uri="{BB962C8B-B14F-4D97-AF65-F5344CB8AC3E}">
        <p14:creationId xmlns:p14="http://schemas.microsoft.com/office/powerpoint/2010/main" val="28567515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Debbie Reading and writing</a:t>
            </a:r>
          </a:p>
          <a:p>
            <a:r>
              <a:rPr lang="en-GB" dirty="0"/>
              <a:t>Little Wandle Phonics Scheme . Discussion books while the children learn to segment, and blend sounds to make words . Then have a fully decodable reading book Opportunity to take home a class library book each week .</a:t>
            </a:r>
          </a:p>
          <a:p>
            <a:endParaRPr lang="en-GB" dirty="0"/>
          </a:p>
          <a:p>
            <a:endParaRPr lang="en-GB" dirty="0"/>
          </a:p>
          <a:p>
            <a:r>
              <a:rPr lang="en-GB" dirty="0"/>
              <a:t>By the end of the year - use phonic knowledge to decode regular words and read </a:t>
            </a:r>
          </a:p>
          <a:p>
            <a:r>
              <a:rPr lang="en-GB" dirty="0"/>
              <a:t>them aloud accurately with understanding </a:t>
            </a:r>
          </a:p>
          <a:p>
            <a:r>
              <a:rPr lang="en-GB" dirty="0"/>
              <a:t>to read some common irregular words</a:t>
            </a:r>
          </a:p>
          <a:p>
            <a:r>
              <a:rPr lang="en-GB" dirty="0"/>
              <a:t>They</a:t>
            </a:r>
            <a:r>
              <a:rPr lang="en-GB" baseline="0" dirty="0"/>
              <a:t> will then learn to apply this phonic knowledge to their writing</a:t>
            </a:r>
            <a:endParaRPr lang="en-GB" dirty="0"/>
          </a:p>
          <a:p>
            <a:r>
              <a:rPr lang="en-GB" dirty="0"/>
              <a:t>There will be a phonics</a:t>
            </a:r>
            <a:r>
              <a:rPr lang="en-GB" baseline="0" dirty="0"/>
              <a:t> meeting in the autumn term to help you support your </a:t>
            </a:r>
            <a:r>
              <a:rPr lang="en-GB" baseline="0" dirty="0" err="1"/>
              <a:t>childs</a:t>
            </a:r>
            <a:r>
              <a:rPr lang="en-GB" baseline="0" dirty="0"/>
              <a:t> learning at home</a:t>
            </a:r>
          </a:p>
          <a:p>
            <a:endParaRPr lang="en-GB" baseline="0" dirty="0"/>
          </a:p>
          <a:p>
            <a:r>
              <a:rPr lang="en-GB" baseline="0" dirty="0"/>
              <a:t>By the end of the year be able to write  a simple sentence writing some words accurately whilst others are phonetically plausible .</a:t>
            </a:r>
          </a:p>
          <a:p>
            <a:endParaRPr lang="en-GB" dirty="0"/>
          </a:p>
          <a:p>
            <a:endParaRPr lang="en-GB" dirty="0"/>
          </a:p>
        </p:txBody>
      </p:sp>
      <p:sp>
        <p:nvSpPr>
          <p:cNvPr id="4" name="Slide Number Placeholder 3"/>
          <p:cNvSpPr>
            <a:spLocks noGrp="1"/>
          </p:cNvSpPr>
          <p:nvPr>
            <p:ph type="sldNum" sz="quarter" idx="10"/>
          </p:nvPr>
        </p:nvSpPr>
        <p:spPr/>
        <p:txBody>
          <a:bodyPr/>
          <a:lstStyle/>
          <a:p>
            <a:fld id="{B224DF4E-B83B-4DAF-9D17-08D0C2A40537}" type="slidenum">
              <a:rPr lang="en-GB" smtClean="0">
                <a:solidFill>
                  <a:prstClr val="black"/>
                </a:solidFill>
              </a:rPr>
              <a:pPr/>
              <a:t>18</a:t>
            </a:fld>
            <a:endParaRPr lang="en-GB">
              <a:solidFill>
                <a:prstClr val="black"/>
              </a:solidFill>
            </a:endParaRPr>
          </a:p>
        </p:txBody>
      </p:sp>
    </p:spTree>
    <p:extLst>
      <p:ext uri="{BB962C8B-B14F-4D97-AF65-F5344CB8AC3E}">
        <p14:creationId xmlns:p14="http://schemas.microsoft.com/office/powerpoint/2010/main" val="23463759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Debbie </a:t>
            </a:r>
          </a:p>
          <a:p>
            <a:endParaRPr lang="en-GB" dirty="0"/>
          </a:p>
          <a:p>
            <a:r>
              <a:rPr lang="en-GB" dirty="0"/>
              <a:t>Use a maths mastery approach following guidelines and planning from the NCETM . Throughout  the year we understand and learn the meaning of numbers from 0 to 10 using  </a:t>
            </a:r>
            <a:r>
              <a:rPr lang="en-GB" dirty="0" err="1"/>
              <a:t>numberblocks</a:t>
            </a:r>
            <a:r>
              <a:rPr lang="en-GB" dirty="0"/>
              <a:t> , a range of practical resources to help the children really understand what an amount is . This moves on to also learning doubles halves, odd and even numbers, addition , subtraction and number bonds .</a:t>
            </a:r>
          </a:p>
          <a:p>
            <a:endParaRPr lang="en-GB" baseline="0" dirty="0"/>
          </a:p>
          <a:p>
            <a:endParaRPr lang="en-GB" dirty="0"/>
          </a:p>
        </p:txBody>
      </p:sp>
      <p:sp>
        <p:nvSpPr>
          <p:cNvPr id="4" name="Slide Number Placeholder 3"/>
          <p:cNvSpPr>
            <a:spLocks noGrp="1"/>
          </p:cNvSpPr>
          <p:nvPr>
            <p:ph type="sldNum" sz="quarter" idx="10"/>
          </p:nvPr>
        </p:nvSpPr>
        <p:spPr/>
        <p:txBody>
          <a:bodyPr/>
          <a:lstStyle/>
          <a:p>
            <a:fld id="{B224DF4E-B83B-4DAF-9D17-08D0C2A40537}" type="slidenum">
              <a:rPr lang="en-GB" smtClean="0">
                <a:solidFill>
                  <a:prstClr val="black"/>
                </a:solidFill>
              </a:rPr>
              <a:pPr/>
              <a:t>19</a:t>
            </a:fld>
            <a:endParaRPr lang="en-GB">
              <a:solidFill>
                <a:prstClr val="black"/>
              </a:solidFill>
            </a:endParaRPr>
          </a:p>
        </p:txBody>
      </p:sp>
    </p:spTree>
    <p:extLst>
      <p:ext uri="{BB962C8B-B14F-4D97-AF65-F5344CB8AC3E}">
        <p14:creationId xmlns:p14="http://schemas.microsoft.com/office/powerpoint/2010/main" val="2383680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Rachel</a:t>
            </a:r>
          </a:p>
          <a:p>
            <a:endParaRPr lang="en-GB" dirty="0"/>
          </a:p>
        </p:txBody>
      </p:sp>
      <p:sp>
        <p:nvSpPr>
          <p:cNvPr id="4" name="Slide Number Placeholder 3"/>
          <p:cNvSpPr>
            <a:spLocks noGrp="1"/>
          </p:cNvSpPr>
          <p:nvPr>
            <p:ph type="sldNum" sz="quarter" idx="10"/>
          </p:nvPr>
        </p:nvSpPr>
        <p:spPr/>
        <p:txBody>
          <a:bodyPr/>
          <a:lstStyle/>
          <a:p>
            <a:fld id="{B224DF4E-B83B-4DAF-9D17-08D0C2A40537}" type="slidenum">
              <a:rPr lang="en-GB" smtClean="0">
                <a:solidFill>
                  <a:prstClr val="black"/>
                </a:solidFill>
              </a:rPr>
              <a:pPr/>
              <a:t>20</a:t>
            </a:fld>
            <a:endParaRPr lang="en-GB">
              <a:solidFill>
                <a:prstClr val="black"/>
              </a:solidFill>
            </a:endParaRPr>
          </a:p>
        </p:txBody>
      </p:sp>
    </p:spTree>
    <p:extLst>
      <p:ext uri="{BB962C8B-B14F-4D97-AF65-F5344CB8AC3E}">
        <p14:creationId xmlns:p14="http://schemas.microsoft.com/office/powerpoint/2010/main" val="26078328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aseline="0" dirty="0"/>
              <a:t>Rachel </a:t>
            </a:r>
          </a:p>
        </p:txBody>
      </p:sp>
      <p:sp>
        <p:nvSpPr>
          <p:cNvPr id="4" name="Slide Number Placeholder 3"/>
          <p:cNvSpPr>
            <a:spLocks noGrp="1"/>
          </p:cNvSpPr>
          <p:nvPr>
            <p:ph type="sldNum" sz="quarter" idx="10"/>
          </p:nvPr>
        </p:nvSpPr>
        <p:spPr/>
        <p:txBody>
          <a:bodyPr/>
          <a:lstStyle/>
          <a:p>
            <a:fld id="{B224DF4E-B83B-4DAF-9D17-08D0C2A40537}" type="slidenum">
              <a:rPr lang="en-GB" smtClean="0"/>
              <a:t>21</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Rachel</a:t>
            </a:r>
          </a:p>
        </p:txBody>
      </p:sp>
      <p:sp>
        <p:nvSpPr>
          <p:cNvPr id="4" name="Slide Number Placeholder 3"/>
          <p:cNvSpPr>
            <a:spLocks noGrp="1"/>
          </p:cNvSpPr>
          <p:nvPr>
            <p:ph type="sldNum" sz="quarter" idx="10"/>
          </p:nvPr>
        </p:nvSpPr>
        <p:spPr/>
        <p:txBody>
          <a:bodyPr/>
          <a:lstStyle/>
          <a:p>
            <a:fld id="{B224DF4E-B83B-4DAF-9D17-08D0C2A40537}" type="slidenum">
              <a:rPr lang="en-GB" smtClean="0"/>
              <a:t>22</a:t>
            </a:fld>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B224DF4E-B83B-4DAF-9D17-08D0C2A40537}" type="slidenum">
              <a:rPr lang="en-GB" smtClean="0"/>
              <a:t>23</a:t>
            </a:fld>
            <a:endParaRPr lang="en-GB"/>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Debbie– getting to know your child , their likes , dislikes , ensuring that foundations are laid to down to make them feel happy and secure and ready to learn – baseline – speech and Language – Neli programme </a:t>
            </a:r>
          </a:p>
        </p:txBody>
      </p:sp>
      <p:sp>
        <p:nvSpPr>
          <p:cNvPr id="4" name="Slide Number Placeholder 3"/>
          <p:cNvSpPr>
            <a:spLocks noGrp="1"/>
          </p:cNvSpPr>
          <p:nvPr>
            <p:ph type="sldNum" sz="quarter" idx="5"/>
          </p:nvPr>
        </p:nvSpPr>
        <p:spPr/>
        <p:txBody>
          <a:bodyPr/>
          <a:lstStyle/>
          <a:p>
            <a:fld id="{B224DF4E-B83B-4DAF-9D17-08D0C2A40537}" type="slidenum">
              <a:rPr lang="en-GB" smtClean="0"/>
              <a:t>24</a:t>
            </a:fld>
            <a:endParaRPr lang="en-GB"/>
          </a:p>
        </p:txBody>
      </p:sp>
    </p:spTree>
    <p:extLst>
      <p:ext uri="{BB962C8B-B14F-4D97-AF65-F5344CB8AC3E}">
        <p14:creationId xmlns:p14="http://schemas.microsoft.com/office/powerpoint/2010/main" val="14763143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224DF4E-B83B-4DAF-9D17-08D0C2A40537}" type="slidenum">
              <a:rPr lang="en-GB" smtClean="0"/>
              <a:t>25</a:t>
            </a:fld>
            <a:endParaRPr lang="en-GB"/>
          </a:p>
        </p:txBody>
      </p:sp>
    </p:spTree>
    <p:extLst>
      <p:ext uri="{BB962C8B-B14F-4D97-AF65-F5344CB8AC3E}">
        <p14:creationId xmlns:p14="http://schemas.microsoft.com/office/powerpoint/2010/main" val="32981237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224DF4E-B83B-4DAF-9D17-08D0C2A40537}" type="slidenum">
              <a:rPr lang="en-GB" smtClean="0"/>
              <a:t>26</a:t>
            </a:fld>
            <a:endParaRPr lang="en-GB"/>
          </a:p>
        </p:txBody>
      </p:sp>
    </p:spTree>
    <p:extLst>
      <p:ext uri="{BB962C8B-B14F-4D97-AF65-F5344CB8AC3E}">
        <p14:creationId xmlns:p14="http://schemas.microsoft.com/office/powerpoint/2010/main" val="32282849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224DF4E-B83B-4DAF-9D17-08D0C2A40537}" type="slidenum">
              <a:rPr lang="en-GB" smtClean="0"/>
              <a:t>27</a:t>
            </a:fld>
            <a:endParaRPr lang="en-GB"/>
          </a:p>
        </p:txBody>
      </p:sp>
    </p:spTree>
    <p:extLst>
      <p:ext uri="{BB962C8B-B14F-4D97-AF65-F5344CB8AC3E}">
        <p14:creationId xmlns:p14="http://schemas.microsoft.com/office/powerpoint/2010/main" val="1245715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224DF4E-B83B-4DAF-9D17-08D0C2A40537}" type="slidenum">
              <a:rPr lang="en-GB" smtClean="0"/>
              <a:t>28</a:t>
            </a:fld>
            <a:endParaRPr lang="en-GB"/>
          </a:p>
        </p:txBody>
      </p:sp>
    </p:spTree>
    <p:extLst>
      <p:ext uri="{BB962C8B-B14F-4D97-AF65-F5344CB8AC3E}">
        <p14:creationId xmlns:p14="http://schemas.microsoft.com/office/powerpoint/2010/main" val="93747677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224DF4E-B83B-4DAF-9D17-08D0C2A40537}" type="slidenum">
              <a:rPr lang="en-GB" smtClean="0"/>
              <a:t>29</a:t>
            </a:fld>
            <a:endParaRPr lang="en-GB"/>
          </a:p>
        </p:txBody>
      </p:sp>
    </p:spTree>
    <p:extLst>
      <p:ext uri="{BB962C8B-B14F-4D97-AF65-F5344CB8AC3E}">
        <p14:creationId xmlns:p14="http://schemas.microsoft.com/office/powerpoint/2010/main" val="33036874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Mrs Barrows is our senior First aider and Mrs McDougall is also a trained first aider . Green slips given out . Phone call home is your child bumps their head . </a:t>
            </a:r>
          </a:p>
        </p:txBody>
      </p:sp>
      <p:sp>
        <p:nvSpPr>
          <p:cNvPr id="4" name="Slide Number Placeholder 3"/>
          <p:cNvSpPr>
            <a:spLocks noGrp="1"/>
          </p:cNvSpPr>
          <p:nvPr>
            <p:ph type="sldNum" sz="quarter" idx="5"/>
          </p:nvPr>
        </p:nvSpPr>
        <p:spPr/>
        <p:txBody>
          <a:bodyPr/>
          <a:lstStyle/>
          <a:p>
            <a:fld id="{B224DF4E-B83B-4DAF-9D17-08D0C2A40537}" type="slidenum">
              <a:rPr lang="en-GB" smtClean="0"/>
              <a:t>30</a:t>
            </a:fld>
            <a:endParaRPr lang="en-GB"/>
          </a:p>
        </p:txBody>
      </p:sp>
    </p:spTree>
    <p:extLst>
      <p:ext uri="{BB962C8B-B14F-4D97-AF65-F5344CB8AC3E}">
        <p14:creationId xmlns:p14="http://schemas.microsoft.com/office/powerpoint/2010/main" val="37320718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224DF4E-B83B-4DAF-9D17-08D0C2A40537}" type="slidenum">
              <a:rPr lang="en-GB" smtClean="0"/>
              <a:t>31</a:t>
            </a:fld>
            <a:endParaRPr lang="en-GB"/>
          </a:p>
        </p:txBody>
      </p:sp>
    </p:spTree>
    <p:extLst>
      <p:ext uri="{BB962C8B-B14F-4D97-AF65-F5344CB8AC3E}">
        <p14:creationId xmlns:p14="http://schemas.microsoft.com/office/powerpoint/2010/main" val="12471376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224DF4E-B83B-4DAF-9D17-08D0C2A40537}" type="slidenum">
              <a:rPr lang="en-GB" smtClean="0"/>
              <a:t>32</a:t>
            </a:fld>
            <a:endParaRPr lang="en-GB"/>
          </a:p>
        </p:txBody>
      </p:sp>
    </p:spTree>
    <p:extLst>
      <p:ext uri="{BB962C8B-B14F-4D97-AF65-F5344CB8AC3E}">
        <p14:creationId xmlns:p14="http://schemas.microsoft.com/office/powerpoint/2010/main" val="41214487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 children in EYFS and KS1 are intitled to a free school meal . Menus can be found inside pack </a:t>
            </a:r>
          </a:p>
        </p:txBody>
      </p:sp>
      <p:sp>
        <p:nvSpPr>
          <p:cNvPr id="4" name="Slide Number Placeholder 3"/>
          <p:cNvSpPr>
            <a:spLocks noGrp="1"/>
          </p:cNvSpPr>
          <p:nvPr>
            <p:ph type="sldNum" sz="quarter" idx="5"/>
          </p:nvPr>
        </p:nvSpPr>
        <p:spPr/>
        <p:txBody>
          <a:bodyPr/>
          <a:lstStyle/>
          <a:p>
            <a:fld id="{B224DF4E-B83B-4DAF-9D17-08D0C2A40537}" type="slidenum">
              <a:rPr lang="en-GB" smtClean="0"/>
              <a:t>33</a:t>
            </a:fld>
            <a:endParaRPr lang="en-GB"/>
          </a:p>
        </p:txBody>
      </p:sp>
    </p:spTree>
    <p:extLst>
      <p:ext uri="{BB962C8B-B14F-4D97-AF65-F5344CB8AC3E}">
        <p14:creationId xmlns:p14="http://schemas.microsoft.com/office/powerpoint/2010/main" val="22986151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Debbie All items of clothing need to be labelled clearly with a permanent marker or an iron tag with child’s name. Children will also need to bring in a bag to keep ins school with a spare change of clothes in case of any toilet accidents . </a:t>
            </a:r>
          </a:p>
          <a:p>
            <a:endParaRPr lang="en-GB" dirty="0"/>
          </a:p>
          <a:p>
            <a:r>
              <a:rPr lang="en-GB" dirty="0"/>
              <a:t>All children will also need a pair of wellies to be kept in school for weekly forest school sessions . We have supplied to all in in one suits but ask that each child has a pair of wellies </a:t>
            </a:r>
          </a:p>
        </p:txBody>
      </p:sp>
      <p:sp>
        <p:nvSpPr>
          <p:cNvPr id="4" name="Slide Number Placeholder 3"/>
          <p:cNvSpPr>
            <a:spLocks noGrp="1"/>
          </p:cNvSpPr>
          <p:nvPr>
            <p:ph type="sldNum" sz="quarter" idx="5"/>
          </p:nvPr>
        </p:nvSpPr>
        <p:spPr/>
        <p:txBody>
          <a:bodyPr/>
          <a:lstStyle/>
          <a:p>
            <a:fld id="{B224DF4E-B83B-4DAF-9D17-08D0C2A40537}" type="slidenum">
              <a:rPr lang="en-GB" smtClean="0"/>
              <a:t>34</a:t>
            </a:fld>
            <a:endParaRPr lang="en-GB"/>
          </a:p>
        </p:txBody>
      </p:sp>
    </p:spTree>
    <p:extLst>
      <p:ext uri="{BB962C8B-B14F-4D97-AF65-F5344CB8AC3E}">
        <p14:creationId xmlns:p14="http://schemas.microsoft.com/office/powerpoint/2010/main" val="38292698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Debbie You will be notified what day PE for EYFS will be on . Children will need to come to school wearing their PE kit for the day.</a:t>
            </a:r>
          </a:p>
        </p:txBody>
      </p:sp>
      <p:sp>
        <p:nvSpPr>
          <p:cNvPr id="4" name="Slide Number Placeholder 3"/>
          <p:cNvSpPr>
            <a:spLocks noGrp="1"/>
          </p:cNvSpPr>
          <p:nvPr>
            <p:ph type="sldNum" sz="quarter" idx="10"/>
          </p:nvPr>
        </p:nvSpPr>
        <p:spPr/>
        <p:txBody>
          <a:bodyPr/>
          <a:lstStyle/>
          <a:p>
            <a:fld id="{B224DF4E-B83B-4DAF-9D17-08D0C2A40537}" type="slidenum">
              <a:rPr lang="en-GB" smtClean="0"/>
              <a:t>35</a:t>
            </a:fld>
            <a:endParaRPr lang="en-GB"/>
          </a:p>
        </p:txBody>
      </p:sp>
    </p:spTree>
    <p:extLst>
      <p:ext uri="{BB962C8B-B14F-4D97-AF65-F5344CB8AC3E}">
        <p14:creationId xmlns:p14="http://schemas.microsoft.com/office/powerpoint/2010/main" val="218010576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Rachel</a:t>
            </a:r>
          </a:p>
        </p:txBody>
      </p:sp>
      <p:sp>
        <p:nvSpPr>
          <p:cNvPr id="4" name="Slide Number Placeholder 3"/>
          <p:cNvSpPr>
            <a:spLocks noGrp="1"/>
          </p:cNvSpPr>
          <p:nvPr>
            <p:ph type="sldNum" sz="quarter" idx="10"/>
          </p:nvPr>
        </p:nvSpPr>
        <p:spPr/>
        <p:txBody>
          <a:bodyPr/>
          <a:lstStyle/>
          <a:p>
            <a:fld id="{B224DF4E-B83B-4DAF-9D17-08D0C2A40537}" type="slidenum">
              <a:rPr lang="en-GB" smtClean="0"/>
              <a:t>36</a:t>
            </a:fld>
            <a:endParaRPr lang="en-GB"/>
          </a:p>
        </p:txBody>
      </p:sp>
    </p:spTree>
    <p:extLst>
      <p:ext uri="{BB962C8B-B14F-4D97-AF65-F5344CB8AC3E}">
        <p14:creationId xmlns:p14="http://schemas.microsoft.com/office/powerpoint/2010/main" val="3074168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Debbie</a:t>
            </a:r>
          </a:p>
        </p:txBody>
      </p:sp>
      <p:sp>
        <p:nvSpPr>
          <p:cNvPr id="4" name="Slide Number Placeholder 3"/>
          <p:cNvSpPr>
            <a:spLocks noGrp="1"/>
          </p:cNvSpPr>
          <p:nvPr>
            <p:ph type="sldNum" sz="quarter" idx="5"/>
          </p:nvPr>
        </p:nvSpPr>
        <p:spPr/>
        <p:txBody>
          <a:bodyPr/>
          <a:lstStyle/>
          <a:p>
            <a:fld id="{B224DF4E-B83B-4DAF-9D17-08D0C2A40537}" type="slidenum">
              <a:rPr lang="en-GB" smtClean="0"/>
              <a:t>37</a:t>
            </a:fld>
            <a:endParaRPr lang="en-GB"/>
          </a:p>
        </p:txBody>
      </p:sp>
    </p:spTree>
    <p:extLst>
      <p:ext uri="{BB962C8B-B14F-4D97-AF65-F5344CB8AC3E}">
        <p14:creationId xmlns:p14="http://schemas.microsoft.com/office/powerpoint/2010/main" val="26178197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F29BC24-5EA4-46C4-B781-BFB8DCD4FF59}" type="datetimeFigureOut">
              <a:rPr lang="en-GB" smtClean="0"/>
              <a:t>28/08/2026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E9DEF9-0A1D-41DF-A528-D544A1D639DB}"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F29BC24-5EA4-46C4-B781-BFB8DCD4FF59}" type="datetimeFigureOut">
              <a:rPr lang="en-GB" smtClean="0"/>
              <a:t>28/08/2026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E9DEF9-0A1D-41DF-A528-D544A1D639DB}"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F29BC24-5EA4-46C4-B781-BFB8DCD4FF59}" type="datetimeFigureOut">
              <a:rPr lang="en-GB" smtClean="0"/>
              <a:t>28/08/2026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E9DEF9-0A1D-41DF-A528-D544A1D639DB}"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F29BC24-5EA4-46C4-B781-BFB8DCD4FF59}" type="datetimeFigureOut">
              <a:rPr lang="en-GB" smtClean="0"/>
              <a:t>28/08/2026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E9DEF9-0A1D-41DF-A528-D544A1D639DB}"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F29BC24-5EA4-46C4-B781-BFB8DCD4FF59}" type="datetimeFigureOut">
              <a:rPr lang="en-GB" smtClean="0"/>
              <a:t>28/08/2026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2E9DEF9-0A1D-41DF-A528-D544A1D639DB}"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F29BC24-5EA4-46C4-B781-BFB8DCD4FF59}" type="datetimeFigureOut">
              <a:rPr lang="en-GB" smtClean="0"/>
              <a:t>28/08/2026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2E9DEF9-0A1D-41DF-A528-D544A1D639DB}"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29BC24-5EA4-46C4-B781-BFB8DCD4FF59}" type="datetimeFigureOut">
              <a:rPr lang="en-GB" smtClean="0"/>
              <a:t>28/08/2026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2E9DEF9-0A1D-41DF-A528-D544A1D639DB}"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F29BC24-5EA4-46C4-B781-BFB8DCD4FF59}" type="datetimeFigureOut">
              <a:rPr lang="en-GB" smtClean="0"/>
              <a:t>28/08/2026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E9DEF9-0A1D-41DF-A528-D544A1D639DB}"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F29BC24-5EA4-46C4-B781-BFB8DCD4FF59}" type="datetimeFigureOut">
              <a:rPr lang="en-GB" smtClean="0"/>
              <a:t>28/08/2026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E9DEF9-0A1D-41DF-A528-D544A1D639DB}"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F29BC24-5EA4-46C4-B781-BFB8DCD4FF59}" type="datetimeFigureOut">
              <a:rPr lang="en-GB" smtClean="0"/>
              <a:t>28/08/2026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E9DEF9-0A1D-41DF-A528-D544A1D639DB}"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F29BC24-5EA4-46C4-B781-BFB8DCD4FF59}" type="datetimeFigureOut">
              <a:rPr lang="en-GB" smtClean="0"/>
              <a:t>28/08/2026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E9DEF9-0A1D-41DF-A528-D544A1D639DB}"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duotone>
              <a:prstClr val="black"/>
              <a:srgbClr val="D9C3A5">
                <a:tint val="50000"/>
                <a:satMod val="180000"/>
              </a:srgbClr>
            </a:duotone>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29BC24-5EA4-46C4-B781-BFB8DCD4FF59}" type="datetimeFigureOut">
              <a:rPr lang="en-GB" smtClean="0"/>
              <a:t>28/08/2026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E9DEF9-0A1D-41DF-A528-D544A1D639DB}"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png"/><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5.wmf"/><Relationship Id="rId7" Type="http://schemas.openxmlformats.org/officeDocument/2006/relationships/image" Target="../media/image29.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27.jpeg"/><Relationship Id="rId10" Type="http://schemas.openxmlformats.org/officeDocument/2006/relationships/image" Target="../media/image32.jpeg"/><Relationship Id="rId4" Type="http://schemas.openxmlformats.org/officeDocument/2006/relationships/image" Target="../media/image26.gif"/><Relationship Id="rId9" Type="http://schemas.openxmlformats.org/officeDocument/2006/relationships/image" Target="../media/image31.jpeg"/></Relationships>
</file>

<file path=ppt/slides/_rels/slide17.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wmf"/><Relationship Id="rId7" Type="http://schemas.openxmlformats.org/officeDocument/2006/relationships/image" Target="../media/image37.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wmf"/><Relationship Id="rId9" Type="http://schemas.openxmlformats.org/officeDocument/2006/relationships/image" Target="../media/image39.jpeg"/></Relationships>
</file>

<file path=ppt/slides/_rels/slide18.xml.rels><?xml version="1.0" encoding="UTF-8" standalone="yes"?>
<Relationships xmlns="http://schemas.openxmlformats.org/package/2006/relationships"><Relationship Id="rId8" Type="http://schemas.openxmlformats.org/officeDocument/2006/relationships/image" Target="../media/image44.jpeg"/><Relationship Id="rId13" Type="http://schemas.openxmlformats.org/officeDocument/2006/relationships/image" Target="../media/image49.jpeg"/><Relationship Id="rId3" Type="http://schemas.openxmlformats.org/officeDocument/2006/relationships/image" Target="../media/image33.wmf"/><Relationship Id="rId7" Type="http://schemas.openxmlformats.org/officeDocument/2006/relationships/image" Target="../media/image43.jpeg"/><Relationship Id="rId12" Type="http://schemas.openxmlformats.org/officeDocument/2006/relationships/image" Target="../media/image48.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42.jpeg"/><Relationship Id="rId11" Type="http://schemas.openxmlformats.org/officeDocument/2006/relationships/image" Target="../media/image47.jpeg"/><Relationship Id="rId5" Type="http://schemas.openxmlformats.org/officeDocument/2006/relationships/image" Target="../media/image41.jpeg"/><Relationship Id="rId10" Type="http://schemas.openxmlformats.org/officeDocument/2006/relationships/image" Target="../media/image46.jpeg"/><Relationship Id="rId4" Type="http://schemas.openxmlformats.org/officeDocument/2006/relationships/image" Target="../media/image40.jpeg"/><Relationship Id="rId9" Type="http://schemas.openxmlformats.org/officeDocument/2006/relationships/image" Target="../media/image45.jpeg"/><Relationship Id="rId14" Type="http://schemas.openxmlformats.org/officeDocument/2006/relationships/image" Target="../media/image50.jpeg"/></Relationships>
</file>

<file path=ppt/slides/_rels/slide19.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51.jpeg"/><Relationship Id="rId7" Type="http://schemas.openxmlformats.org/officeDocument/2006/relationships/image" Target="../media/image55.jpe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54.png"/><Relationship Id="rId5" Type="http://schemas.openxmlformats.org/officeDocument/2006/relationships/image" Target="../media/image53.png"/><Relationship Id="rId10" Type="http://schemas.openxmlformats.org/officeDocument/2006/relationships/image" Target="../media/image58.jpeg"/><Relationship Id="rId4" Type="http://schemas.openxmlformats.org/officeDocument/2006/relationships/image" Target="../media/image52.jpeg"/><Relationship Id="rId9" Type="http://schemas.openxmlformats.org/officeDocument/2006/relationships/image" Target="../media/image57.jpeg"/></Relationships>
</file>

<file path=ppt/slides/_rels/slide20.xml.rels><?xml version="1.0" encoding="UTF-8" standalone="yes"?>
<Relationships xmlns="http://schemas.openxmlformats.org/package/2006/relationships"><Relationship Id="rId8" Type="http://schemas.openxmlformats.org/officeDocument/2006/relationships/image" Target="../media/image64.jpeg"/><Relationship Id="rId13" Type="http://schemas.openxmlformats.org/officeDocument/2006/relationships/image" Target="../media/image69.jpeg"/><Relationship Id="rId3" Type="http://schemas.openxmlformats.org/officeDocument/2006/relationships/image" Target="../media/image59.gif"/><Relationship Id="rId7" Type="http://schemas.openxmlformats.org/officeDocument/2006/relationships/image" Target="../media/image63.png"/><Relationship Id="rId12" Type="http://schemas.openxmlformats.org/officeDocument/2006/relationships/image" Target="../media/image68.jpe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62.png"/><Relationship Id="rId11" Type="http://schemas.openxmlformats.org/officeDocument/2006/relationships/image" Target="../media/image67.jpeg"/><Relationship Id="rId5" Type="http://schemas.openxmlformats.org/officeDocument/2006/relationships/image" Target="../media/image61.jpeg"/><Relationship Id="rId10" Type="http://schemas.openxmlformats.org/officeDocument/2006/relationships/image" Target="../media/image66.jpeg"/><Relationship Id="rId4" Type="http://schemas.openxmlformats.org/officeDocument/2006/relationships/image" Target="../media/image60.jpeg"/><Relationship Id="rId9" Type="http://schemas.openxmlformats.org/officeDocument/2006/relationships/image" Target="../media/image65.jpeg"/></Relationships>
</file>

<file path=ppt/slides/_rels/slide21.xml.rels><?xml version="1.0" encoding="UTF-8" standalone="yes"?>
<Relationships xmlns="http://schemas.openxmlformats.org/package/2006/relationships"><Relationship Id="rId8" Type="http://schemas.openxmlformats.org/officeDocument/2006/relationships/image" Target="../media/image75.jpeg"/><Relationship Id="rId3" Type="http://schemas.openxmlformats.org/officeDocument/2006/relationships/image" Target="../media/image70.wmf"/><Relationship Id="rId7" Type="http://schemas.openxmlformats.org/officeDocument/2006/relationships/image" Target="../media/image74.jpe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73.jpeg"/><Relationship Id="rId11" Type="http://schemas.openxmlformats.org/officeDocument/2006/relationships/image" Target="../media/image78.jpeg"/><Relationship Id="rId5" Type="http://schemas.openxmlformats.org/officeDocument/2006/relationships/image" Target="../media/image72.jpeg"/><Relationship Id="rId10" Type="http://schemas.openxmlformats.org/officeDocument/2006/relationships/image" Target="../media/image77.jpeg"/><Relationship Id="rId4" Type="http://schemas.openxmlformats.org/officeDocument/2006/relationships/image" Target="../media/image71.jpeg"/><Relationship Id="rId9" Type="http://schemas.openxmlformats.org/officeDocument/2006/relationships/image" Target="../media/image76.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9.wmf"/><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wmf"/></Relationships>
</file>

<file path=ppt/slides/_rels/slide25.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82.jpeg"/><Relationship Id="rId5" Type="http://schemas.openxmlformats.org/officeDocument/2006/relationships/image" Target="../media/image81.jpeg"/><Relationship Id="rId4" Type="http://schemas.openxmlformats.org/officeDocument/2006/relationships/image" Target="../media/image80.jpeg"/></Relationships>
</file>

<file path=ppt/slides/_rels/slide34.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83.jpeg"/></Relationships>
</file>

<file path=ppt/slides/_rels/slide35.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84.jpeg"/></Relationships>
</file>

<file path=ppt/slides/_rels/slide36.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8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noChangeArrowheads="1"/>
          </p:cNvPicPr>
          <p:nvPr/>
        </p:nvPicPr>
        <p:blipFill>
          <a:blip r:embed="rId3" cstate="print"/>
          <a:srcRect/>
          <a:stretch>
            <a:fillRect/>
          </a:stretch>
        </p:blipFill>
        <p:spPr bwMode="auto">
          <a:xfrm>
            <a:off x="3707904" y="3212976"/>
            <a:ext cx="1728192" cy="1210188"/>
          </a:xfrm>
          <a:prstGeom prst="rect">
            <a:avLst/>
          </a:prstGeom>
          <a:noFill/>
          <a:ln w="38100">
            <a:solidFill>
              <a:schemeClr val="tx1"/>
            </a:solidFill>
            <a:miter lim="800000"/>
            <a:headEnd/>
            <a:tailEnd/>
          </a:ln>
        </p:spPr>
      </p:pic>
      <p:sp>
        <p:nvSpPr>
          <p:cNvPr id="7" name="Rectangle 6"/>
          <p:cNvSpPr/>
          <p:nvPr/>
        </p:nvSpPr>
        <p:spPr>
          <a:xfrm>
            <a:off x="922412" y="1412776"/>
            <a:ext cx="7371184" cy="175432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St Thomas More Catholic</a:t>
            </a:r>
          </a:p>
          <a:p>
            <a:pPr algn="ctr"/>
            <a:r>
              <a:rPr lang="en-U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Primary School</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8" name="Rectangle 7"/>
          <p:cNvSpPr/>
          <p:nvPr/>
        </p:nvSpPr>
        <p:spPr>
          <a:xfrm>
            <a:off x="1619672" y="332656"/>
            <a:ext cx="5832648" cy="1200329"/>
          </a:xfrm>
          <a:prstGeom prst="rect">
            <a:avLst/>
          </a:prstGeom>
          <a:pattFill prst="pct5">
            <a:fgClr>
              <a:schemeClr val="accent1"/>
            </a:fgClr>
            <a:bgClr>
              <a:schemeClr val="bg1"/>
            </a:bgClr>
          </a:pattFill>
          <a:ln>
            <a:solidFill>
              <a:schemeClr val="accent1"/>
            </a:solidFill>
          </a:ln>
          <a:effectLst>
            <a:outerShdw blurRad="50800" dist="38100" dir="5400000" algn="t" rotWithShape="0">
              <a:prstClr val="black">
                <a:alpha val="40000"/>
              </a:prstClr>
            </a:outerShdw>
          </a:effectLst>
        </p:spPr>
        <p:txBody>
          <a:bodyPr wrap="square" lIns="91440" tIns="45720" rIns="91440" bIns="45720">
            <a:spAutoFit/>
          </a:bodyPr>
          <a:lstStyle/>
          <a:p>
            <a:pPr algn="ctr"/>
            <a:r>
              <a:rPr lang="en-US" sz="7200" b="1" dirty="0">
                <a:ln w="38100" cmpd="sng">
                  <a:solidFill>
                    <a:schemeClr val="accent1">
                      <a:shade val="88000"/>
                      <a:satMod val="110000"/>
                    </a:schemeClr>
                  </a:solidFill>
                  <a:prstDash val="solid"/>
                </a:ln>
                <a:solidFill>
                  <a:schemeClr val="bg2">
                    <a:lumMod val="75000"/>
                  </a:schemeClr>
                </a:solidFill>
              </a:rPr>
              <a:t>WELCOME</a:t>
            </a:r>
            <a:endParaRPr lang="en-US" sz="7200" b="1" cap="none" spc="0" dirty="0">
              <a:ln w="38100" cmpd="sng">
                <a:solidFill>
                  <a:schemeClr val="accent1">
                    <a:shade val="88000"/>
                    <a:satMod val="110000"/>
                  </a:schemeClr>
                </a:solidFill>
                <a:prstDash val="solid"/>
              </a:ln>
              <a:solidFill>
                <a:schemeClr val="bg2">
                  <a:lumMod val="75000"/>
                </a:schemeClr>
              </a:solidFill>
              <a:effectLst/>
            </a:endParaRPr>
          </a:p>
        </p:txBody>
      </p:sp>
      <p:sp>
        <p:nvSpPr>
          <p:cNvPr id="9" name="Text Box 5"/>
          <p:cNvSpPr txBox="1">
            <a:spLocks noChangeArrowheads="1"/>
          </p:cNvSpPr>
          <p:nvPr/>
        </p:nvSpPr>
        <p:spPr bwMode="auto">
          <a:xfrm>
            <a:off x="467544" y="4653136"/>
            <a:ext cx="8136904" cy="1384995"/>
          </a:xfrm>
          <a:prstGeom prst="rect">
            <a:avLst/>
          </a:prstGeom>
          <a:noFill/>
          <a:ln w="44450">
            <a:solidFill>
              <a:srgbClr val="FF0000"/>
            </a:solidFill>
            <a:miter lim="800000"/>
            <a:headEnd/>
            <a:tailEnd/>
          </a:ln>
        </p:spPr>
        <p:txBody>
          <a:bodyPr wrap="square">
            <a:spAutoFit/>
          </a:bodyPr>
          <a:lstStyle/>
          <a:p>
            <a:pPr algn="ctr"/>
            <a:r>
              <a:rPr lang="en-GB" sz="2800" b="1" dirty="0">
                <a:latin typeface="Comic Sans MS" pitchFamily="66" charset="0"/>
              </a:rPr>
              <a:t>Christ is the centre of our school community </a:t>
            </a:r>
          </a:p>
          <a:p>
            <a:pPr algn="ctr"/>
            <a:r>
              <a:rPr lang="en-GB" sz="2800" b="1" dirty="0">
                <a:latin typeface="Comic Sans MS" pitchFamily="66" charset="0"/>
              </a:rPr>
              <a:t>where we live, love and learn together</a:t>
            </a:r>
          </a:p>
          <a:p>
            <a:pPr algn="ctr"/>
            <a:endParaRPr lang="en-GB" sz="2800" b="1" dirty="0">
              <a:latin typeface="Lucida Calligraphy" pitchFamily="66"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22FEC-5C92-DFCE-8F53-5FB86AF6045E}"/>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D4B42688-EDE4-2839-F5FE-C4616503A98E}"/>
              </a:ext>
            </a:extLst>
          </p:cNvPr>
          <p:cNvPicPr>
            <a:picLocks noGrp="1" noChangeAspect="1"/>
          </p:cNvPicPr>
          <p:nvPr>
            <p:ph idx="1"/>
          </p:nvPr>
        </p:nvPicPr>
        <p:blipFill>
          <a:blip r:embed="rId2"/>
          <a:stretch>
            <a:fillRect/>
          </a:stretch>
        </p:blipFill>
        <p:spPr>
          <a:xfrm>
            <a:off x="2267744" y="404664"/>
            <a:ext cx="5112568" cy="5976664"/>
          </a:xfrm>
          <a:prstGeom prst="rect">
            <a:avLst/>
          </a:prstGeom>
        </p:spPr>
      </p:pic>
    </p:spTree>
    <p:extLst>
      <p:ext uri="{BB962C8B-B14F-4D97-AF65-F5344CB8AC3E}">
        <p14:creationId xmlns:p14="http://schemas.microsoft.com/office/powerpoint/2010/main" val="29157583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771D38-F6DE-614A-5580-80BDFD3E7193}"/>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AAC03B84-60DC-7E2B-7525-E630C053E445}"/>
              </a:ext>
            </a:extLst>
          </p:cNvPr>
          <p:cNvPicPr>
            <a:picLocks noGrp="1" noChangeAspect="1"/>
          </p:cNvPicPr>
          <p:nvPr>
            <p:ph idx="1"/>
          </p:nvPr>
        </p:nvPicPr>
        <p:blipFill>
          <a:blip r:embed="rId2"/>
          <a:stretch>
            <a:fillRect/>
          </a:stretch>
        </p:blipFill>
        <p:spPr>
          <a:xfrm>
            <a:off x="1619672" y="188640"/>
            <a:ext cx="5616624" cy="6552728"/>
          </a:xfrm>
          <a:prstGeom prst="rect">
            <a:avLst/>
          </a:prstGeom>
        </p:spPr>
      </p:pic>
    </p:spTree>
    <p:extLst>
      <p:ext uri="{BB962C8B-B14F-4D97-AF65-F5344CB8AC3E}">
        <p14:creationId xmlns:p14="http://schemas.microsoft.com/office/powerpoint/2010/main" val="187577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D8222-53FB-D9E6-574F-3E61E132298D}"/>
              </a:ext>
            </a:extLst>
          </p:cNvPr>
          <p:cNvSpPr>
            <a:spLocks noGrp="1"/>
          </p:cNvSpPr>
          <p:nvPr>
            <p:ph type="title"/>
          </p:nvPr>
        </p:nvSpPr>
        <p:spPr/>
        <p:txBody>
          <a:bodyPr/>
          <a:lstStyle/>
          <a:p>
            <a:endParaRPr lang="en-GB"/>
          </a:p>
        </p:txBody>
      </p:sp>
      <p:pic>
        <p:nvPicPr>
          <p:cNvPr id="5" name="Content Placeholder 4" descr="A dog lying on a dog bed&#10;&#10;AI-generated content may be incorrect.">
            <a:extLst>
              <a:ext uri="{FF2B5EF4-FFF2-40B4-BE49-F238E27FC236}">
                <a16:creationId xmlns:a16="http://schemas.microsoft.com/office/drawing/2014/main" id="{DC478299-4E87-081A-58B3-131781BBF48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47664" y="274638"/>
            <a:ext cx="5976664" cy="6583362"/>
          </a:xfrm>
        </p:spPr>
      </p:pic>
    </p:spTree>
    <p:extLst>
      <p:ext uri="{BB962C8B-B14F-4D97-AF65-F5344CB8AC3E}">
        <p14:creationId xmlns:p14="http://schemas.microsoft.com/office/powerpoint/2010/main" val="30996377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3">
            <a:extLst>
              <a:ext uri="{FF2B5EF4-FFF2-40B4-BE49-F238E27FC236}">
                <a16:creationId xmlns:a16="http://schemas.microsoft.com/office/drawing/2014/main" id="{20481009-AA63-4110-A895-455609263D60}"/>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9552" y="332656"/>
            <a:ext cx="7848872" cy="6154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42020309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a:extLst>
              <a:ext uri="{FF2B5EF4-FFF2-40B4-BE49-F238E27FC236}">
                <a16:creationId xmlns:a16="http://schemas.microsoft.com/office/drawing/2014/main" id="{7F3B8571-FC10-4B46-8984-87920B1987BE}"/>
              </a:ext>
            </a:extLst>
          </p:cNvPr>
          <p:cNvSpPr>
            <a:spLocks noGrp="1"/>
          </p:cNvSpPr>
          <p:nvPr>
            <p:ph type="title"/>
          </p:nvPr>
        </p:nvSpPr>
        <p:spPr>
          <a:xfrm>
            <a:off x="406400" y="450850"/>
            <a:ext cx="8497888" cy="858838"/>
          </a:xfrm>
        </p:spPr>
        <p:txBody>
          <a:bodyPr/>
          <a:lstStyle/>
          <a:p>
            <a:pPr eaLnBrk="1" hangingPunct="1"/>
            <a:r>
              <a:rPr lang="en-GB" altLang="en-US" sz="3600" b="1"/>
              <a:t>Lumen Christi Schools </a:t>
            </a:r>
          </a:p>
        </p:txBody>
      </p:sp>
      <p:cxnSp>
        <p:nvCxnSpPr>
          <p:cNvPr id="7" name="Straight Connector 6">
            <a:extLst>
              <a:ext uri="{FF2B5EF4-FFF2-40B4-BE49-F238E27FC236}">
                <a16:creationId xmlns:a16="http://schemas.microsoft.com/office/drawing/2014/main" id="{E8F9290A-9231-4645-977F-2160156116F1}"/>
              </a:ext>
            </a:extLst>
          </p:cNvPr>
          <p:cNvCxnSpPr/>
          <p:nvPr/>
        </p:nvCxnSpPr>
        <p:spPr>
          <a:xfrm>
            <a:off x="0" y="1106488"/>
            <a:ext cx="7269163" cy="9525"/>
          </a:xfrm>
          <a:prstGeom prst="line">
            <a:avLst/>
          </a:prstGeom>
          <a:ln>
            <a:solidFill>
              <a:srgbClr val="5D2950"/>
            </a:solidFill>
          </a:ln>
        </p:spPr>
        <p:style>
          <a:lnRef idx="3">
            <a:schemeClr val="dk1"/>
          </a:lnRef>
          <a:fillRef idx="0">
            <a:schemeClr val="dk1"/>
          </a:fillRef>
          <a:effectRef idx="2">
            <a:schemeClr val="dk1"/>
          </a:effectRef>
          <a:fontRef idx="minor">
            <a:schemeClr val="tx1"/>
          </a:fontRef>
        </p:style>
      </p:cxnSp>
      <p:pic>
        <p:nvPicPr>
          <p:cNvPr id="3076" name="Content Placeholder 3">
            <a:extLst>
              <a:ext uri="{FF2B5EF4-FFF2-40B4-BE49-F238E27FC236}">
                <a16:creationId xmlns:a16="http://schemas.microsoft.com/office/drawing/2014/main" id="{DB81D283-3FBB-4819-A925-DE8D0C2659F5}"/>
              </a:ext>
            </a:extLst>
          </p:cNvPr>
          <p:cNvPicPr>
            <a:picLocks noGrp="1" noChangeAspect="1"/>
          </p:cNvPicPr>
          <p:nvPr>
            <p:ph idx="1"/>
          </p:nvPr>
        </p:nvPicPr>
        <p:blipFill>
          <a:blip r:embed="rId4" cstate="print">
            <a:extLst>
              <a:ext uri="{28A0092B-C50C-407E-A947-70E740481C1C}">
                <a14:useLocalDpi xmlns:a14="http://schemas.microsoft.com/office/drawing/2010/main" val="0"/>
              </a:ext>
            </a:extLst>
          </a:blip>
          <a:srcRect/>
          <a:stretch>
            <a:fillRect/>
          </a:stretch>
        </p:blipFill>
        <p:spPr>
          <a:xfrm>
            <a:off x="7380312" y="62767"/>
            <a:ext cx="1628775" cy="1727200"/>
          </a:xfrm>
        </p:spPr>
      </p:pic>
      <p:sp>
        <p:nvSpPr>
          <p:cNvPr id="3077" name="Text Box 5">
            <a:extLst>
              <a:ext uri="{FF2B5EF4-FFF2-40B4-BE49-F238E27FC236}">
                <a16:creationId xmlns:a16="http://schemas.microsoft.com/office/drawing/2014/main" id="{0564E07C-2965-4C0E-86FB-9B2DCAA4DB6C}"/>
              </a:ext>
            </a:extLst>
          </p:cNvPr>
          <p:cNvSpPr txBox="1">
            <a:spLocks noChangeArrowheads="1"/>
          </p:cNvSpPr>
          <p:nvPr/>
        </p:nvSpPr>
        <p:spPr bwMode="auto">
          <a:xfrm>
            <a:off x="2106613" y="2570163"/>
            <a:ext cx="1841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 name="TextBox 2">
            <a:extLst>
              <a:ext uri="{FF2B5EF4-FFF2-40B4-BE49-F238E27FC236}">
                <a16:creationId xmlns:a16="http://schemas.microsoft.com/office/drawing/2014/main" id="{C7F7E517-5C75-4EDC-BC21-4304F88CA098}"/>
              </a:ext>
            </a:extLst>
          </p:cNvPr>
          <p:cNvSpPr txBox="1"/>
          <p:nvPr/>
        </p:nvSpPr>
        <p:spPr>
          <a:xfrm>
            <a:off x="1043608" y="1309688"/>
            <a:ext cx="6454775" cy="4585871"/>
          </a:xfrm>
          <a:prstGeom prst="rect">
            <a:avLst/>
          </a:prstGeom>
          <a:noFill/>
        </p:spPr>
        <p:txBody>
          <a:bodyPr>
            <a:spAutoFit/>
          </a:bodyPr>
          <a:lstStyle/>
          <a:p>
            <a:pPr algn="ctr">
              <a:defRPr/>
            </a:pPr>
            <a:r>
              <a:rPr lang="en-GB" sz="3200" dirty="0">
                <a:latin typeface="+mn-lt"/>
              </a:rPr>
              <a:t>St Brigid’s</a:t>
            </a:r>
          </a:p>
          <a:p>
            <a:pPr algn="ctr">
              <a:defRPr/>
            </a:pPr>
            <a:r>
              <a:rPr lang="en-GB" sz="3200" dirty="0">
                <a:latin typeface="+mn-lt"/>
              </a:rPr>
              <a:t>St Columba’s</a:t>
            </a:r>
          </a:p>
          <a:p>
            <a:pPr algn="ctr">
              <a:defRPr/>
            </a:pPr>
            <a:r>
              <a:rPr lang="en-GB" sz="3200" dirty="0">
                <a:latin typeface="+mn-lt"/>
              </a:rPr>
              <a:t>St James </a:t>
            </a:r>
          </a:p>
          <a:p>
            <a:pPr algn="ctr">
              <a:defRPr/>
            </a:pPr>
            <a:r>
              <a:rPr lang="en-GB" sz="3200" dirty="0">
                <a:latin typeface="+mn-lt"/>
              </a:rPr>
              <a:t>St Joseph’s</a:t>
            </a:r>
          </a:p>
          <a:p>
            <a:pPr algn="ctr">
              <a:defRPr/>
            </a:pPr>
            <a:r>
              <a:rPr lang="en-GB" sz="3200" dirty="0">
                <a:latin typeface="+mn-lt"/>
              </a:rPr>
              <a:t>St Paul’s</a:t>
            </a:r>
          </a:p>
          <a:p>
            <a:pPr algn="ctr">
              <a:defRPr/>
            </a:pPr>
            <a:r>
              <a:rPr lang="en-GB" sz="3200" dirty="0"/>
              <a:t>St John Fisher</a:t>
            </a:r>
          </a:p>
          <a:p>
            <a:pPr algn="ctr">
              <a:defRPr/>
            </a:pPr>
            <a:r>
              <a:rPr lang="en-GB" sz="3200" dirty="0">
                <a:latin typeface="+mn-lt"/>
              </a:rPr>
              <a:t>St Peter’s</a:t>
            </a:r>
          </a:p>
          <a:p>
            <a:pPr algn="ctr">
              <a:defRPr/>
            </a:pPr>
            <a:r>
              <a:rPr lang="en-GB" sz="3200" dirty="0"/>
              <a:t>St Thomas More</a:t>
            </a:r>
            <a:endParaRPr lang="en-GB" sz="3200" dirty="0">
              <a:latin typeface="+mn-lt"/>
            </a:endParaRPr>
          </a:p>
          <a:p>
            <a:pPr algn="ctr">
              <a:defRPr/>
            </a:pPr>
            <a:r>
              <a:rPr lang="en-GB" sz="3200" dirty="0">
                <a:latin typeface="+mn-lt"/>
              </a:rPr>
              <a:t>St Thomas Aquinas</a:t>
            </a:r>
            <a:r>
              <a:rPr lang="en-GB" sz="3600" dirty="0">
                <a:latin typeface="+mn-lt"/>
              </a:rPr>
              <a:t> </a:t>
            </a:r>
          </a:p>
        </p:txBody>
      </p:sp>
    </p:spTree>
    <p:custDataLst>
      <p:tags r:id="rId1"/>
    </p:custDataLst>
    <p:extLst>
      <p:ext uri="{BB962C8B-B14F-4D97-AF65-F5344CB8AC3E}">
        <p14:creationId xmlns:p14="http://schemas.microsoft.com/office/powerpoint/2010/main" val="32486658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8A28D788-062A-4E2E-919D-2EC2D334CDE9}"/>
              </a:ext>
            </a:extLst>
          </p:cNvPr>
          <p:cNvSpPr>
            <a:spLocks noGrp="1"/>
          </p:cNvSpPr>
          <p:nvPr>
            <p:ph type="title"/>
          </p:nvPr>
        </p:nvSpPr>
        <p:spPr>
          <a:xfrm>
            <a:off x="-468560" y="435183"/>
            <a:ext cx="8497888" cy="858838"/>
          </a:xfrm>
        </p:spPr>
        <p:txBody>
          <a:bodyPr/>
          <a:lstStyle/>
          <a:p>
            <a:pPr eaLnBrk="1" hangingPunct="1"/>
            <a:r>
              <a:rPr lang="en-GB" altLang="en-US" sz="3600" b="1"/>
              <a:t>Lumen Christi Mission Statement </a:t>
            </a:r>
          </a:p>
        </p:txBody>
      </p:sp>
      <p:cxnSp>
        <p:nvCxnSpPr>
          <p:cNvPr id="7" name="Straight Connector 6">
            <a:extLst>
              <a:ext uri="{FF2B5EF4-FFF2-40B4-BE49-F238E27FC236}">
                <a16:creationId xmlns:a16="http://schemas.microsoft.com/office/drawing/2014/main" id="{59AD3FC6-B94E-4CD0-A093-2696FDA5CFDA}"/>
              </a:ext>
            </a:extLst>
          </p:cNvPr>
          <p:cNvCxnSpPr/>
          <p:nvPr/>
        </p:nvCxnSpPr>
        <p:spPr>
          <a:xfrm>
            <a:off x="0" y="1106488"/>
            <a:ext cx="7269163" cy="9525"/>
          </a:xfrm>
          <a:prstGeom prst="line">
            <a:avLst/>
          </a:prstGeom>
          <a:ln>
            <a:solidFill>
              <a:srgbClr val="5D2950"/>
            </a:solidFill>
          </a:ln>
        </p:spPr>
        <p:style>
          <a:lnRef idx="3">
            <a:schemeClr val="dk1"/>
          </a:lnRef>
          <a:fillRef idx="0">
            <a:schemeClr val="dk1"/>
          </a:fillRef>
          <a:effectRef idx="2">
            <a:schemeClr val="dk1"/>
          </a:effectRef>
          <a:fontRef idx="minor">
            <a:schemeClr val="tx1"/>
          </a:fontRef>
        </p:style>
      </p:cxnSp>
      <p:pic>
        <p:nvPicPr>
          <p:cNvPr id="4100" name="Content Placeholder 3">
            <a:extLst>
              <a:ext uri="{FF2B5EF4-FFF2-40B4-BE49-F238E27FC236}">
                <a16:creationId xmlns:a16="http://schemas.microsoft.com/office/drawing/2014/main" id="{4EBDEC31-687C-4162-8F3A-44D62DADEED6}"/>
              </a:ext>
            </a:extLst>
          </p:cNvPr>
          <p:cNvPicPr>
            <a:picLocks noGrp="1" noChangeAspect="1"/>
          </p:cNvPicPr>
          <p:nvPr>
            <p:ph idx="1"/>
          </p:nvPr>
        </p:nvPicPr>
        <p:blipFill>
          <a:blip r:embed="rId4" cstate="print">
            <a:extLst>
              <a:ext uri="{28A0092B-C50C-407E-A947-70E740481C1C}">
                <a14:useLocalDpi xmlns:a14="http://schemas.microsoft.com/office/drawing/2010/main" val="0"/>
              </a:ext>
            </a:extLst>
          </a:blip>
          <a:srcRect/>
          <a:stretch>
            <a:fillRect/>
          </a:stretch>
        </p:blipFill>
        <p:spPr>
          <a:xfrm>
            <a:off x="7515225" y="1002"/>
            <a:ext cx="1588110" cy="1727200"/>
          </a:xfrm>
        </p:spPr>
      </p:pic>
      <p:sp>
        <p:nvSpPr>
          <p:cNvPr id="4101" name="Text Box 5">
            <a:extLst>
              <a:ext uri="{FF2B5EF4-FFF2-40B4-BE49-F238E27FC236}">
                <a16:creationId xmlns:a16="http://schemas.microsoft.com/office/drawing/2014/main" id="{8CA5B645-B176-4940-A841-85F7BA260439}"/>
              </a:ext>
            </a:extLst>
          </p:cNvPr>
          <p:cNvSpPr txBox="1">
            <a:spLocks noChangeArrowheads="1"/>
          </p:cNvSpPr>
          <p:nvPr/>
        </p:nvSpPr>
        <p:spPr bwMode="auto">
          <a:xfrm>
            <a:off x="2106613" y="2570163"/>
            <a:ext cx="1841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 name="TextBox 2">
            <a:extLst>
              <a:ext uri="{FF2B5EF4-FFF2-40B4-BE49-F238E27FC236}">
                <a16:creationId xmlns:a16="http://schemas.microsoft.com/office/drawing/2014/main" id="{CA58E801-6483-4253-A04E-A1576736B28D}"/>
              </a:ext>
            </a:extLst>
          </p:cNvPr>
          <p:cNvSpPr txBox="1"/>
          <p:nvPr/>
        </p:nvSpPr>
        <p:spPr>
          <a:xfrm>
            <a:off x="937419" y="1703328"/>
            <a:ext cx="6454775" cy="2862262"/>
          </a:xfrm>
          <a:prstGeom prst="rect">
            <a:avLst/>
          </a:prstGeom>
          <a:noFill/>
        </p:spPr>
        <p:txBody>
          <a:bodyPr>
            <a:spAutoFit/>
          </a:bodyPr>
          <a:lstStyle/>
          <a:p>
            <a:pPr algn="ctr">
              <a:defRPr/>
            </a:pPr>
            <a:r>
              <a:rPr lang="en-GB" sz="3600" i="1" dirty="0">
                <a:latin typeface="+mn-lt"/>
              </a:rPr>
              <a:t>Working together with mutual trust, respect and love </a:t>
            </a:r>
          </a:p>
          <a:p>
            <a:pPr algn="ctr">
              <a:defRPr/>
            </a:pPr>
            <a:r>
              <a:rPr lang="en-GB" sz="3600" i="1" dirty="0">
                <a:latin typeface="+mn-lt"/>
              </a:rPr>
              <a:t>to provide the highest quality of Catholic education to our communities.</a:t>
            </a:r>
          </a:p>
        </p:txBody>
      </p:sp>
    </p:spTree>
    <p:custDataLst>
      <p:tags r:id="rId1"/>
    </p:custDataLst>
    <p:extLst>
      <p:ext uri="{BB962C8B-B14F-4D97-AF65-F5344CB8AC3E}">
        <p14:creationId xmlns:p14="http://schemas.microsoft.com/office/powerpoint/2010/main" val="35864200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63C378-0EF1-F307-BCDA-24F7A214F7FE}"/>
            </a:ext>
          </a:extLst>
        </p:cNvPr>
        <p:cNvGrpSpPr/>
        <p:nvPr/>
      </p:nvGrpSpPr>
      <p:grpSpPr>
        <a:xfrm>
          <a:off x="0" y="0"/>
          <a:ext cx="0" cy="0"/>
          <a:chOff x="0" y="0"/>
          <a:chExt cx="0" cy="0"/>
        </a:xfrm>
      </p:grpSpPr>
      <p:sp>
        <p:nvSpPr>
          <p:cNvPr id="4098" name="Title 1">
            <a:extLst>
              <a:ext uri="{FF2B5EF4-FFF2-40B4-BE49-F238E27FC236}">
                <a16:creationId xmlns:a16="http://schemas.microsoft.com/office/drawing/2014/main" id="{E49D2207-60A7-0021-D100-37A56DF0D059}"/>
              </a:ext>
            </a:extLst>
          </p:cNvPr>
          <p:cNvSpPr>
            <a:spLocks noGrp="1"/>
          </p:cNvSpPr>
          <p:nvPr>
            <p:ph type="title"/>
          </p:nvPr>
        </p:nvSpPr>
        <p:spPr>
          <a:xfrm>
            <a:off x="-468560" y="435183"/>
            <a:ext cx="8497888" cy="858838"/>
          </a:xfrm>
        </p:spPr>
        <p:txBody>
          <a:bodyPr>
            <a:normAutofit/>
          </a:bodyPr>
          <a:lstStyle/>
          <a:p>
            <a:pPr eaLnBrk="1" hangingPunct="1"/>
            <a:r>
              <a:rPr lang="en-GB" altLang="en-US" sz="3600" b="1" dirty="0"/>
              <a:t>Birmingham diocese mission statement  </a:t>
            </a:r>
          </a:p>
        </p:txBody>
      </p:sp>
      <p:cxnSp>
        <p:nvCxnSpPr>
          <p:cNvPr id="7" name="Straight Connector 6">
            <a:extLst>
              <a:ext uri="{FF2B5EF4-FFF2-40B4-BE49-F238E27FC236}">
                <a16:creationId xmlns:a16="http://schemas.microsoft.com/office/drawing/2014/main" id="{19E0DC4D-98AD-B1B3-4D69-FC7AE3B5E28C}"/>
              </a:ext>
            </a:extLst>
          </p:cNvPr>
          <p:cNvCxnSpPr/>
          <p:nvPr/>
        </p:nvCxnSpPr>
        <p:spPr>
          <a:xfrm>
            <a:off x="0" y="1106488"/>
            <a:ext cx="7269163" cy="9525"/>
          </a:xfrm>
          <a:prstGeom prst="line">
            <a:avLst/>
          </a:prstGeom>
          <a:ln>
            <a:solidFill>
              <a:srgbClr val="5D2950"/>
            </a:solidFill>
          </a:ln>
        </p:spPr>
        <p:style>
          <a:lnRef idx="3">
            <a:schemeClr val="dk1"/>
          </a:lnRef>
          <a:fillRef idx="0">
            <a:schemeClr val="dk1"/>
          </a:fillRef>
          <a:effectRef idx="2">
            <a:schemeClr val="dk1"/>
          </a:effectRef>
          <a:fontRef idx="minor">
            <a:schemeClr val="tx1"/>
          </a:fontRef>
        </p:style>
      </p:cxnSp>
      <p:pic>
        <p:nvPicPr>
          <p:cNvPr id="4100" name="Content Placeholder 3">
            <a:extLst>
              <a:ext uri="{FF2B5EF4-FFF2-40B4-BE49-F238E27FC236}">
                <a16:creationId xmlns:a16="http://schemas.microsoft.com/office/drawing/2014/main" id="{2B18BBD3-9C61-1FE7-89F9-48C8F71FEF7B}"/>
              </a:ext>
            </a:extLst>
          </p:cNvPr>
          <p:cNvPicPr>
            <a:picLocks noGrp="1" noChangeAspect="1"/>
          </p:cNvPicPr>
          <p:nvPr>
            <p:ph idx="1"/>
          </p:nvPr>
        </p:nvPicPr>
        <p:blipFill>
          <a:blip r:embed="rId4" cstate="print">
            <a:extLst>
              <a:ext uri="{28A0092B-C50C-407E-A947-70E740481C1C}">
                <a14:useLocalDpi xmlns:a14="http://schemas.microsoft.com/office/drawing/2010/main" val="0"/>
              </a:ext>
            </a:extLst>
          </a:blip>
          <a:srcRect/>
          <a:stretch>
            <a:fillRect/>
          </a:stretch>
        </p:blipFill>
        <p:spPr>
          <a:xfrm>
            <a:off x="7515225" y="1002"/>
            <a:ext cx="1588110" cy="1727200"/>
          </a:xfrm>
        </p:spPr>
      </p:pic>
      <p:sp>
        <p:nvSpPr>
          <p:cNvPr id="4101" name="Text Box 5">
            <a:extLst>
              <a:ext uri="{FF2B5EF4-FFF2-40B4-BE49-F238E27FC236}">
                <a16:creationId xmlns:a16="http://schemas.microsoft.com/office/drawing/2014/main" id="{B62B2A1C-7553-E762-E77E-FD93B0468796}"/>
              </a:ext>
            </a:extLst>
          </p:cNvPr>
          <p:cNvSpPr txBox="1">
            <a:spLocks noChangeArrowheads="1"/>
          </p:cNvSpPr>
          <p:nvPr/>
        </p:nvSpPr>
        <p:spPr bwMode="auto">
          <a:xfrm>
            <a:off x="2106613" y="2570163"/>
            <a:ext cx="1841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 name="TextBox 2">
            <a:extLst>
              <a:ext uri="{FF2B5EF4-FFF2-40B4-BE49-F238E27FC236}">
                <a16:creationId xmlns:a16="http://schemas.microsoft.com/office/drawing/2014/main" id="{9749AA68-85A9-E9D1-2611-D75FF8624CDB}"/>
              </a:ext>
            </a:extLst>
          </p:cNvPr>
          <p:cNvSpPr txBox="1"/>
          <p:nvPr/>
        </p:nvSpPr>
        <p:spPr>
          <a:xfrm>
            <a:off x="937419" y="1703328"/>
            <a:ext cx="6454775" cy="4524315"/>
          </a:xfrm>
          <a:prstGeom prst="rect">
            <a:avLst/>
          </a:prstGeom>
          <a:noFill/>
        </p:spPr>
        <p:txBody>
          <a:bodyPr>
            <a:spAutoFit/>
          </a:bodyPr>
          <a:lstStyle/>
          <a:p>
            <a:r>
              <a:rPr lang="en-GB" sz="4800" dirty="0"/>
              <a:t>Forming Christ-centred pilgrims of hope with </a:t>
            </a:r>
            <a:r>
              <a:rPr lang="en-GB" sz="4800" dirty="0">
                <a:highlight>
                  <a:srgbClr val="FF00FF"/>
                </a:highlight>
              </a:rPr>
              <a:t>kind hearts</a:t>
            </a:r>
            <a:r>
              <a:rPr lang="en-GB" sz="4800" dirty="0"/>
              <a:t>,</a:t>
            </a:r>
            <a:r>
              <a:rPr lang="en-GB" sz="4800" dirty="0">
                <a:highlight>
                  <a:srgbClr val="00FF00"/>
                </a:highlight>
              </a:rPr>
              <a:t> questioning minds</a:t>
            </a:r>
            <a:r>
              <a:rPr lang="en-GB" sz="4800" dirty="0"/>
              <a:t>, a </a:t>
            </a:r>
            <a:r>
              <a:rPr lang="en-GB" sz="4800" dirty="0">
                <a:highlight>
                  <a:srgbClr val="00FFFF"/>
                </a:highlight>
              </a:rPr>
              <a:t>thirst for knowledge </a:t>
            </a:r>
            <a:r>
              <a:rPr lang="en-GB" sz="4800" dirty="0"/>
              <a:t>and a </a:t>
            </a:r>
            <a:r>
              <a:rPr lang="en-GB" sz="4800" dirty="0">
                <a:highlight>
                  <a:srgbClr val="FFFF00"/>
                </a:highlight>
              </a:rPr>
              <a:t>hunger for justice</a:t>
            </a:r>
          </a:p>
        </p:txBody>
      </p:sp>
    </p:spTree>
    <p:custDataLst>
      <p:tags r:id="rId1"/>
    </p:custDataLst>
    <p:extLst>
      <p:ext uri="{BB962C8B-B14F-4D97-AF65-F5344CB8AC3E}">
        <p14:creationId xmlns:p14="http://schemas.microsoft.com/office/powerpoint/2010/main" val="31185414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Content Placeholder 3">
            <a:extLst>
              <a:ext uri="{FF2B5EF4-FFF2-40B4-BE49-F238E27FC236}">
                <a16:creationId xmlns:a16="http://schemas.microsoft.com/office/drawing/2014/main" id="{6ED02527-25BF-4E6A-B237-D6B7C68C749E}"/>
              </a:ext>
            </a:extLst>
          </p:cNvPr>
          <p:cNvPicPr>
            <a:picLocks noGrp="1" noChangeAspect="1"/>
          </p:cNvPicPr>
          <p:nvPr>
            <p:ph idx="1"/>
          </p:nvPr>
        </p:nvPicPr>
        <p:blipFill>
          <a:blip r:embed="rId4" cstate="print">
            <a:extLst>
              <a:ext uri="{28A0092B-C50C-407E-A947-70E740481C1C}">
                <a14:useLocalDpi xmlns:a14="http://schemas.microsoft.com/office/drawing/2010/main" val="0"/>
              </a:ext>
            </a:extLst>
          </a:blip>
          <a:srcRect/>
          <a:stretch>
            <a:fillRect/>
          </a:stretch>
        </p:blipFill>
        <p:spPr>
          <a:xfrm>
            <a:off x="7408862" y="0"/>
            <a:ext cx="1628775" cy="1588770"/>
          </a:xfrm>
        </p:spPr>
      </p:pic>
      <p:cxnSp>
        <p:nvCxnSpPr>
          <p:cNvPr id="7" name="Straight Connector 6">
            <a:extLst>
              <a:ext uri="{FF2B5EF4-FFF2-40B4-BE49-F238E27FC236}">
                <a16:creationId xmlns:a16="http://schemas.microsoft.com/office/drawing/2014/main" id="{10133AF1-FE6C-464A-8542-DB6C4CF5A44B}"/>
              </a:ext>
            </a:extLst>
          </p:cNvPr>
          <p:cNvCxnSpPr/>
          <p:nvPr/>
        </p:nvCxnSpPr>
        <p:spPr>
          <a:xfrm>
            <a:off x="0" y="1106488"/>
            <a:ext cx="7269163" cy="9525"/>
          </a:xfrm>
          <a:prstGeom prst="line">
            <a:avLst/>
          </a:prstGeom>
          <a:ln>
            <a:solidFill>
              <a:srgbClr val="5D2950"/>
            </a:solidFill>
          </a:ln>
        </p:spPr>
        <p:style>
          <a:lnRef idx="3">
            <a:schemeClr val="dk1"/>
          </a:lnRef>
          <a:fillRef idx="0">
            <a:schemeClr val="dk1"/>
          </a:fillRef>
          <a:effectRef idx="2">
            <a:schemeClr val="dk1"/>
          </a:effectRef>
          <a:fontRef idx="minor">
            <a:schemeClr val="tx1"/>
          </a:fontRef>
        </p:style>
      </p:cxnSp>
      <p:sp>
        <p:nvSpPr>
          <p:cNvPr id="5124" name="Title 1">
            <a:extLst>
              <a:ext uri="{FF2B5EF4-FFF2-40B4-BE49-F238E27FC236}">
                <a16:creationId xmlns:a16="http://schemas.microsoft.com/office/drawing/2014/main" id="{91CB73FA-FEC9-41B8-8944-A0591AD20521}"/>
              </a:ext>
            </a:extLst>
          </p:cNvPr>
          <p:cNvSpPr txBox="1">
            <a:spLocks/>
          </p:cNvSpPr>
          <p:nvPr/>
        </p:nvSpPr>
        <p:spPr bwMode="auto">
          <a:xfrm>
            <a:off x="-2381" y="190867"/>
            <a:ext cx="8497888" cy="858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lnSpc>
                <a:spcPct val="90000"/>
              </a:lnSpc>
            </a:pPr>
            <a:r>
              <a:rPr lang="en-GB" altLang="en-US" sz="3600" b="1">
                <a:latin typeface="Calibri Light" panose="020F0302020204030204" pitchFamily="34" charset="0"/>
              </a:rPr>
              <a:t>Lumen Christi Catholic Education in Birmingham Diocese </a:t>
            </a:r>
          </a:p>
        </p:txBody>
      </p:sp>
      <p:sp>
        <p:nvSpPr>
          <p:cNvPr id="5125" name="TextBox 2">
            <a:extLst>
              <a:ext uri="{FF2B5EF4-FFF2-40B4-BE49-F238E27FC236}">
                <a16:creationId xmlns:a16="http://schemas.microsoft.com/office/drawing/2014/main" id="{A7444B31-D3C3-4562-AB0F-E5F7709450E1}"/>
              </a:ext>
            </a:extLst>
          </p:cNvPr>
          <p:cNvSpPr txBox="1">
            <a:spLocks noChangeArrowheads="1"/>
          </p:cNvSpPr>
          <p:nvPr/>
        </p:nvSpPr>
        <p:spPr bwMode="auto">
          <a:xfrm>
            <a:off x="106363" y="1477963"/>
            <a:ext cx="8280400" cy="618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2800" dirty="0"/>
              <a:t>The Catholic Church is the second largest provider of education in the country.</a:t>
            </a:r>
          </a:p>
          <a:p>
            <a:pPr eaLnBrk="1" hangingPunct="1"/>
            <a:endParaRPr lang="en-GB" altLang="en-US" sz="2800" dirty="0"/>
          </a:p>
          <a:p>
            <a:pPr eaLnBrk="1" hangingPunct="1"/>
            <a:r>
              <a:rPr lang="en-GB" altLang="en-US" sz="2800" dirty="0"/>
              <a:t>There are 2230 Catholic schools in England educating almost 1 million children</a:t>
            </a:r>
          </a:p>
          <a:p>
            <a:pPr eaLnBrk="1" hangingPunct="1"/>
            <a:endParaRPr lang="en-GB" altLang="en-US" sz="2800" dirty="0"/>
          </a:p>
          <a:p>
            <a:pPr eaLnBrk="1" hangingPunct="1"/>
            <a:r>
              <a:rPr lang="en-GB" altLang="en-US" sz="2800" dirty="0"/>
              <a:t>There are 4 Catholic Universities with over 17,000 students.</a:t>
            </a:r>
          </a:p>
          <a:p>
            <a:pPr eaLnBrk="1" hangingPunct="1"/>
            <a:endParaRPr lang="en-GB" altLang="en-US" sz="2800" dirty="0"/>
          </a:p>
          <a:p>
            <a:pPr eaLnBrk="1" hangingPunct="1"/>
            <a:r>
              <a:rPr lang="en-GB" altLang="en-US" sz="3600" dirty="0"/>
              <a:t>Catholic Schools outperform State Schools.</a:t>
            </a:r>
          </a:p>
          <a:p>
            <a:pPr eaLnBrk="1" hangingPunct="1"/>
            <a:endParaRPr lang="en-GB" altLang="en-US" sz="3600" dirty="0"/>
          </a:p>
          <a:p>
            <a:pPr eaLnBrk="1" hangingPunct="1"/>
            <a:endParaRPr lang="en-GB" altLang="en-US" sz="3600" dirty="0"/>
          </a:p>
        </p:txBody>
      </p:sp>
    </p:spTree>
    <p:custDataLst>
      <p:tags r:id="rId1"/>
    </p:custDataLst>
    <p:extLst>
      <p:ext uri="{BB962C8B-B14F-4D97-AF65-F5344CB8AC3E}">
        <p14:creationId xmlns:p14="http://schemas.microsoft.com/office/powerpoint/2010/main" val="23437931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1"/>
          <p:cNvPicPr>
            <a:picLocks noChangeAspect="1" noChangeArrowheads="1"/>
          </p:cNvPicPr>
          <p:nvPr/>
        </p:nvPicPr>
        <p:blipFill>
          <a:blip r:embed="rId3" cstate="print"/>
          <a:srcRect/>
          <a:stretch>
            <a:fillRect/>
          </a:stretch>
        </p:blipFill>
        <p:spPr bwMode="auto">
          <a:xfrm>
            <a:off x="179512" y="669255"/>
            <a:ext cx="1562100" cy="1343025"/>
          </a:xfrm>
          <a:prstGeom prst="rect">
            <a:avLst/>
          </a:prstGeom>
          <a:noFill/>
          <a:ln w="9525">
            <a:noFill/>
            <a:miter lim="800000"/>
            <a:headEnd/>
            <a:tailEnd/>
          </a:ln>
        </p:spPr>
      </p:pic>
      <p:pic>
        <p:nvPicPr>
          <p:cNvPr id="3" name="Picture 11"/>
          <p:cNvPicPr>
            <a:picLocks noChangeAspect="1" noChangeArrowheads="1"/>
          </p:cNvPicPr>
          <p:nvPr/>
        </p:nvPicPr>
        <p:blipFill>
          <a:blip r:embed="rId3" cstate="print"/>
          <a:srcRect/>
          <a:stretch>
            <a:fillRect/>
          </a:stretch>
        </p:blipFill>
        <p:spPr bwMode="auto">
          <a:xfrm>
            <a:off x="7461435" y="669953"/>
            <a:ext cx="1562100" cy="1343025"/>
          </a:xfrm>
          <a:prstGeom prst="rect">
            <a:avLst/>
          </a:prstGeom>
          <a:noFill/>
          <a:ln w="9525">
            <a:noFill/>
            <a:miter lim="800000"/>
            <a:headEnd/>
            <a:tailEnd/>
          </a:ln>
        </p:spPr>
      </p:pic>
      <p:sp>
        <p:nvSpPr>
          <p:cNvPr id="5" name="Rectangle 4"/>
          <p:cNvSpPr/>
          <p:nvPr/>
        </p:nvSpPr>
        <p:spPr>
          <a:xfrm>
            <a:off x="2008356" y="463605"/>
            <a:ext cx="5198667" cy="1754326"/>
          </a:xfrm>
          <a:prstGeom prst="rect">
            <a:avLst/>
          </a:prstGeom>
          <a:noFill/>
        </p:spPr>
        <p:txBody>
          <a:bodyPr wrap="none" lIns="91440" tIns="45720" rIns="91440" bIns="45720">
            <a:spAutoFit/>
          </a:bodyPr>
          <a:lstStyle/>
          <a:p>
            <a:pPr algn="ctr"/>
            <a:r>
              <a:rPr lang="en-US" sz="5400" b="1" dirty="0">
                <a:ln w="38100" cmpd="sng">
                  <a:solidFill>
                    <a:schemeClr val="tx1">
                      <a:lumMod val="50000"/>
                      <a:lumOff val="5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Early Years </a:t>
            </a:r>
          </a:p>
          <a:p>
            <a:pPr algn="ctr"/>
            <a:r>
              <a:rPr lang="en-US" sz="5400" b="1" dirty="0">
                <a:ln w="38100" cmpd="sng">
                  <a:solidFill>
                    <a:schemeClr val="tx1">
                      <a:lumMod val="50000"/>
                      <a:lumOff val="5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Foundation Stage</a:t>
            </a:r>
            <a:endParaRPr lang="en-US" sz="5400" b="1" cap="none" spc="0" dirty="0">
              <a:ln w="38100" cmpd="sng">
                <a:solidFill>
                  <a:schemeClr val="tx1">
                    <a:lumMod val="50000"/>
                    <a:lumOff val="5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pic>
        <p:nvPicPr>
          <p:cNvPr id="15386" name="Picture 26" descr="http://normandcroftschool.co.uk/wp-content/uploads/2012/10/early-years-hands.jpg"/>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99313" l="625" r="99375"/>
                    </a14:imgEffect>
                  </a14:imgLayer>
                </a14:imgProps>
              </a:ext>
              <a:ext uri="{28A0092B-C50C-407E-A947-70E740481C1C}">
                <a14:useLocalDpi xmlns:a14="http://schemas.microsoft.com/office/drawing/2010/main" val="0"/>
              </a:ext>
            </a:extLst>
          </a:blip>
          <a:srcRect/>
          <a:stretch>
            <a:fillRect/>
          </a:stretch>
        </p:blipFill>
        <p:spPr bwMode="auto">
          <a:xfrm>
            <a:off x="-108520" y="2650994"/>
            <a:ext cx="9252520" cy="420700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par>
                                <p:cTn id="8" presetID="8"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in)">
                                      <p:cBhvr>
                                        <p:cTn id="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03BC9B-4C4F-4B06-AEA7-48A272EA27D6}"/>
              </a:ext>
            </a:extLst>
          </p:cNvPr>
          <p:cNvSpPr txBox="1"/>
          <p:nvPr/>
        </p:nvSpPr>
        <p:spPr>
          <a:xfrm>
            <a:off x="539552" y="260648"/>
            <a:ext cx="7704856" cy="6370975"/>
          </a:xfrm>
          <a:prstGeom prst="rect">
            <a:avLst/>
          </a:prstGeom>
          <a:noFill/>
        </p:spPr>
        <p:txBody>
          <a:bodyPr wrap="square" rtlCol="0">
            <a:spAutoFit/>
          </a:bodyPr>
          <a:lstStyle/>
          <a:p>
            <a:pPr algn="ctr"/>
            <a:r>
              <a:rPr lang="en-GB" sz="4000" b="1" dirty="0"/>
              <a:t>What they say</a:t>
            </a:r>
          </a:p>
          <a:p>
            <a:pPr algn="ctr"/>
            <a:endParaRPr lang="en-GB" sz="4000" b="1" dirty="0"/>
          </a:p>
          <a:p>
            <a:r>
              <a:rPr lang="en-GB" sz="4000" b="1" dirty="0"/>
              <a:t>Ofsted January 2023</a:t>
            </a:r>
          </a:p>
          <a:p>
            <a:r>
              <a:rPr lang="en-GB" sz="2800" dirty="0"/>
              <a:t>Children in the Reception class make a very strong start to their education. The way that children manage their behaviour during independent activities is impressive. They cooperate exceptionally well with each other and are inquisitive learners.</a:t>
            </a:r>
            <a:endParaRPr lang="en-GB" sz="2800" b="1" dirty="0"/>
          </a:p>
          <a:p>
            <a:endParaRPr lang="en-GB" sz="4000" b="1" dirty="0"/>
          </a:p>
          <a:p>
            <a:endParaRPr lang="en-GB" sz="4000" b="1" dirty="0"/>
          </a:p>
          <a:p>
            <a:endParaRPr lang="en-GB" sz="4000" b="1" dirty="0"/>
          </a:p>
        </p:txBody>
      </p:sp>
    </p:spTree>
    <p:extLst>
      <p:ext uri="{BB962C8B-B14F-4D97-AF65-F5344CB8AC3E}">
        <p14:creationId xmlns:p14="http://schemas.microsoft.com/office/powerpoint/2010/main" val="29654580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D2E4B6-FC26-EC97-77C2-D0546DA1C01D}"/>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9ECB8200-CF2A-F938-16F8-7B656BDE2082}"/>
              </a:ext>
            </a:extLst>
          </p:cNvPr>
          <p:cNvSpPr txBox="1"/>
          <p:nvPr/>
        </p:nvSpPr>
        <p:spPr>
          <a:xfrm>
            <a:off x="539552" y="260648"/>
            <a:ext cx="7704856" cy="7602081"/>
          </a:xfrm>
          <a:prstGeom prst="rect">
            <a:avLst/>
          </a:prstGeom>
          <a:noFill/>
        </p:spPr>
        <p:txBody>
          <a:bodyPr wrap="square" rtlCol="0">
            <a:spAutoFit/>
          </a:bodyPr>
          <a:lstStyle/>
          <a:p>
            <a:pPr algn="ctr"/>
            <a:r>
              <a:rPr lang="en-GB" sz="4000" b="1" dirty="0"/>
              <a:t>What they say</a:t>
            </a:r>
          </a:p>
          <a:p>
            <a:pPr algn="ctr"/>
            <a:endParaRPr lang="en-GB" sz="4000" b="1" dirty="0"/>
          </a:p>
          <a:p>
            <a:r>
              <a:rPr lang="en-GB" sz="4000" b="1" dirty="0"/>
              <a:t>Diocesan Visit September 2025</a:t>
            </a:r>
          </a:p>
          <a:p>
            <a:endParaRPr lang="en-GB" sz="4000" b="1" dirty="0"/>
          </a:p>
          <a:p>
            <a:endParaRPr lang="en-GB" sz="4000" b="1" dirty="0"/>
          </a:p>
          <a:p>
            <a:r>
              <a:rPr lang="en-GB" sz="4000" b="1" dirty="0"/>
              <a:t> </a:t>
            </a:r>
            <a:r>
              <a:rPr lang="en-GB" sz="3200" b="1" dirty="0"/>
              <a:t>EYFS provision in the school is outstanding and  a high proportion of pupils leave reception with a Good Level of Development (GLD) and this offers the bedrock to flourish in Key Stage One.</a:t>
            </a:r>
          </a:p>
          <a:p>
            <a:endParaRPr lang="en-GB" sz="4000" b="1" dirty="0"/>
          </a:p>
          <a:p>
            <a:endParaRPr lang="en-GB" sz="4000" b="1" dirty="0"/>
          </a:p>
          <a:p>
            <a:endParaRPr lang="en-GB" sz="4000" b="1" dirty="0"/>
          </a:p>
        </p:txBody>
      </p:sp>
      <p:graphicFrame>
        <p:nvGraphicFramePr>
          <p:cNvPr id="3" name="Table 2">
            <a:extLst>
              <a:ext uri="{FF2B5EF4-FFF2-40B4-BE49-F238E27FC236}">
                <a16:creationId xmlns:a16="http://schemas.microsoft.com/office/drawing/2014/main" id="{27841B9A-26A4-C470-4D65-1FF5FAC6CF90}"/>
              </a:ext>
            </a:extLst>
          </p:cNvPr>
          <p:cNvGraphicFramePr>
            <a:graphicFrameLocks noGrp="1"/>
          </p:cNvGraphicFramePr>
          <p:nvPr>
            <p:extLst>
              <p:ext uri="{D42A27DB-BD31-4B8C-83A1-F6EECF244321}">
                <p14:modId xmlns:p14="http://schemas.microsoft.com/office/powerpoint/2010/main" val="2389452585"/>
              </p:ext>
            </p:extLst>
          </p:nvPr>
        </p:nvGraphicFramePr>
        <p:xfrm>
          <a:off x="539552" y="2204864"/>
          <a:ext cx="7704855" cy="903802"/>
        </p:xfrm>
        <a:graphic>
          <a:graphicData uri="http://schemas.openxmlformats.org/drawingml/2006/table">
            <a:tbl>
              <a:tblPr firstRow="1" firstCol="1" bandRow="1">
                <a:tableStyleId>{5C22544A-7EE6-4342-B048-85BDC9FD1C3A}</a:tableStyleId>
              </a:tblPr>
              <a:tblGrid>
                <a:gridCol w="2117413">
                  <a:extLst>
                    <a:ext uri="{9D8B030D-6E8A-4147-A177-3AD203B41FA5}">
                      <a16:colId xmlns:a16="http://schemas.microsoft.com/office/drawing/2014/main" val="3162198758"/>
                    </a:ext>
                  </a:extLst>
                </a:gridCol>
                <a:gridCol w="2117413">
                  <a:extLst>
                    <a:ext uri="{9D8B030D-6E8A-4147-A177-3AD203B41FA5}">
                      <a16:colId xmlns:a16="http://schemas.microsoft.com/office/drawing/2014/main" val="1319877825"/>
                    </a:ext>
                  </a:extLst>
                </a:gridCol>
                <a:gridCol w="1886628">
                  <a:extLst>
                    <a:ext uri="{9D8B030D-6E8A-4147-A177-3AD203B41FA5}">
                      <a16:colId xmlns:a16="http://schemas.microsoft.com/office/drawing/2014/main" val="2051908251"/>
                    </a:ext>
                  </a:extLst>
                </a:gridCol>
                <a:gridCol w="1583401">
                  <a:extLst>
                    <a:ext uri="{9D8B030D-6E8A-4147-A177-3AD203B41FA5}">
                      <a16:colId xmlns:a16="http://schemas.microsoft.com/office/drawing/2014/main" val="118750164"/>
                    </a:ext>
                  </a:extLst>
                </a:gridCol>
              </a:tblGrid>
              <a:tr h="504056">
                <a:tc>
                  <a:txBody>
                    <a:bodyPr/>
                    <a:lstStyle/>
                    <a:p>
                      <a:pPr>
                        <a:lnSpc>
                          <a:spcPct val="115000"/>
                        </a:lnSpc>
                        <a:spcAft>
                          <a:spcPts val="1000"/>
                        </a:spcAft>
                        <a:buNone/>
                      </a:pPr>
                      <a:r>
                        <a:rPr lang="en-GB" sz="1100">
                          <a:effectLst/>
                        </a:rPr>
                        <a:t>Performance Area</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1100">
                          <a:effectLst/>
                        </a:rPr>
                        <a:t>School performance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1100">
                          <a:effectLst/>
                        </a:rPr>
                        <a:t>Diocesan average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1100">
                          <a:effectLst/>
                        </a:rPr>
                        <a:t>Local average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74552492"/>
                  </a:ext>
                </a:extLst>
              </a:tr>
              <a:tr h="399746">
                <a:tc>
                  <a:txBody>
                    <a:bodyPr/>
                    <a:lstStyle/>
                    <a:p>
                      <a:pPr>
                        <a:lnSpc>
                          <a:spcPct val="115000"/>
                        </a:lnSpc>
                        <a:spcAft>
                          <a:spcPts val="1000"/>
                        </a:spcAft>
                        <a:buNone/>
                      </a:pPr>
                      <a:r>
                        <a:rPr lang="en-GB" sz="1100">
                          <a:effectLst/>
                        </a:rPr>
                        <a:t>% achieving GLD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2000" dirty="0">
                          <a:effectLst/>
                          <a:highlight>
                            <a:srgbClr val="00FF00"/>
                          </a:highlight>
                        </a:rPr>
                        <a:t>75%</a:t>
                      </a:r>
                      <a:endParaRPr lang="en-GB" sz="2000" dirty="0">
                        <a:effectLst/>
                        <a:highlight>
                          <a:srgbClr val="00FF00"/>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2000" dirty="0">
                          <a:effectLst/>
                        </a:rPr>
                        <a:t>69%</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2000" dirty="0">
                          <a:effectLst/>
                        </a:rPr>
                        <a:t>72%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47354292"/>
                  </a:ext>
                </a:extLst>
              </a:tr>
            </a:tbl>
          </a:graphicData>
        </a:graphic>
      </p:graphicFrame>
    </p:spTree>
    <p:extLst>
      <p:ext uri="{BB962C8B-B14F-4D97-AF65-F5344CB8AC3E}">
        <p14:creationId xmlns:p14="http://schemas.microsoft.com/office/powerpoint/2010/main" val="42729484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179512" y="404813"/>
            <a:ext cx="8568952" cy="1368425"/>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50000"/>
              </a:spcBef>
              <a:spcAft>
                <a:spcPts val="0"/>
              </a:spcAft>
              <a:buClrTx/>
              <a:buSzTx/>
              <a:buFontTx/>
              <a:buNone/>
              <a:tabLst/>
              <a:defRPr/>
            </a:pPr>
            <a:endParaRPr kumimoji="0" lang="en-GB" sz="2600" b="0" i="0" u="none" strike="noStrike" kern="1200" cap="none" spc="0" normalizeH="0" baseline="0" noProof="0" dirty="0">
              <a:ln>
                <a:noFill/>
              </a:ln>
              <a:solidFill>
                <a:schemeClr val="tx1"/>
              </a:solidFill>
              <a:effectLst/>
              <a:uLnTx/>
              <a:uFillTx/>
              <a:latin typeface="Comic Sans MS" pitchFamily="66" charset="0"/>
            </a:endParaRPr>
          </a:p>
        </p:txBody>
      </p:sp>
      <p:sp>
        <p:nvSpPr>
          <p:cNvPr id="5" name="Text Box 4"/>
          <p:cNvSpPr txBox="1">
            <a:spLocks noChangeArrowheads="1"/>
          </p:cNvSpPr>
          <p:nvPr/>
        </p:nvSpPr>
        <p:spPr bwMode="auto">
          <a:xfrm>
            <a:off x="467544" y="376360"/>
            <a:ext cx="8280920" cy="5632311"/>
          </a:xfrm>
          <a:prstGeom prst="rect">
            <a:avLst/>
          </a:prstGeom>
          <a:noFill/>
          <a:ln w="9525">
            <a:noFill/>
            <a:miter lim="800000"/>
            <a:headEnd/>
            <a:tailEnd/>
          </a:ln>
        </p:spPr>
        <p:txBody>
          <a:bodyPr wrap="square">
            <a:spAutoFit/>
          </a:bodyPr>
          <a:lstStyle/>
          <a:p>
            <a:pPr algn="ctr" eaLnBrk="1" hangingPunct="1"/>
            <a:r>
              <a:rPr lang="en-GB" sz="2400" b="1" u="sng" dirty="0">
                <a:solidFill>
                  <a:schemeClr val="tx2">
                    <a:lumMod val="50000"/>
                  </a:schemeClr>
                </a:solidFill>
                <a:latin typeface="Comic Sans MS" pitchFamily="66" charset="0"/>
              </a:rPr>
              <a:t>AREAS OF LEARNING AND DEVELOPMENT</a:t>
            </a:r>
          </a:p>
          <a:p>
            <a:pPr algn="ctr" eaLnBrk="1" hangingPunct="1"/>
            <a:endParaRPr lang="en-GB" sz="2400" b="1" dirty="0">
              <a:solidFill>
                <a:schemeClr val="tx2">
                  <a:lumMod val="50000"/>
                </a:schemeClr>
              </a:solidFill>
              <a:latin typeface="Comic Sans MS" pitchFamily="66" charset="0"/>
            </a:endParaRPr>
          </a:p>
          <a:p>
            <a:pPr eaLnBrk="1" hangingPunct="1"/>
            <a:r>
              <a:rPr lang="en-GB" sz="2400" b="1" dirty="0">
                <a:solidFill>
                  <a:srgbClr val="0070C0"/>
                </a:solidFill>
                <a:latin typeface="Comic Sans MS" pitchFamily="66" charset="0"/>
              </a:rPr>
              <a:t>PRIME AREAS</a:t>
            </a:r>
          </a:p>
          <a:p>
            <a:pPr marL="342900" indent="-342900" eaLnBrk="1" hangingPunct="1">
              <a:buFont typeface="Wingdings" pitchFamily="2" charset="2"/>
              <a:buChar char="Ø"/>
            </a:pPr>
            <a:r>
              <a:rPr lang="en-GB" sz="2400" b="1" dirty="0">
                <a:solidFill>
                  <a:srgbClr val="0070C0"/>
                </a:solidFill>
                <a:latin typeface="Comic Sans MS" pitchFamily="66" charset="0"/>
              </a:rPr>
              <a:t>PERSONAL, SOCIAL AND EMOTIONAL DEVELOPMENT</a:t>
            </a:r>
          </a:p>
          <a:p>
            <a:pPr marL="342900" indent="-342900" eaLnBrk="1" hangingPunct="1">
              <a:buFont typeface="Wingdings" pitchFamily="2" charset="2"/>
              <a:buChar char="Ø"/>
            </a:pPr>
            <a:r>
              <a:rPr lang="en-GB" sz="2400" b="1" dirty="0">
                <a:solidFill>
                  <a:srgbClr val="0070C0"/>
                </a:solidFill>
                <a:latin typeface="Comic Sans MS" pitchFamily="66" charset="0"/>
              </a:rPr>
              <a:t>PHYSICAL DEVELOPMENT</a:t>
            </a:r>
          </a:p>
          <a:p>
            <a:pPr marL="342900" indent="-342900" eaLnBrk="1" hangingPunct="1">
              <a:buFont typeface="Wingdings" pitchFamily="2" charset="2"/>
              <a:buChar char="Ø"/>
            </a:pPr>
            <a:r>
              <a:rPr lang="en-GB" sz="2400" b="1" dirty="0">
                <a:solidFill>
                  <a:srgbClr val="0070C0"/>
                </a:solidFill>
                <a:latin typeface="Comic Sans MS" pitchFamily="66" charset="0"/>
              </a:rPr>
              <a:t>COMMUNICATION AND LANGUAGE</a:t>
            </a:r>
          </a:p>
          <a:p>
            <a:pPr marL="342900" indent="-342900" eaLnBrk="1" hangingPunct="1">
              <a:buFont typeface="Wingdings" pitchFamily="2" charset="2"/>
              <a:buChar char="Ø"/>
            </a:pPr>
            <a:endParaRPr lang="en-GB" sz="2400" b="1" dirty="0">
              <a:solidFill>
                <a:srgbClr val="0070C0"/>
              </a:solidFill>
              <a:latin typeface="Comic Sans MS" pitchFamily="66" charset="0"/>
            </a:endParaRPr>
          </a:p>
          <a:p>
            <a:pPr marL="342900" indent="-342900" eaLnBrk="1" hangingPunct="1">
              <a:buFont typeface="Wingdings" pitchFamily="2" charset="2"/>
              <a:buChar char="Ø"/>
            </a:pPr>
            <a:endParaRPr lang="en-GB" sz="2400" b="1" dirty="0">
              <a:solidFill>
                <a:schemeClr val="tx2">
                  <a:lumMod val="50000"/>
                </a:schemeClr>
              </a:solidFill>
              <a:latin typeface="Comic Sans MS" pitchFamily="66" charset="0"/>
            </a:endParaRPr>
          </a:p>
          <a:p>
            <a:pPr eaLnBrk="1" hangingPunct="1"/>
            <a:r>
              <a:rPr lang="en-GB" sz="2400" b="1" dirty="0">
                <a:solidFill>
                  <a:schemeClr val="tx2">
                    <a:lumMod val="50000"/>
                  </a:schemeClr>
                </a:solidFill>
                <a:latin typeface="Comic Sans MS" pitchFamily="66" charset="0"/>
              </a:rPr>
              <a:t>SPECIFIC AREAS</a:t>
            </a:r>
          </a:p>
          <a:p>
            <a:pPr marL="342900" indent="-342900" eaLnBrk="1" hangingPunct="1">
              <a:buFont typeface="Wingdings" pitchFamily="2" charset="2"/>
              <a:buChar char="Ø"/>
            </a:pPr>
            <a:r>
              <a:rPr lang="en-GB" sz="2400" b="1" dirty="0">
                <a:solidFill>
                  <a:schemeClr val="tx2">
                    <a:lumMod val="50000"/>
                  </a:schemeClr>
                </a:solidFill>
                <a:latin typeface="Comic Sans MS" pitchFamily="66" charset="0"/>
              </a:rPr>
              <a:t>LITERACY</a:t>
            </a:r>
          </a:p>
          <a:p>
            <a:pPr marL="342900" indent="-342900" eaLnBrk="1" hangingPunct="1">
              <a:buFont typeface="Wingdings" pitchFamily="2" charset="2"/>
              <a:buChar char="Ø"/>
            </a:pPr>
            <a:r>
              <a:rPr lang="en-GB" sz="2400" b="1" dirty="0">
                <a:solidFill>
                  <a:schemeClr val="tx2">
                    <a:lumMod val="50000"/>
                  </a:schemeClr>
                </a:solidFill>
                <a:latin typeface="Comic Sans MS" pitchFamily="66" charset="0"/>
              </a:rPr>
              <a:t>MATHEMATICS</a:t>
            </a:r>
          </a:p>
          <a:p>
            <a:pPr marL="342900" indent="-342900" eaLnBrk="1" hangingPunct="1">
              <a:buFont typeface="Wingdings" pitchFamily="2" charset="2"/>
              <a:buChar char="Ø"/>
            </a:pPr>
            <a:r>
              <a:rPr lang="en-GB" sz="2400" b="1" dirty="0">
                <a:solidFill>
                  <a:schemeClr val="tx2">
                    <a:lumMod val="50000"/>
                  </a:schemeClr>
                </a:solidFill>
                <a:latin typeface="Comic Sans MS" pitchFamily="66" charset="0"/>
              </a:rPr>
              <a:t>UNDERSTANDING THE WORLD</a:t>
            </a:r>
          </a:p>
          <a:p>
            <a:pPr marL="342900" indent="-342900" eaLnBrk="1" hangingPunct="1">
              <a:buFont typeface="Wingdings" pitchFamily="2" charset="2"/>
              <a:buChar char="Ø"/>
            </a:pPr>
            <a:r>
              <a:rPr lang="en-GB" sz="2400" b="1" dirty="0">
                <a:solidFill>
                  <a:schemeClr val="tx2">
                    <a:lumMod val="50000"/>
                  </a:schemeClr>
                </a:solidFill>
                <a:latin typeface="Comic Sans MS" pitchFamily="66" charset="0"/>
              </a:rPr>
              <a:t>EXPRESSIVE ARTS AND DESIGN</a:t>
            </a:r>
          </a:p>
          <a:p>
            <a:pPr marL="342900" indent="-342900" eaLnBrk="1" hangingPunct="1">
              <a:buFont typeface="Wingdings" pitchFamily="2" charset="2"/>
              <a:buChar char="Ø"/>
            </a:pPr>
            <a:endParaRPr lang="en-GB" sz="2400" b="1" dirty="0">
              <a:solidFill>
                <a:schemeClr val="tx2">
                  <a:lumMod val="50000"/>
                </a:schemeClr>
              </a:solidFill>
              <a:latin typeface="Comic Sans MS" pitchFamily="66" charset="0"/>
            </a:endParaRPr>
          </a:p>
        </p:txBody>
      </p:sp>
      <p:pic>
        <p:nvPicPr>
          <p:cNvPr id="2" name="Picture 1" descr="Untitled-2.ps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64088" y="1412776"/>
            <a:ext cx="4848301" cy="6858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5">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5">
                                            <p:txEl>
                                              <p:pRg st="0" end="0"/>
                                            </p:txEl>
                                          </p:spTgt>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 calcmode="lin" valueType="num">
                                      <p:cBhvr>
                                        <p:cTn id="12" dur="1000" fill="hold"/>
                                        <p:tgtEl>
                                          <p:spTgt spid="5">
                                            <p:txEl>
                                              <p:pRg st="2" end="2"/>
                                            </p:txEl>
                                          </p:spTgt>
                                        </p:tgtEl>
                                        <p:attrNameLst>
                                          <p:attrName>ppt_w</p:attrName>
                                        </p:attrNameLst>
                                      </p:cBhvr>
                                      <p:tavLst>
                                        <p:tav tm="0">
                                          <p:val>
                                            <p:strVal val="#ppt_w*0.70"/>
                                          </p:val>
                                        </p:tav>
                                        <p:tav tm="100000">
                                          <p:val>
                                            <p:strVal val="#ppt_w"/>
                                          </p:val>
                                        </p:tav>
                                      </p:tavLst>
                                    </p:anim>
                                    <p:anim calcmode="lin" valueType="num">
                                      <p:cBhvr>
                                        <p:cTn id="13" dur="1000" fill="hold"/>
                                        <p:tgtEl>
                                          <p:spTgt spid="5">
                                            <p:txEl>
                                              <p:pRg st="2" end="2"/>
                                            </p:txEl>
                                          </p:spTgt>
                                        </p:tgtEl>
                                        <p:attrNameLst>
                                          <p:attrName>ppt_h</p:attrName>
                                        </p:attrNameLst>
                                      </p:cBhvr>
                                      <p:tavLst>
                                        <p:tav tm="0">
                                          <p:val>
                                            <p:strVal val="#ppt_h"/>
                                          </p:val>
                                        </p:tav>
                                        <p:tav tm="100000">
                                          <p:val>
                                            <p:strVal val="#ppt_h"/>
                                          </p:val>
                                        </p:tav>
                                      </p:tavLst>
                                    </p:anim>
                                    <p:animEffect transition="in" filter="fade">
                                      <p:cBhvr>
                                        <p:cTn id="14" dur="1000"/>
                                        <p:tgtEl>
                                          <p:spTgt spid="5">
                                            <p:txEl>
                                              <p:pRg st="2" end="2"/>
                                            </p:txEl>
                                          </p:spTgt>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 calcmode="lin" valueType="num">
                                      <p:cBhvr>
                                        <p:cTn id="17" dur="1000" fill="hold"/>
                                        <p:tgtEl>
                                          <p:spTgt spid="5">
                                            <p:txEl>
                                              <p:pRg st="3" end="3"/>
                                            </p:txEl>
                                          </p:spTgt>
                                        </p:tgtEl>
                                        <p:attrNameLst>
                                          <p:attrName>ppt_w</p:attrName>
                                        </p:attrNameLst>
                                      </p:cBhvr>
                                      <p:tavLst>
                                        <p:tav tm="0">
                                          <p:val>
                                            <p:strVal val="#ppt_w*0.70"/>
                                          </p:val>
                                        </p:tav>
                                        <p:tav tm="100000">
                                          <p:val>
                                            <p:strVal val="#ppt_w"/>
                                          </p:val>
                                        </p:tav>
                                      </p:tavLst>
                                    </p:anim>
                                    <p:anim calcmode="lin" valueType="num">
                                      <p:cBhvr>
                                        <p:cTn id="18" dur="1000" fill="hold"/>
                                        <p:tgtEl>
                                          <p:spTgt spid="5">
                                            <p:txEl>
                                              <p:pRg st="3" end="3"/>
                                            </p:txEl>
                                          </p:spTgt>
                                        </p:tgtEl>
                                        <p:attrNameLst>
                                          <p:attrName>ppt_h</p:attrName>
                                        </p:attrNameLst>
                                      </p:cBhvr>
                                      <p:tavLst>
                                        <p:tav tm="0">
                                          <p:val>
                                            <p:strVal val="#ppt_h"/>
                                          </p:val>
                                        </p:tav>
                                        <p:tav tm="100000">
                                          <p:val>
                                            <p:strVal val="#ppt_h"/>
                                          </p:val>
                                        </p:tav>
                                      </p:tavLst>
                                    </p:anim>
                                    <p:animEffect transition="in" filter="fade">
                                      <p:cBhvr>
                                        <p:cTn id="19" dur="1000"/>
                                        <p:tgtEl>
                                          <p:spTgt spid="5">
                                            <p:txEl>
                                              <p:pRg st="3" end="3"/>
                                            </p:txEl>
                                          </p:spTgt>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 calcmode="lin" valueType="num">
                                      <p:cBhvr>
                                        <p:cTn id="22" dur="1000" fill="hold"/>
                                        <p:tgtEl>
                                          <p:spTgt spid="5">
                                            <p:txEl>
                                              <p:pRg st="4" end="4"/>
                                            </p:txEl>
                                          </p:spTgt>
                                        </p:tgtEl>
                                        <p:attrNameLst>
                                          <p:attrName>ppt_w</p:attrName>
                                        </p:attrNameLst>
                                      </p:cBhvr>
                                      <p:tavLst>
                                        <p:tav tm="0">
                                          <p:val>
                                            <p:strVal val="#ppt_w*0.70"/>
                                          </p:val>
                                        </p:tav>
                                        <p:tav tm="100000">
                                          <p:val>
                                            <p:strVal val="#ppt_w"/>
                                          </p:val>
                                        </p:tav>
                                      </p:tavLst>
                                    </p:anim>
                                    <p:anim calcmode="lin" valueType="num">
                                      <p:cBhvr>
                                        <p:cTn id="23" dur="1000" fill="hold"/>
                                        <p:tgtEl>
                                          <p:spTgt spid="5">
                                            <p:txEl>
                                              <p:pRg st="4" end="4"/>
                                            </p:txEl>
                                          </p:spTgt>
                                        </p:tgtEl>
                                        <p:attrNameLst>
                                          <p:attrName>ppt_h</p:attrName>
                                        </p:attrNameLst>
                                      </p:cBhvr>
                                      <p:tavLst>
                                        <p:tav tm="0">
                                          <p:val>
                                            <p:strVal val="#ppt_h"/>
                                          </p:val>
                                        </p:tav>
                                        <p:tav tm="100000">
                                          <p:val>
                                            <p:strVal val="#ppt_h"/>
                                          </p:val>
                                        </p:tav>
                                      </p:tavLst>
                                    </p:anim>
                                    <p:animEffect transition="in" filter="fade">
                                      <p:cBhvr>
                                        <p:cTn id="24" dur="1000"/>
                                        <p:tgtEl>
                                          <p:spTgt spid="5">
                                            <p:txEl>
                                              <p:pRg st="4" end="4"/>
                                            </p:txEl>
                                          </p:spTgt>
                                        </p:tgtEl>
                                      </p:cBhvr>
                                    </p:animEffect>
                                  </p:childTnLst>
                                </p:cTn>
                              </p:par>
                              <p:par>
                                <p:cTn id="25" presetID="55" presetClass="entr" presetSubtype="0" fill="hold" grpId="0" nodeType="with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 calcmode="lin" valueType="num">
                                      <p:cBhvr>
                                        <p:cTn id="27" dur="1000" fill="hold"/>
                                        <p:tgtEl>
                                          <p:spTgt spid="5">
                                            <p:txEl>
                                              <p:pRg st="5" end="5"/>
                                            </p:txEl>
                                          </p:spTgt>
                                        </p:tgtEl>
                                        <p:attrNameLst>
                                          <p:attrName>ppt_w</p:attrName>
                                        </p:attrNameLst>
                                      </p:cBhvr>
                                      <p:tavLst>
                                        <p:tav tm="0">
                                          <p:val>
                                            <p:strVal val="#ppt_w*0.70"/>
                                          </p:val>
                                        </p:tav>
                                        <p:tav tm="100000">
                                          <p:val>
                                            <p:strVal val="#ppt_w"/>
                                          </p:val>
                                        </p:tav>
                                      </p:tavLst>
                                    </p:anim>
                                    <p:anim calcmode="lin" valueType="num">
                                      <p:cBhvr>
                                        <p:cTn id="28" dur="1000" fill="hold"/>
                                        <p:tgtEl>
                                          <p:spTgt spid="5">
                                            <p:txEl>
                                              <p:pRg st="5" end="5"/>
                                            </p:txEl>
                                          </p:spTgt>
                                        </p:tgtEl>
                                        <p:attrNameLst>
                                          <p:attrName>ppt_h</p:attrName>
                                        </p:attrNameLst>
                                      </p:cBhvr>
                                      <p:tavLst>
                                        <p:tav tm="0">
                                          <p:val>
                                            <p:strVal val="#ppt_h"/>
                                          </p:val>
                                        </p:tav>
                                        <p:tav tm="100000">
                                          <p:val>
                                            <p:strVal val="#ppt_h"/>
                                          </p:val>
                                        </p:tav>
                                      </p:tavLst>
                                    </p:anim>
                                    <p:animEffect transition="in" filter="fade">
                                      <p:cBhvr>
                                        <p:cTn id="29" dur="1000"/>
                                        <p:tgtEl>
                                          <p:spTgt spid="5">
                                            <p:txEl>
                                              <p:pRg st="5" end="5"/>
                                            </p:txEl>
                                          </p:spTgt>
                                        </p:tgtEl>
                                      </p:cBhvr>
                                    </p:animEffect>
                                  </p:childTnLst>
                                </p:cTn>
                              </p:par>
                              <p:par>
                                <p:cTn id="30" presetID="55" presetClass="entr" presetSubtype="0" fill="hold" grpId="0" nodeType="withEffect">
                                  <p:stCondLst>
                                    <p:cond delay="0"/>
                                  </p:stCondLst>
                                  <p:childTnLst>
                                    <p:set>
                                      <p:cBhvr>
                                        <p:cTn id="31" dur="1" fill="hold">
                                          <p:stCondLst>
                                            <p:cond delay="0"/>
                                          </p:stCondLst>
                                        </p:cTn>
                                        <p:tgtEl>
                                          <p:spTgt spid="5">
                                            <p:txEl>
                                              <p:pRg st="8" end="8"/>
                                            </p:txEl>
                                          </p:spTgt>
                                        </p:tgtEl>
                                        <p:attrNameLst>
                                          <p:attrName>style.visibility</p:attrName>
                                        </p:attrNameLst>
                                      </p:cBhvr>
                                      <p:to>
                                        <p:strVal val="visible"/>
                                      </p:to>
                                    </p:set>
                                    <p:anim calcmode="lin" valueType="num">
                                      <p:cBhvr>
                                        <p:cTn id="32" dur="1000" fill="hold"/>
                                        <p:tgtEl>
                                          <p:spTgt spid="5">
                                            <p:txEl>
                                              <p:pRg st="8" end="8"/>
                                            </p:txEl>
                                          </p:spTgt>
                                        </p:tgtEl>
                                        <p:attrNameLst>
                                          <p:attrName>ppt_w</p:attrName>
                                        </p:attrNameLst>
                                      </p:cBhvr>
                                      <p:tavLst>
                                        <p:tav tm="0">
                                          <p:val>
                                            <p:strVal val="#ppt_w*0.70"/>
                                          </p:val>
                                        </p:tav>
                                        <p:tav tm="100000">
                                          <p:val>
                                            <p:strVal val="#ppt_w"/>
                                          </p:val>
                                        </p:tav>
                                      </p:tavLst>
                                    </p:anim>
                                    <p:anim calcmode="lin" valueType="num">
                                      <p:cBhvr>
                                        <p:cTn id="33" dur="1000" fill="hold"/>
                                        <p:tgtEl>
                                          <p:spTgt spid="5">
                                            <p:txEl>
                                              <p:pRg st="8" end="8"/>
                                            </p:txEl>
                                          </p:spTgt>
                                        </p:tgtEl>
                                        <p:attrNameLst>
                                          <p:attrName>ppt_h</p:attrName>
                                        </p:attrNameLst>
                                      </p:cBhvr>
                                      <p:tavLst>
                                        <p:tav tm="0">
                                          <p:val>
                                            <p:strVal val="#ppt_h"/>
                                          </p:val>
                                        </p:tav>
                                        <p:tav tm="100000">
                                          <p:val>
                                            <p:strVal val="#ppt_h"/>
                                          </p:val>
                                        </p:tav>
                                      </p:tavLst>
                                    </p:anim>
                                    <p:animEffect transition="in" filter="fade">
                                      <p:cBhvr>
                                        <p:cTn id="34" dur="1000"/>
                                        <p:tgtEl>
                                          <p:spTgt spid="5">
                                            <p:txEl>
                                              <p:pRg st="8" end="8"/>
                                            </p:txEl>
                                          </p:spTgt>
                                        </p:tgtEl>
                                      </p:cBhvr>
                                    </p:animEffect>
                                  </p:childTnLst>
                                </p:cTn>
                              </p:par>
                              <p:par>
                                <p:cTn id="35" presetID="55" presetClass="entr" presetSubtype="0" fill="hold" grpId="0" nodeType="withEffect">
                                  <p:stCondLst>
                                    <p:cond delay="0"/>
                                  </p:stCondLst>
                                  <p:childTnLst>
                                    <p:set>
                                      <p:cBhvr>
                                        <p:cTn id="36" dur="1" fill="hold">
                                          <p:stCondLst>
                                            <p:cond delay="0"/>
                                          </p:stCondLst>
                                        </p:cTn>
                                        <p:tgtEl>
                                          <p:spTgt spid="5">
                                            <p:txEl>
                                              <p:pRg st="9" end="9"/>
                                            </p:txEl>
                                          </p:spTgt>
                                        </p:tgtEl>
                                        <p:attrNameLst>
                                          <p:attrName>style.visibility</p:attrName>
                                        </p:attrNameLst>
                                      </p:cBhvr>
                                      <p:to>
                                        <p:strVal val="visible"/>
                                      </p:to>
                                    </p:set>
                                    <p:anim calcmode="lin" valueType="num">
                                      <p:cBhvr>
                                        <p:cTn id="37" dur="1000" fill="hold"/>
                                        <p:tgtEl>
                                          <p:spTgt spid="5">
                                            <p:txEl>
                                              <p:pRg st="9" end="9"/>
                                            </p:txEl>
                                          </p:spTgt>
                                        </p:tgtEl>
                                        <p:attrNameLst>
                                          <p:attrName>ppt_w</p:attrName>
                                        </p:attrNameLst>
                                      </p:cBhvr>
                                      <p:tavLst>
                                        <p:tav tm="0">
                                          <p:val>
                                            <p:strVal val="#ppt_w*0.70"/>
                                          </p:val>
                                        </p:tav>
                                        <p:tav tm="100000">
                                          <p:val>
                                            <p:strVal val="#ppt_w"/>
                                          </p:val>
                                        </p:tav>
                                      </p:tavLst>
                                    </p:anim>
                                    <p:anim calcmode="lin" valueType="num">
                                      <p:cBhvr>
                                        <p:cTn id="38" dur="1000" fill="hold"/>
                                        <p:tgtEl>
                                          <p:spTgt spid="5">
                                            <p:txEl>
                                              <p:pRg st="9" end="9"/>
                                            </p:txEl>
                                          </p:spTgt>
                                        </p:tgtEl>
                                        <p:attrNameLst>
                                          <p:attrName>ppt_h</p:attrName>
                                        </p:attrNameLst>
                                      </p:cBhvr>
                                      <p:tavLst>
                                        <p:tav tm="0">
                                          <p:val>
                                            <p:strVal val="#ppt_h"/>
                                          </p:val>
                                        </p:tav>
                                        <p:tav tm="100000">
                                          <p:val>
                                            <p:strVal val="#ppt_h"/>
                                          </p:val>
                                        </p:tav>
                                      </p:tavLst>
                                    </p:anim>
                                    <p:animEffect transition="in" filter="fade">
                                      <p:cBhvr>
                                        <p:cTn id="39" dur="1000"/>
                                        <p:tgtEl>
                                          <p:spTgt spid="5">
                                            <p:txEl>
                                              <p:pRg st="9" end="9"/>
                                            </p:txEl>
                                          </p:spTgt>
                                        </p:tgtEl>
                                      </p:cBhvr>
                                    </p:animEffect>
                                  </p:childTnLst>
                                </p:cTn>
                              </p:par>
                              <p:par>
                                <p:cTn id="40" presetID="55" presetClass="entr" presetSubtype="0" fill="hold" grpId="0" nodeType="withEffect">
                                  <p:stCondLst>
                                    <p:cond delay="0"/>
                                  </p:stCondLst>
                                  <p:childTnLst>
                                    <p:set>
                                      <p:cBhvr>
                                        <p:cTn id="41" dur="1" fill="hold">
                                          <p:stCondLst>
                                            <p:cond delay="0"/>
                                          </p:stCondLst>
                                        </p:cTn>
                                        <p:tgtEl>
                                          <p:spTgt spid="5">
                                            <p:txEl>
                                              <p:pRg st="10" end="10"/>
                                            </p:txEl>
                                          </p:spTgt>
                                        </p:tgtEl>
                                        <p:attrNameLst>
                                          <p:attrName>style.visibility</p:attrName>
                                        </p:attrNameLst>
                                      </p:cBhvr>
                                      <p:to>
                                        <p:strVal val="visible"/>
                                      </p:to>
                                    </p:set>
                                    <p:anim calcmode="lin" valueType="num">
                                      <p:cBhvr>
                                        <p:cTn id="42" dur="1000" fill="hold"/>
                                        <p:tgtEl>
                                          <p:spTgt spid="5">
                                            <p:txEl>
                                              <p:pRg st="10" end="10"/>
                                            </p:txEl>
                                          </p:spTgt>
                                        </p:tgtEl>
                                        <p:attrNameLst>
                                          <p:attrName>ppt_w</p:attrName>
                                        </p:attrNameLst>
                                      </p:cBhvr>
                                      <p:tavLst>
                                        <p:tav tm="0">
                                          <p:val>
                                            <p:strVal val="#ppt_w*0.70"/>
                                          </p:val>
                                        </p:tav>
                                        <p:tav tm="100000">
                                          <p:val>
                                            <p:strVal val="#ppt_w"/>
                                          </p:val>
                                        </p:tav>
                                      </p:tavLst>
                                    </p:anim>
                                    <p:anim calcmode="lin" valueType="num">
                                      <p:cBhvr>
                                        <p:cTn id="43" dur="1000" fill="hold"/>
                                        <p:tgtEl>
                                          <p:spTgt spid="5">
                                            <p:txEl>
                                              <p:pRg st="10" end="10"/>
                                            </p:txEl>
                                          </p:spTgt>
                                        </p:tgtEl>
                                        <p:attrNameLst>
                                          <p:attrName>ppt_h</p:attrName>
                                        </p:attrNameLst>
                                      </p:cBhvr>
                                      <p:tavLst>
                                        <p:tav tm="0">
                                          <p:val>
                                            <p:strVal val="#ppt_h"/>
                                          </p:val>
                                        </p:tav>
                                        <p:tav tm="100000">
                                          <p:val>
                                            <p:strVal val="#ppt_h"/>
                                          </p:val>
                                        </p:tav>
                                      </p:tavLst>
                                    </p:anim>
                                    <p:animEffect transition="in" filter="fade">
                                      <p:cBhvr>
                                        <p:cTn id="44" dur="1000"/>
                                        <p:tgtEl>
                                          <p:spTgt spid="5">
                                            <p:txEl>
                                              <p:pRg st="10" end="10"/>
                                            </p:txEl>
                                          </p:spTgt>
                                        </p:tgtEl>
                                      </p:cBhvr>
                                    </p:animEffect>
                                  </p:childTnLst>
                                </p:cTn>
                              </p:par>
                              <p:par>
                                <p:cTn id="45" presetID="55" presetClass="entr" presetSubtype="0" fill="hold" grpId="0" nodeType="withEffect">
                                  <p:stCondLst>
                                    <p:cond delay="0"/>
                                  </p:stCondLst>
                                  <p:childTnLst>
                                    <p:set>
                                      <p:cBhvr>
                                        <p:cTn id="46" dur="1" fill="hold">
                                          <p:stCondLst>
                                            <p:cond delay="0"/>
                                          </p:stCondLst>
                                        </p:cTn>
                                        <p:tgtEl>
                                          <p:spTgt spid="5">
                                            <p:txEl>
                                              <p:pRg st="11" end="11"/>
                                            </p:txEl>
                                          </p:spTgt>
                                        </p:tgtEl>
                                        <p:attrNameLst>
                                          <p:attrName>style.visibility</p:attrName>
                                        </p:attrNameLst>
                                      </p:cBhvr>
                                      <p:to>
                                        <p:strVal val="visible"/>
                                      </p:to>
                                    </p:set>
                                    <p:anim calcmode="lin" valueType="num">
                                      <p:cBhvr>
                                        <p:cTn id="47" dur="1000" fill="hold"/>
                                        <p:tgtEl>
                                          <p:spTgt spid="5">
                                            <p:txEl>
                                              <p:pRg st="11" end="11"/>
                                            </p:txEl>
                                          </p:spTgt>
                                        </p:tgtEl>
                                        <p:attrNameLst>
                                          <p:attrName>ppt_w</p:attrName>
                                        </p:attrNameLst>
                                      </p:cBhvr>
                                      <p:tavLst>
                                        <p:tav tm="0">
                                          <p:val>
                                            <p:strVal val="#ppt_w*0.70"/>
                                          </p:val>
                                        </p:tav>
                                        <p:tav tm="100000">
                                          <p:val>
                                            <p:strVal val="#ppt_w"/>
                                          </p:val>
                                        </p:tav>
                                      </p:tavLst>
                                    </p:anim>
                                    <p:anim calcmode="lin" valueType="num">
                                      <p:cBhvr>
                                        <p:cTn id="48" dur="1000" fill="hold"/>
                                        <p:tgtEl>
                                          <p:spTgt spid="5">
                                            <p:txEl>
                                              <p:pRg st="11" end="11"/>
                                            </p:txEl>
                                          </p:spTgt>
                                        </p:tgtEl>
                                        <p:attrNameLst>
                                          <p:attrName>ppt_h</p:attrName>
                                        </p:attrNameLst>
                                      </p:cBhvr>
                                      <p:tavLst>
                                        <p:tav tm="0">
                                          <p:val>
                                            <p:strVal val="#ppt_h"/>
                                          </p:val>
                                        </p:tav>
                                        <p:tav tm="100000">
                                          <p:val>
                                            <p:strVal val="#ppt_h"/>
                                          </p:val>
                                        </p:tav>
                                      </p:tavLst>
                                    </p:anim>
                                    <p:animEffect transition="in" filter="fade">
                                      <p:cBhvr>
                                        <p:cTn id="49" dur="1000"/>
                                        <p:tgtEl>
                                          <p:spTgt spid="5">
                                            <p:txEl>
                                              <p:pRg st="11" end="11"/>
                                            </p:txEl>
                                          </p:spTgt>
                                        </p:tgtEl>
                                      </p:cBhvr>
                                    </p:animEffect>
                                  </p:childTnLst>
                                </p:cTn>
                              </p:par>
                              <p:par>
                                <p:cTn id="50" presetID="55" presetClass="entr" presetSubtype="0" fill="hold" grpId="0" nodeType="withEffect">
                                  <p:stCondLst>
                                    <p:cond delay="0"/>
                                  </p:stCondLst>
                                  <p:childTnLst>
                                    <p:set>
                                      <p:cBhvr>
                                        <p:cTn id="51" dur="1" fill="hold">
                                          <p:stCondLst>
                                            <p:cond delay="0"/>
                                          </p:stCondLst>
                                        </p:cTn>
                                        <p:tgtEl>
                                          <p:spTgt spid="5">
                                            <p:txEl>
                                              <p:pRg st="12" end="12"/>
                                            </p:txEl>
                                          </p:spTgt>
                                        </p:tgtEl>
                                        <p:attrNameLst>
                                          <p:attrName>style.visibility</p:attrName>
                                        </p:attrNameLst>
                                      </p:cBhvr>
                                      <p:to>
                                        <p:strVal val="visible"/>
                                      </p:to>
                                    </p:set>
                                    <p:anim calcmode="lin" valueType="num">
                                      <p:cBhvr>
                                        <p:cTn id="52" dur="1000" fill="hold"/>
                                        <p:tgtEl>
                                          <p:spTgt spid="5">
                                            <p:txEl>
                                              <p:pRg st="12" end="12"/>
                                            </p:txEl>
                                          </p:spTgt>
                                        </p:tgtEl>
                                        <p:attrNameLst>
                                          <p:attrName>ppt_w</p:attrName>
                                        </p:attrNameLst>
                                      </p:cBhvr>
                                      <p:tavLst>
                                        <p:tav tm="0">
                                          <p:val>
                                            <p:strVal val="#ppt_w*0.70"/>
                                          </p:val>
                                        </p:tav>
                                        <p:tav tm="100000">
                                          <p:val>
                                            <p:strVal val="#ppt_w"/>
                                          </p:val>
                                        </p:tav>
                                      </p:tavLst>
                                    </p:anim>
                                    <p:anim calcmode="lin" valueType="num">
                                      <p:cBhvr>
                                        <p:cTn id="53" dur="1000" fill="hold"/>
                                        <p:tgtEl>
                                          <p:spTgt spid="5">
                                            <p:txEl>
                                              <p:pRg st="12" end="12"/>
                                            </p:txEl>
                                          </p:spTgt>
                                        </p:tgtEl>
                                        <p:attrNameLst>
                                          <p:attrName>ppt_h</p:attrName>
                                        </p:attrNameLst>
                                      </p:cBhvr>
                                      <p:tavLst>
                                        <p:tav tm="0">
                                          <p:val>
                                            <p:strVal val="#ppt_h"/>
                                          </p:val>
                                        </p:tav>
                                        <p:tav tm="100000">
                                          <p:val>
                                            <p:strVal val="#ppt_h"/>
                                          </p:val>
                                        </p:tav>
                                      </p:tavLst>
                                    </p:anim>
                                    <p:animEffect transition="in" filter="fade">
                                      <p:cBhvr>
                                        <p:cTn id="54" dur="1000"/>
                                        <p:tgtEl>
                                          <p:spTgt spid="5">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576" y="188640"/>
            <a:ext cx="7915950" cy="1107996"/>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6600" b="1" dirty="0">
                <a:ln w="11430"/>
                <a:gradFill>
                  <a:gsLst>
                    <a:gs pos="0">
                      <a:srgbClr val="F79646">
                        <a:tint val="90000"/>
                        <a:satMod val="120000"/>
                      </a:srgbClr>
                    </a:gs>
                    <a:gs pos="25000">
                      <a:srgbClr val="F79646">
                        <a:tint val="93000"/>
                        <a:satMod val="120000"/>
                      </a:srgbClr>
                    </a:gs>
                    <a:gs pos="50000">
                      <a:srgbClr val="F79646">
                        <a:shade val="89000"/>
                        <a:satMod val="110000"/>
                      </a:srgbClr>
                    </a:gs>
                    <a:gs pos="75000">
                      <a:srgbClr val="F79646">
                        <a:tint val="93000"/>
                        <a:satMod val="120000"/>
                      </a:srgbClr>
                    </a:gs>
                    <a:gs pos="100000">
                      <a:srgbClr val="F79646">
                        <a:tint val="90000"/>
                        <a:satMod val="120000"/>
                      </a:srgbClr>
                    </a:gs>
                  </a:gsLst>
                  <a:lin ang="5400000"/>
                </a:gradFill>
                <a:effectLst>
                  <a:outerShdw blurRad="80000" dist="40000" dir="5040000" algn="tl">
                    <a:srgbClr val="000000">
                      <a:alpha val="30000"/>
                    </a:srgbClr>
                  </a:outerShdw>
                </a:effectLst>
                <a:latin typeface="Comic Sans MS" pitchFamily="66" charset="0"/>
              </a:rPr>
              <a:t>Religious Education</a:t>
            </a:r>
          </a:p>
        </p:txBody>
      </p:sp>
      <p:pic>
        <p:nvPicPr>
          <p:cNvPr id="5" name="Picture 4" descr="R:\Foundation Stage SAVE ME\NEW PARENTS MEETING\JUNE 2013\PHOTOS FOR START\IMG_012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3776052" y="1647848"/>
            <a:ext cx="2348880" cy="194582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2018 EYFS SLIDESHOW\IMG_383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19073" y="4072782"/>
            <a:ext cx="2952453" cy="220522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8228" y="4072781"/>
            <a:ext cx="2990316" cy="2205227"/>
          </a:xfrm>
          <a:prstGeom prst="rect">
            <a:avLst/>
          </a:prstGeom>
        </p:spPr>
      </p:pic>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7948" y="1490579"/>
            <a:ext cx="3045540" cy="2264563"/>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444207" y="1510268"/>
            <a:ext cx="1978559" cy="2348880"/>
          </a:xfrm>
          <a:prstGeom prst="rect">
            <a:avLst/>
          </a:prstGeom>
        </p:spPr>
      </p:pic>
      <p:pic>
        <p:nvPicPr>
          <p:cNvPr id="8" name="Picture 7" descr="A picture containing outdoor&#10;&#10;Description automatically generated">
            <a:extLst>
              <a:ext uri="{FF2B5EF4-FFF2-40B4-BE49-F238E27FC236}">
                <a16:creationId xmlns:a16="http://schemas.microsoft.com/office/drawing/2014/main" id="{DCCB7991-796F-281D-D581-A2325FBD85A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864336" y="4072781"/>
            <a:ext cx="1533208" cy="2205227"/>
          </a:xfrm>
          <a:prstGeom prst="rect">
            <a:avLst/>
          </a:prstGeom>
        </p:spPr>
      </p:pic>
    </p:spTree>
    <p:extLst>
      <p:ext uri="{BB962C8B-B14F-4D97-AF65-F5344CB8AC3E}">
        <p14:creationId xmlns:p14="http://schemas.microsoft.com/office/powerpoint/2010/main" val="2999693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371600" y="260648"/>
            <a:ext cx="7772400" cy="1431925"/>
          </a:xfrm>
          <a:prstGeom prst="rect">
            <a:avLst/>
          </a:prstGeom>
        </p:spPr>
        <p:txBody>
          <a:bodyPr/>
          <a:lstStyle/>
          <a:p>
            <a:pPr algn="ctr">
              <a:spcBef>
                <a:spcPct val="0"/>
              </a:spcBef>
              <a:defRPr/>
            </a:pPr>
            <a:r>
              <a:rPr lang="en-GB" sz="4400" b="1" u="sng" dirty="0">
                <a:solidFill>
                  <a:srgbClr val="00B0F0"/>
                </a:solidFill>
                <a:latin typeface="Comic Sans MS" pitchFamily="66" charset="0"/>
              </a:rPr>
              <a:t>Personal, Social and </a:t>
            </a:r>
            <a:br>
              <a:rPr lang="en-GB" sz="4400" b="1" u="sng" dirty="0">
                <a:solidFill>
                  <a:srgbClr val="00B0F0"/>
                </a:solidFill>
                <a:latin typeface="Comic Sans MS" pitchFamily="66" charset="0"/>
              </a:rPr>
            </a:br>
            <a:r>
              <a:rPr lang="en-GB" sz="4400" b="1" u="sng" dirty="0">
                <a:solidFill>
                  <a:srgbClr val="00B0F0"/>
                </a:solidFill>
                <a:latin typeface="Comic Sans MS" pitchFamily="66" charset="0"/>
              </a:rPr>
              <a:t>Emotional Development</a:t>
            </a:r>
          </a:p>
        </p:txBody>
      </p:sp>
      <p:pic>
        <p:nvPicPr>
          <p:cNvPr id="17414" name="Picture 6" descr="R:\Foundation Stage SAVE ME\NEW PARENTS MEETING\JUNE 2013\PHOTOS FOR START\IMG_064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4944"/>
          <a:stretch/>
        </p:blipFill>
        <p:spPr bwMode="auto">
          <a:xfrm>
            <a:off x="6228184" y="1970940"/>
            <a:ext cx="2448273" cy="203306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 descr="R:\Foundation Stage SAVE ME\2014-2015\New Parents Meeting\PHOTOGRAPHS\SAM_366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528" y="1959307"/>
            <a:ext cx="2621841" cy="207439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Untitled-2.ps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0528" y="-1323528"/>
            <a:ext cx="3240360" cy="4583542"/>
          </a:xfrm>
          <a:prstGeom prst="rect">
            <a:avLst/>
          </a:prstGeom>
        </p:spPr>
      </p:pic>
      <p:pic>
        <p:nvPicPr>
          <p:cNvPr id="3075" name="Picture 3" descr="G:\DCIM\101PHOTO\SAM_0398.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1379" t="21149" r="4310" b="4604"/>
          <a:stretch/>
        </p:blipFill>
        <p:spPr bwMode="auto">
          <a:xfrm>
            <a:off x="3196427" y="2087984"/>
            <a:ext cx="2751146" cy="181703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R:\2018 EYFS SLIDESHOW\SAM_6922.JP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6699" t="7929" r="16840" b="21361"/>
          <a:stretch/>
        </p:blipFill>
        <p:spPr bwMode="auto">
          <a:xfrm>
            <a:off x="5076056" y="4282369"/>
            <a:ext cx="2708554" cy="216125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group of children playing with toys&#10;&#10;Description automatically generated with medium confidence">
            <a:extLst>
              <a:ext uri="{FF2B5EF4-FFF2-40B4-BE49-F238E27FC236}">
                <a16:creationId xmlns:a16="http://schemas.microsoft.com/office/drawing/2014/main" id="{7292C939-25FF-7A1B-6AC1-AC09162968A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75216" y="4282369"/>
            <a:ext cx="3596784" cy="2161254"/>
          </a:xfrm>
          <a:prstGeom prst="rect">
            <a:avLst/>
          </a:prstGeom>
        </p:spPr>
      </p:pic>
    </p:spTree>
    <p:extLst>
      <p:ext uri="{BB962C8B-B14F-4D97-AF65-F5344CB8AC3E}">
        <p14:creationId xmlns:p14="http://schemas.microsoft.com/office/powerpoint/2010/main" val="1503566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115616" y="489571"/>
            <a:ext cx="7175163" cy="1415039"/>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800" b="1" i="0" u="sng" strike="noStrike" kern="1200" cap="none" spc="0" normalizeH="0" baseline="0" noProof="0" dirty="0">
                <a:ln>
                  <a:noFill/>
                </a:ln>
                <a:solidFill>
                  <a:srgbClr val="00B0F0"/>
                </a:solidFill>
                <a:effectLst/>
                <a:uLnTx/>
                <a:uFillTx/>
                <a:latin typeface="Comic Sans MS" pitchFamily="66" charset="0"/>
                <a:ea typeface="+mj-ea"/>
                <a:cs typeface="+mj-cs"/>
              </a:rPr>
              <a:t>Physical Development</a:t>
            </a:r>
          </a:p>
        </p:txBody>
      </p:sp>
      <p:pic>
        <p:nvPicPr>
          <p:cNvPr id="3" name="Picture 4" descr="j0232734"/>
          <p:cNvPicPr>
            <a:picLocks noChangeAspect="1" noChangeArrowheads="1"/>
          </p:cNvPicPr>
          <p:nvPr/>
        </p:nvPicPr>
        <p:blipFill>
          <a:blip r:embed="rId3" cstate="print"/>
          <a:srcRect/>
          <a:stretch>
            <a:fillRect/>
          </a:stretch>
        </p:blipFill>
        <p:spPr>
          <a:xfrm>
            <a:off x="42092" y="306306"/>
            <a:ext cx="1718694" cy="1670372"/>
          </a:xfrm>
          <a:prstGeom prst="rect">
            <a:avLst/>
          </a:prstGeom>
        </p:spPr>
      </p:pic>
      <p:pic>
        <p:nvPicPr>
          <p:cNvPr id="4" name="Picture 5" descr="j0283630"/>
          <p:cNvPicPr>
            <a:picLocks noChangeAspect="1" noChangeArrowheads="1" noCrop="1"/>
          </p:cNvPicPr>
          <p:nvPr/>
        </p:nvPicPr>
        <p:blipFill>
          <a:blip r:embed="rId4" cstate="print"/>
          <a:srcRect/>
          <a:stretch>
            <a:fillRect/>
          </a:stretch>
        </p:blipFill>
        <p:spPr bwMode="auto">
          <a:xfrm>
            <a:off x="7429442" y="380703"/>
            <a:ext cx="1385905" cy="1521578"/>
          </a:xfrm>
          <a:prstGeom prst="rect">
            <a:avLst/>
          </a:prstGeom>
          <a:noFill/>
          <a:ln w="9525">
            <a:noFill/>
            <a:miter lim="800000"/>
            <a:headEnd/>
            <a:tailEnd/>
          </a:ln>
        </p:spPr>
      </p:pic>
      <p:pic>
        <p:nvPicPr>
          <p:cNvPr id="18437" name="Picture 5" descr="R:\Foundation Stage SAVE ME\NEW PARENTS MEETING\JUNE 2013\PHOTOS FOR START\IMG_0094.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6422" b="15114"/>
          <a:stretch/>
        </p:blipFill>
        <p:spPr bwMode="auto">
          <a:xfrm>
            <a:off x="3302734" y="4636530"/>
            <a:ext cx="2538531" cy="182201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6263" y="2558416"/>
            <a:ext cx="2366651" cy="1806687"/>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37798" y="4622368"/>
            <a:ext cx="2383290" cy="1758959"/>
          </a:xfrm>
          <a:prstGeom prst="rect">
            <a:avLst/>
          </a:prstGeom>
        </p:spPr>
      </p:pic>
      <p:pic>
        <p:nvPicPr>
          <p:cNvPr id="7" name="Picture 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824326" y="4392766"/>
            <a:ext cx="1858986" cy="2318189"/>
          </a:xfrm>
          <a:prstGeom prst="rect">
            <a:avLst/>
          </a:prstGeom>
        </p:spPr>
      </p:pic>
      <p:pic>
        <p:nvPicPr>
          <p:cNvPr id="9" name="Picture 8" descr="A group of children playing with balloons&#10;&#10;Description automatically generated with medium confidence">
            <a:extLst>
              <a:ext uri="{FF2B5EF4-FFF2-40B4-BE49-F238E27FC236}">
                <a16:creationId xmlns:a16="http://schemas.microsoft.com/office/drawing/2014/main" id="{C4B10EC5-9CE5-E23A-E20F-6866E5973B2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02734" y="2558415"/>
            <a:ext cx="2538531" cy="1758959"/>
          </a:xfrm>
          <a:prstGeom prst="rect">
            <a:avLst/>
          </a:prstGeom>
        </p:spPr>
      </p:pic>
      <p:pic>
        <p:nvPicPr>
          <p:cNvPr id="11" name="Picture 10" descr="A picture containing person, child, child, indoor&#10;&#10;Description automatically generated">
            <a:extLst>
              <a:ext uri="{FF2B5EF4-FFF2-40B4-BE49-F238E27FC236}">
                <a16:creationId xmlns:a16="http://schemas.microsoft.com/office/drawing/2014/main" id="{4EF0A1AB-542E-E582-61D8-7560EF29AA5B}"/>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279442" y="2573204"/>
            <a:ext cx="2318295" cy="175895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8" presetClass="emph" presetSubtype="0" fill="hold" nodeType="withEffect">
                                  <p:stCondLst>
                                    <p:cond delay="0"/>
                                  </p:stCondLst>
                                  <p:childTnLst>
                                    <p:animRot by="21600000">
                                      <p:cBhvr>
                                        <p:cTn id="10" dur="2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971600" y="188640"/>
            <a:ext cx="7484368" cy="1431925"/>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1" i="0" u="sng" strike="noStrike" kern="1200" cap="none" spc="0" normalizeH="0" baseline="0" noProof="0" dirty="0">
                <a:ln>
                  <a:noFill/>
                </a:ln>
                <a:solidFill>
                  <a:srgbClr val="00B0F0"/>
                </a:solidFill>
                <a:effectLst/>
                <a:uLnTx/>
                <a:uFillTx/>
                <a:latin typeface="Comic Sans MS" pitchFamily="66" charset="0"/>
                <a:ea typeface="+mj-ea"/>
                <a:cs typeface="+mj-cs"/>
              </a:rPr>
              <a:t>Communication</a:t>
            </a:r>
            <a:r>
              <a:rPr kumimoji="0" lang="en-GB" sz="4400" b="1" i="0" u="sng" strike="noStrike" kern="1200" cap="none" spc="0" normalizeH="0" noProof="0" dirty="0">
                <a:ln>
                  <a:noFill/>
                </a:ln>
                <a:solidFill>
                  <a:srgbClr val="00B0F0"/>
                </a:solidFill>
                <a:effectLst/>
                <a:uLnTx/>
                <a:uFillTx/>
                <a:latin typeface="Comic Sans MS" pitchFamily="66" charset="0"/>
                <a:ea typeface="+mj-ea"/>
                <a:cs typeface="+mj-cs"/>
              </a:rPr>
              <a:t> and</a:t>
            </a:r>
            <a:r>
              <a:rPr kumimoji="0" lang="en-GB" sz="4400" b="1" i="0" u="sng" strike="noStrike" kern="1200" cap="none" spc="0" normalizeH="0" baseline="0" noProof="0" dirty="0">
                <a:ln>
                  <a:noFill/>
                </a:ln>
                <a:solidFill>
                  <a:srgbClr val="00B0F0"/>
                </a:solidFill>
                <a:effectLst/>
                <a:uLnTx/>
                <a:uFillTx/>
                <a:latin typeface="Comic Sans MS" pitchFamily="66" charset="0"/>
                <a:ea typeface="+mj-ea"/>
                <a:cs typeface="+mj-cs"/>
              </a:rPr>
              <a:t> Language </a:t>
            </a:r>
          </a:p>
        </p:txBody>
      </p:sp>
      <p:pic>
        <p:nvPicPr>
          <p:cNvPr id="3" name="Picture 5" descr="j0232988"/>
          <p:cNvPicPr>
            <a:picLocks noChangeAspect="1" noChangeArrowheads="1"/>
          </p:cNvPicPr>
          <p:nvPr/>
        </p:nvPicPr>
        <p:blipFill>
          <a:blip r:embed="rId3" cstate="print"/>
          <a:srcRect/>
          <a:stretch>
            <a:fillRect/>
          </a:stretch>
        </p:blipFill>
        <p:spPr bwMode="auto">
          <a:xfrm>
            <a:off x="0" y="188640"/>
            <a:ext cx="1512168" cy="1501757"/>
          </a:xfrm>
          <a:prstGeom prst="rect">
            <a:avLst/>
          </a:prstGeom>
          <a:noFill/>
          <a:ln w="9525">
            <a:noFill/>
            <a:miter lim="800000"/>
            <a:headEnd/>
            <a:tailEnd/>
          </a:ln>
        </p:spPr>
      </p:pic>
      <p:pic>
        <p:nvPicPr>
          <p:cNvPr id="4" name="Picture 4" descr="j0232149"/>
          <p:cNvPicPr>
            <a:picLocks noChangeAspect="1" noChangeArrowheads="1"/>
          </p:cNvPicPr>
          <p:nvPr/>
        </p:nvPicPr>
        <p:blipFill>
          <a:blip r:embed="rId4" cstate="print"/>
          <a:srcRect/>
          <a:stretch>
            <a:fillRect/>
          </a:stretch>
        </p:blipFill>
        <p:spPr bwMode="auto">
          <a:xfrm>
            <a:off x="7740352" y="332656"/>
            <a:ext cx="1223912" cy="1308808"/>
          </a:xfrm>
          <a:prstGeom prst="rect">
            <a:avLst/>
          </a:prstGeom>
          <a:noFill/>
          <a:ln w="9525">
            <a:noFill/>
            <a:miter lim="800000"/>
            <a:headEnd/>
            <a:tailEnd/>
          </a:ln>
        </p:spPr>
      </p:pic>
      <p:pic>
        <p:nvPicPr>
          <p:cNvPr id="19459" name="Picture 3" descr="R:\Foundation Stage SAVE ME\NEW PARENTS MEETING\JUNE 2013\PHOTOS FOR START\IMG_4425.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4424"/>
          <a:stretch/>
        </p:blipFill>
        <p:spPr bwMode="auto">
          <a:xfrm>
            <a:off x="5974318" y="4365104"/>
            <a:ext cx="2481650" cy="2157413"/>
          </a:xfrm>
          <a:prstGeom prst="rect">
            <a:avLst/>
          </a:prstGeom>
          <a:noFill/>
          <a:extLst>
            <a:ext uri="{909E8E84-426E-40DD-AFC4-6F175D3DCCD1}">
              <a14:hiddenFill xmlns:a14="http://schemas.microsoft.com/office/drawing/2010/main">
                <a:solidFill>
                  <a:srgbClr val="FFFFFF"/>
                </a:solidFill>
              </a14:hiddenFill>
            </a:ext>
          </a:extLst>
        </p:spPr>
      </p:pic>
      <p:pic>
        <p:nvPicPr>
          <p:cNvPr id="19458" name="Picture 2" descr="R:\Foundation Stage SAVE ME\2014-2015\New Parents Meeting\PHOTOGRAPHS\SAM_5586.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22406" t="34462"/>
          <a:stretch/>
        </p:blipFill>
        <p:spPr bwMode="auto">
          <a:xfrm>
            <a:off x="4727915" y="2048388"/>
            <a:ext cx="2597211" cy="1933098"/>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01685" y="4344293"/>
            <a:ext cx="1624197" cy="215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88610" y="4357217"/>
            <a:ext cx="2899121" cy="216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03648" y="2015880"/>
            <a:ext cx="2663788" cy="193309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575000" y="764704"/>
            <a:ext cx="7484368" cy="1296144"/>
          </a:xfrm>
          <a:prstGeom prst="rect">
            <a:avLst/>
          </a:prstGeom>
        </p:spPr>
        <p:txBody>
          <a:bodyPr/>
          <a:lstStyle/>
          <a:p>
            <a:pPr algn="ctr">
              <a:spcBef>
                <a:spcPct val="0"/>
              </a:spcBef>
              <a:defRPr/>
            </a:pPr>
            <a:r>
              <a:rPr lang="en-GB" sz="4400" b="1" u="sng" dirty="0">
                <a:solidFill>
                  <a:srgbClr val="00B0F0"/>
                </a:solidFill>
                <a:latin typeface="Comic Sans MS" pitchFamily="66" charset="0"/>
              </a:rPr>
              <a:t>Literacy</a:t>
            </a:r>
          </a:p>
        </p:txBody>
      </p:sp>
      <p:pic>
        <p:nvPicPr>
          <p:cNvPr id="3" name="Picture 5" descr="j0232988"/>
          <p:cNvPicPr>
            <a:picLocks noChangeAspect="1" noChangeArrowheads="1"/>
          </p:cNvPicPr>
          <p:nvPr/>
        </p:nvPicPr>
        <p:blipFill>
          <a:blip r:embed="rId3" cstate="print"/>
          <a:srcRect/>
          <a:stretch>
            <a:fillRect/>
          </a:stretch>
        </p:blipFill>
        <p:spPr bwMode="auto">
          <a:xfrm>
            <a:off x="215516" y="13825"/>
            <a:ext cx="1872208" cy="1501757"/>
          </a:xfrm>
          <a:prstGeom prst="rect">
            <a:avLst/>
          </a:prstGeom>
          <a:noFill/>
          <a:ln w="9525">
            <a:noFill/>
            <a:miter lim="800000"/>
            <a:headEnd/>
            <a:tailEnd/>
          </a:ln>
        </p:spPr>
      </p:pic>
      <p:pic>
        <p:nvPicPr>
          <p:cNvPr id="7" name="Picture 7" descr="D:\NEW PARENTS MEETING 2011\95.JPG"/>
          <p:cNvPicPr>
            <a:picLocks noChangeAspect="1" noChangeArrowheads="1"/>
          </p:cNvPicPr>
          <p:nvPr/>
        </p:nvPicPr>
        <p:blipFill>
          <a:blip r:embed="rId4" cstate="print"/>
          <a:srcRect/>
          <a:stretch>
            <a:fillRect/>
          </a:stretch>
        </p:blipFill>
        <p:spPr bwMode="auto">
          <a:xfrm>
            <a:off x="488141" y="5105374"/>
            <a:ext cx="1426735" cy="1580914"/>
          </a:xfrm>
          <a:prstGeom prst="rect">
            <a:avLst/>
          </a:prstGeom>
          <a:noFill/>
        </p:spPr>
      </p:pic>
      <p:pic>
        <p:nvPicPr>
          <p:cNvPr id="5" name="Picture 2" descr="R:\Foundation Stage SAVE ME\EYFS 13-14\NEW PARENTS MEETING 2014\IMG_5902.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79373" y="1785557"/>
            <a:ext cx="1649798" cy="149471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R:\Foundation Stage SAVE ME\EYFS 13-14\NEW PARENTS MEETING 2014\IMG_6124.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b="50000"/>
          <a:stretch/>
        </p:blipFill>
        <p:spPr bwMode="auto">
          <a:xfrm>
            <a:off x="2610032" y="3544832"/>
            <a:ext cx="3533872" cy="1325153"/>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R:\Foundation Stage SAVE ME\2015-2016\photos\RRS\RRS SEPT OCT WEEK\SAM_6836.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72000" y="5126274"/>
            <a:ext cx="1864545" cy="1539114"/>
          </a:xfrm>
          <a:prstGeom prst="rect">
            <a:avLst/>
          </a:prstGeom>
          <a:noFill/>
          <a:extLst>
            <a:ext uri="{909E8E84-426E-40DD-AFC4-6F175D3DCCD1}">
              <a14:hiddenFill xmlns:a14="http://schemas.microsoft.com/office/drawing/2010/main">
                <a:solidFill>
                  <a:srgbClr val="FFFFFF"/>
                </a:solidFill>
              </a14:hiddenFill>
            </a:ext>
          </a:extLst>
        </p:spPr>
      </p:pic>
      <p:pic>
        <p:nvPicPr>
          <p:cNvPr id="16391" name="Picture 7" descr="R:\Foundation Stage SAVE ME\JUNE 16 NEW PARENTS MEETING\IMG_2154.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639588" y="1089752"/>
            <a:ext cx="1985640" cy="148923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2442529" y="4765178"/>
            <a:ext cx="1601815" cy="2240407"/>
          </a:xfrm>
          <a:prstGeom prst="rect">
            <a:avLst/>
          </a:prstGeom>
        </p:spPr>
      </p:pic>
      <p:pic>
        <p:nvPicPr>
          <p:cNvPr id="9" name="Picture 8"/>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467331" y="1617357"/>
            <a:ext cx="1858807" cy="1665996"/>
          </a:xfrm>
          <a:prstGeom prst="rect">
            <a:avLst/>
          </a:prstGeom>
        </p:spPr>
      </p:pic>
      <p:pic>
        <p:nvPicPr>
          <p:cNvPr id="10" name="Picture 9"/>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23528" y="3544831"/>
            <a:ext cx="2016224" cy="1413369"/>
          </a:xfrm>
          <a:prstGeom prst="rect">
            <a:avLst/>
          </a:prstGeom>
        </p:spPr>
      </p:pic>
      <p:pic>
        <p:nvPicPr>
          <p:cNvPr id="12" name="Picture 11" descr="A child sitting at a table&#10;&#10;Description automatically generated with low confidence">
            <a:extLst>
              <a:ext uri="{FF2B5EF4-FFF2-40B4-BE49-F238E27FC236}">
                <a16:creationId xmlns:a16="http://schemas.microsoft.com/office/drawing/2014/main" id="{2662422C-3F43-20AB-B07A-4B3FADF97F96}"/>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564463" y="2931394"/>
            <a:ext cx="2135890" cy="1800666"/>
          </a:xfrm>
          <a:prstGeom prst="rect">
            <a:avLst/>
          </a:prstGeom>
        </p:spPr>
      </p:pic>
      <p:pic>
        <p:nvPicPr>
          <p:cNvPr id="14" name="Picture 13" descr="A person drawing on a piece of paper&#10;&#10;Description automatically generated with medium confidence">
            <a:extLst>
              <a:ext uri="{FF2B5EF4-FFF2-40B4-BE49-F238E27FC236}">
                <a16:creationId xmlns:a16="http://schemas.microsoft.com/office/drawing/2014/main" id="{11F9E1A2-05FE-2165-92A4-90508E6B0CC3}"/>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373533" y="1579817"/>
            <a:ext cx="1872208" cy="1698829"/>
          </a:xfrm>
          <a:prstGeom prst="rect">
            <a:avLst/>
          </a:prstGeom>
        </p:spPr>
      </p:pic>
      <p:pic>
        <p:nvPicPr>
          <p:cNvPr id="16" name="Picture 15" descr="Text&#10;&#10;Description automatically generated with medium confidence">
            <a:extLst>
              <a:ext uri="{FF2B5EF4-FFF2-40B4-BE49-F238E27FC236}">
                <a16:creationId xmlns:a16="http://schemas.microsoft.com/office/drawing/2014/main" id="{AF88042E-D2E0-66CA-9260-1C72B27A491E}"/>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6564464" y="5084473"/>
            <a:ext cx="2135890" cy="1539113"/>
          </a:xfrm>
          <a:prstGeom prst="rect">
            <a:avLst/>
          </a:prstGeom>
        </p:spPr>
      </p:pic>
    </p:spTree>
    <p:extLst>
      <p:ext uri="{BB962C8B-B14F-4D97-AF65-F5344CB8AC3E}">
        <p14:creationId xmlns:p14="http://schemas.microsoft.com/office/powerpoint/2010/main" val="3996014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6"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ircle(in)">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476190" y="196417"/>
            <a:ext cx="7772400" cy="1431925"/>
          </a:xfrm>
          <a:prstGeom prst="rect">
            <a:avLst/>
          </a:prstGeom>
        </p:spPr>
        <p:txBody>
          <a:bodyPr/>
          <a:lstStyle/>
          <a:p>
            <a:pPr algn="ctr">
              <a:spcBef>
                <a:spcPct val="0"/>
              </a:spcBef>
              <a:defRPr/>
            </a:pPr>
            <a:r>
              <a:rPr lang="en-GB" sz="4400" b="1" u="sng" dirty="0">
                <a:solidFill>
                  <a:srgbClr val="00B0F0"/>
                </a:solidFill>
                <a:latin typeface="Comic Sans MS" pitchFamily="66" charset="0"/>
              </a:rPr>
              <a:t>Mathematics</a:t>
            </a:r>
          </a:p>
        </p:txBody>
      </p:sp>
      <p:pic>
        <p:nvPicPr>
          <p:cNvPr id="21508" name="Picture 4" descr="R:\Foundation Stage SAVE ME\EYFS 13-14\NEW PARENTS MEETING 2014\IMG_608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738" y="2967157"/>
            <a:ext cx="2009878" cy="168597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R:\Foundation Stage SAVE ME\JUNE 16 NEW PARENTS MEETING\IMG_0941 - Copy.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33621" y="404664"/>
            <a:ext cx="2400266" cy="1800200"/>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33621" y="4688167"/>
            <a:ext cx="2400266" cy="1944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rotWithShape="1">
          <a:blip r:embed="rId6">
            <a:extLst>
              <a:ext uri="{28A0092B-C50C-407E-A947-70E740481C1C}">
                <a14:useLocalDpi xmlns:a14="http://schemas.microsoft.com/office/drawing/2010/main" val="0"/>
              </a:ext>
            </a:extLst>
          </a:blip>
          <a:srcRect l="15256" t="7797"/>
          <a:stretch/>
        </p:blipFill>
        <p:spPr bwMode="auto">
          <a:xfrm>
            <a:off x="2640612" y="1238988"/>
            <a:ext cx="3443556" cy="28174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321715" y="2413111"/>
            <a:ext cx="2651787" cy="1988840"/>
          </a:xfrm>
          <a:prstGeom prst="rect">
            <a:avLst/>
          </a:prstGeom>
        </p:spPr>
      </p:pic>
      <p:pic>
        <p:nvPicPr>
          <p:cNvPr id="5" name="Picture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3591428" y="4210636"/>
            <a:ext cx="2396366" cy="2448272"/>
          </a:xfrm>
          <a:prstGeom prst="rect">
            <a:avLst/>
          </a:prstGeom>
        </p:spPr>
      </p:pic>
      <p:pic>
        <p:nvPicPr>
          <p:cNvPr id="6" name="Picture 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917607" y="4353701"/>
            <a:ext cx="1844824" cy="2727658"/>
          </a:xfrm>
          <a:prstGeom prst="rect">
            <a:avLst/>
          </a:prstGeom>
        </p:spPr>
      </p:pic>
      <p:pic>
        <p:nvPicPr>
          <p:cNvPr id="8" name="Picture 7" descr="A young child holding a sign&#10;&#10;Description automatically generated with low confidence">
            <a:extLst>
              <a:ext uri="{FF2B5EF4-FFF2-40B4-BE49-F238E27FC236}">
                <a16:creationId xmlns:a16="http://schemas.microsoft.com/office/drawing/2014/main" id="{E5D85A80-E4FC-1B9C-5987-88D25E291FDF}"/>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10113" y="458991"/>
            <a:ext cx="2101503" cy="2266249"/>
          </a:xfrm>
          <a:prstGeom prst="rect">
            <a:avLst/>
          </a:prstGeom>
        </p:spPr>
      </p:pic>
    </p:spTree>
    <p:extLst>
      <p:ext uri="{BB962C8B-B14F-4D97-AF65-F5344CB8AC3E}">
        <p14:creationId xmlns:p14="http://schemas.microsoft.com/office/powerpoint/2010/main" val="2465974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84449" y="242019"/>
            <a:ext cx="6145533" cy="1323439"/>
          </a:xfrm>
          <a:prstGeom prst="rect">
            <a:avLst/>
          </a:prstGeom>
        </p:spPr>
        <p:txBody>
          <a:bodyPr wrap="square">
            <a:spAutoFit/>
          </a:bodyPr>
          <a:lstStyle/>
          <a:p>
            <a:pPr algn="ctr"/>
            <a:r>
              <a:rPr lang="en-GB" sz="4000" b="1" u="sng" dirty="0">
                <a:solidFill>
                  <a:srgbClr val="00B0F0"/>
                </a:solidFill>
                <a:latin typeface="Comic Sans MS" pitchFamily="66" charset="0"/>
              </a:rPr>
              <a:t>Understanding the World</a:t>
            </a:r>
          </a:p>
        </p:txBody>
      </p:sp>
      <p:pic>
        <p:nvPicPr>
          <p:cNvPr id="21506" name="Picture 2" descr="http://mrsnygrenswebpage.com/Images/clip%20art/kids%20world.gif"/>
          <p:cNvPicPr>
            <a:picLocks noChangeAspect="1" noChangeArrowheads="1"/>
          </p:cNvPicPr>
          <p:nvPr/>
        </p:nvPicPr>
        <p:blipFill>
          <a:blip r:embed="rId3" cstate="print"/>
          <a:srcRect/>
          <a:stretch>
            <a:fillRect/>
          </a:stretch>
        </p:blipFill>
        <p:spPr bwMode="auto">
          <a:xfrm>
            <a:off x="0" y="436440"/>
            <a:ext cx="2376682" cy="1986311"/>
          </a:xfrm>
          <a:prstGeom prst="rect">
            <a:avLst/>
          </a:prstGeom>
          <a:noFill/>
        </p:spPr>
      </p:pic>
      <p:pic>
        <p:nvPicPr>
          <p:cNvPr id="21508" name="Picture 4" descr="G:\PHOTO 2012 MEETING\IMG_001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512" y="2653611"/>
            <a:ext cx="2809875" cy="1958152"/>
          </a:xfrm>
          <a:prstGeom prst="rect">
            <a:avLst/>
          </a:prstGeom>
          <a:noFill/>
          <a:extLst>
            <a:ext uri="{909E8E84-426E-40DD-AFC4-6F175D3DCCD1}">
              <a14:hiddenFill xmlns:a14="http://schemas.microsoft.com/office/drawing/2010/main">
                <a:solidFill>
                  <a:srgbClr val="FFFFFF"/>
                </a:solidFill>
              </a14:hiddenFill>
            </a:ext>
          </a:extLst>
        </p:spPr>
      </p:pic>
      <p:pic>
        <p:nvPicPr>
          <p:cNvPr id="22536" name="Picture 8" descr="R:\Foundation Stage SAVE ME\NEW PARENTS MEETING\JUNE 2013\PHOTOS FOR START\IMG_068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95836" y="4806365"/>
            <a:ext cx="1368152" cy="1824306"/>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7285309" y="861285"/>
            <a:ext cx="1877796" cy="1408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3" name="Picture 5"/>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5400000">
            <a:off x="7125817" y="4828108"/>
            <a:ext cx="1810698" cy="17944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25363" y="4791165"/>
            <a:ext cx="2518171" cy="1888628"/>
          </a:xfrm>
          <a:prstGeom prst="rect">
            <a:avLst/>
          </a:prstGeom>
        </p:spPr>
      </p:pic>
      <p:pic>
        <p:nvPicPr>
          <p:cNvPr id="4" name="Picture 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227529" y="1412776"/>
            <a:ext cx="1552383" cy="1134908"/>
          </a:xfrm>
          <a:prstGeom prst="rect">
            <a:avLst/>
          </a:prstGeom>
        </p:spPr>
      </p:pic>
      <p:pic>
        <p:nvPicPr>
          <p:cNvPr id="5" name="Picture 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868144" y="960944"/>
            <a:ext cx="1265807" cy="1507536"/>
          </a:xfrm>
          <a:prstGeom prst="rect">
            <a:avLst/>
          </a:prstGeom>
        </p:spPr>
      </p:pic>
      <p:pic>
        <p:nvPicPr>
          <p:cNvPr id="8" name="Picture 7" descr="A picture containing text, indoor&#10;&#10;Description automatically generated">
            <a:extLst>
              <a:ext uri="{FF2B5EF4-FFF2-40B4-BE49-F238E27FC236}">
                <a16:creationId xmlns:a16="http://schemas.microsoft.com/office/drawing/2014/main" id="{3D1564A9-750A-AFAD-4392-CD456C02DBF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229617" y="2653611"/>
            <a:ext cx="2638528" cy="1958152"/>
          </a:xfrm>
          <a:prstGeom prst="rect">
            <a:avLst/>
          </a:prstGeom>
        </p:spPr>
      </p:pic>
      <p:pic>
        <p:nvPicPr>
          <p:cNvPr id="10" name="Picture 9" descr="A picture containing person, child, child, young&#10;&#10;Description automatically generated">
            <a:extLst>
              <a:ext uri="{FF2B5EF4-FFF2-40B4-BE49-F238E27FC236}">
                <a16:creationId xmlns:a16="http://schemas.microsoft.com/office/drawing/2014/main" id="{0D42B7C1-AAFE-A24D-75FD-A25F77955F0C}"/>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200769" y="2737495"/>
            <a:ext cx="2638528" cy="1790383"/>
          </a:xfrm>
          <a:prstGeom prst="rect">
            <a:avLst/>
          </a:prstGeom>
        </p:spPr>
      </p:pic>
      <p:pic>
        <p:nvPicPr>
          <p:cNvPr id="12" name="Picture 11" descr="A picture containing text, person&#10;&#10;Description automatically generated">
            <a:extLst>
              <a:ext uri="{FF2B5EF4-FFF2-40B4-BE49-F238E27FC236}">
                <a16:creationId xmlns:a16="http://schemas.microsoft.com/office/drawing/2014/main" id="{4152DE88-1868-BB39-3FF4-11DBA4A3D8D5}"/>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4671926" y="4806365"/>
            <a:ext cx="2314196" cy="1809616"/>
          </a:xfrm>
          <a:prstGeom prst="rect">
            <a:avLst/>
          </a:prstGeom>
        </p:spPr>
      </p:pic>
    </p:spTree>
    <p:extLst>
      <p:ext uri="{BB962C8B-B14F-4D97-AF65-F5344CB8AC3E}">
        <p14:creationId xmlns:p14="http://schemas.microsoft.com/office/powerpoint/2010/main" val="3321356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21506"/>
                                        </p:tgtEl>
                                        <p:attrNameLst>
                                          <p:attrName>style.visibility</p:attrName>
                                        </p:attrNameLst>
                                      </p:cBhvr>
                                      <p:to>
                                        <p:strVal val="visible"/>
                                      </p:to>
                                    </p:set>
                                    <p:animEffect transition="in" filter="barn(inVertical)">
                                      <p:cBhvr>
                                        <p:cTn id="11" dur="5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619672" y="188640"/>
            <a:ext cx="5545137" cy="1736726"/>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GB" sz="4400" b="1" i="0" u="sng" strike="noStrike" kern="1200" cap="none" spc="0" normalizeH="0" baseline="0" noProof="0" dirty="0">
              <a:ln>
                <a:noFill/>
              </a:ln>
              <a:solidFill>
                <a:srgbClr val="00B0F0"/>
              </a:solidFill>
              <a:effectLst/>
              <a:uLnTx/>
              <a:uFillTx/>
              <a:latin typeface="Comic Sans MS" pitchFamily="66" charset="0"/>
              <a:ea typeface="+mj-ea"/>
              <a:cs typeface="+mj-cs"/>
            </a:endParaRPr>
          </a:p>
        </p:txBody>
      </p:sp>
      <p:pic>
        <p:nvPicPr>
          <p:cNvPr id="4" name="Picture 5" descr="j0232519"/>
          <p:cNvPicPr>
            <a:picLocks noChangeAspect="1" noChangeArrowheads="1"/>
          </p:cNvPicPr>
          <p:nvPr/>
        </p:nvPicPr>
        <p:blipFill>
          <a:blip r:embed="rId3" cstate="print"/>
          <a:srcRect/>
          <a:stretch>
            <a:fillRect/>
          </a:stretch>
        </p:blipFill>
        <p:spPr bwMode="auto">
          <a:xfrm>
            <a:off x="467544" y="188640"/>
            <a:ext cx="1855787" cy="1819275"/>
          </a:xfrm>
          <a:prstGeom prst="rect">
            <a:avLst/>
          </a:prstGeom>
          <a:noFill/>
          <a:ln w="9525">
            <a:noFill/>
            <a:miter lim="800000"/>
            <a:headEnd/>
            <a:tailEnd/>
          </a:ln>
        </p:spPr>
      </p:pic>
      <p:sp>
        <p:nvSpPr>
          <p:cNvPr id="6" name="TextBox 5"/>
          <p:cNvSpPr txBox="1"/>
          <p:nvPr/>
        </p:nvSpPr>
        <p:spPr>
          <a:xfrm>
            <a:off x="1619670" y="706222"/>
            <a:ext cx="6048672" cy="1323439"/>
          </a:xfrm>
          <a:prstGeom prst="rect">
            <a:avLst/>
          </a:prstGeom>
          <a:noFill/>
        </p:spPr>
        <p:txBody>
          <a:bodyPr wrap="square" rtlCol="0">
            <a:spAutoFit/>
          </a:bodyPr>
          <a:lstStyle/>
          <a:p>
            <a:pPr algn="ctr"/>
            <a:r>
              <a:rPr lang="en-GB" dirty="0"/>
              <a:t> </a:t>
            </a:r>
            <a:r>
              <a:rPr lang="en-GB" sz="4000" b="1" u="sng" dirty="0">
                <a:solidFill>
                  <a:srgbClr val="3399FF"/>
                </a:solidFill>
                <a:latin typeface="Comic Sans MS" pitchFamily="66" charset="0"/>
              </a:rPr>
              <a:t>Expressive Arts </a:t>
            </a:r>
          </a:p>
          <a:p>
            <a:pPr algn="ctr"/>
            <a:r>
              <a:rPr lang="en-GB" sz="4000" b="1" u="sng" dirty="0">
                <a:solidFill>
                  <a:srgbClr val="3399FF"/>
                </a:solidFill>
                <a:latin typeface="Comic Sans MS" pitchFamily="66" charset="0"/>
              </a:rPr>
              <a:t>and Design</a:t>
            </a:r>
            <a:endParaRPr lang="en-GB" u="sng" dirty="0">
              <a:solidFill>
                <a:srgbClr val="3399FF"/>
              </a:solidFill>
            </a:endParaRPr>
          </a:p>
        </p:txBody>
      </p:sp>
      <p:pic>
        <p:nvPicPr>
          <p:cNvPr id="15" name="Picture 7" descr="R:\Foundation Stage SAVE ME\2014-2015\New Parents Meeting\EAAD\IMG_089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5362788" y="4946106"/>
            <a:ext cx="1825725" cy="140121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02580" y="499762"/>
            <a:ext cx="1993967" cy="1898988"/>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08854" y="2647972"/>
            <a:ext cx="2429615" cy="1822211"/>
          </a:xfrm>
          <a:prstGeom prst="rect">
            <a:avLst/>
          </a:prstGeom>
        </p:spPr>
      </p:pic>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717978" y="4664414"/>
            <a:ext cx="1659371" cy="2016224"/>
          </a:xfrm>
          <a:prstGeom prst="rect">
            <a:avLst/>
          </a:prstGeom>
        </p:spPr>
      </p:pic>
      <p:pic>
        <p:nvPicPr>
          <p:cNvPr id="14" name="Picture 13" descr="A picture containing person, indoor&#10;&#10;Description automatically generated">
            <a:extLst>
              <a:ext uri="{FF2B5EF4-FFF2-40B4-BE49-F238E27FC236}">
                <a16:creationId xmlns:a16="http://schemas.microsoft.com/office/drawing/2014/main" id="{95B189FD-5A48-B071-6402-59613148DCB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334139" y="2642217"/>
            <a:ext cx="2880837" cy="1868359"/>
          </a:xfrm>
          <a:prstGeom prst="rect">
            <a:avLst/>
          </a:prstGeom>
        </p:spPr>
      </p:pic>
      <p:pic>
        <p:nvPicPr>
          <p:cNvPr id="17" name="Picture 16" descr="A picture containing indoor, person, child, little&#10;&#10;Description automatically generated">
            <a:extLst>
              <a:ext uri="{FF2B5EF4-FFF2-40B4-BE49-F238E27FC236}">
                <a16:creationId xmlns:a16="http://schemas.microsoft.com/office/drawing/2014/main" id="{805B0D45-C770-8FDF-B4BD-5F63F32302D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267868" y="4719405"/>
            <a:ext cx="1649881" cy="1822211"/>
          </a:xfrm>
          <a:prstGeom prst="rect">
            <a:avLst/>
          </a:prstGeom>
        </p:spPr>
      </p:pic>
      <p:pic>
        <p:nvPicPr>
          <p:cNvPr id="19" name="Picture 18" descr="A picture containing person, child, ground, sitting&#10;&#10;Description automatically generated">
            <a:extLst>
              <a:ext uri="{FF2B5EF4-FFF2-40B4-BE49-F238E27FC236}">
                <a16:creationId xmlns:a16="http://schemas.microsoft.com/office/drawing/2014/main" id="{0C9DDD2F-2772-2DCB-87B9-E5B0679CCC9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67543" y="2603715"/>
            <a:ext cx="2518051" cy="1906861"/>
          </a:xfrm>
          <a:prstGeom prst="rect">
            <a:avLst/>
          </a:prstGeom>
        </p:spPr>
      </p:pic>
      <p:pic>
        <p:nvPicPr>
          <p:cNvPr id="21" name="Picture 20" descr="A picture containing person&#10;&#10;Description automatically generated">
            <a:extLst>
              <a:ext uri="{FF2B5EF4-FFF2-40B4-BE49-F238E27FC236}">
                <a16:creationId xmlns:a16="http://schemas.microsoft.com/office/drawing/2014/main" id="{E29501B4-B17E-5F80-34F5-3289BE7654E3}"/>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902350" y="4828340"/>
            <a:ext cx="2381083" cy="1659372"/>
          </a:xfrm>
          <a:prstGeom prst="rect">
            <a:avLst/>
          </a:prstGeom>
        </p:spPr>
      </p:pic>
    </p:spTree>
    <p:extLst>
      <p:ext uri="{BB962C8B-B14F-4D97-AF65-F5344CB8AC3E}">
        <p14:creationId xmlns:p14="http://schemas.microsoft.com/office/powerpoint/2010/main" val="4055378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nodePh="1">
                                  <p:stCondLst>
                                    <p:cond delay="0"/>
                                  </p:stCondLst>
                                  <p:endCondLst>
                                    <p:cond evt="begin" delay="0">
                                      <p:tn val="5"/>
                                    </p:cond>
                                  </p:end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arn(inVertical)">
                                      <p:cBhvr>
                                        <p:cTn id="25" dur="500"/>
                                        <p:tgtEl>
                                          <p:spTgt spid="6"/>
                                        </p:tgtEl>
                                      </p:cBhvr>
                                    </p:animEffect>
                                  </p:childTnLst>
                                </p:cTn>
                              </p:par>
                            </p:childTnLst>
                          </p:cTn>
                        </p:par>
                        <p:par>
                          <p:cTn id="26" fill="hold">
                            <p:stCondLst>
                              <p:cond delay="500"/>
                            </p:stCondLst>
                            <p:childTnLst>
                              <p:par>
                                <p:cTn id="27" presetID="16" presetClass="entr" presetSubtype="21"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inVertical)">
                                      <p:cBhvr>
                                        <p:cTn id="2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619672" y="188640"/>
            <a:ext cx="5545137" cy="1736726"/>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GB" sz="4400" b="1" i="0" u="sng" strike="noStrike" kern="1200" cap="none" spc="0" normalizeH="0" baseline="0" noProof="0" dirty="0">
              <a:ln>
                <a:noFill/>
              </a:ln>
              <a:solidFill>
                <a:srgbClr val="00B0F0"/>
              </a:solidFill>
              <a:effectLst/>
              <a:uLnTx/>
              <a:uFillTx/>
              <a:latin typeface="Comic Sans MS" pitchFamily="66" charset="0"/>
              <a:ea typeface="+mj-ea"/>
              <a:cs typeface="+mj-cs"/>
            </a:endParaRPr>
          </a:p>
        </p:txBody>
      </p:sp>
      <p:sp>
        <p:nvSpPr>
          <p:cNvPr id="6" name="TextBox 5"/>
          <p:cNvSpPr txBox="1"/>
          <p:nvPr/>
        </p:nvSpPr>
        <p:spPr>
          <a:xfrm>
            <a:off x="650875" y="17429"/>
            <a:ext cx="8240108" cy="707886"/>
          </a:xfrm>
          <a:prstGeom prst="rect">
            <a:avLst/>
          </a:prstGeom>
          <a:noFill/>
        </p:spPr>
        <p:txBody>
          <a:bodyPr wrap="square" rtlCol="0">
            <a:spAutoFit/>
          </a:bodyPr>
          <a:lstStyle/>
          <a:p>
            <a:pPr algn="ctr"/>
            <a:r>
              <a:rPr lang="en-GB" sz="4000" b="1" u="sng" dirty="0">
                <a:solidFill>
                  <a:srgbClr val="3399FF"/>
                </a:solidFill>
                <a:latin typeface="Comic Sans MS" pitchFamily="66" charset="0"/>
              </a:rPr>
              <a:t>Making Progress</a:t>
            </a:r>
            <a:endParaRPr lang="en-GB" u="sng" dirty="0">
              <a:solidFill>
                <a:srgbClr val="3399FF"/>
              </a:solidFill>
            </a:endParaRPr>
          </a:p>
        </p:txBody>
      </p:sp>
      <p:sp>
        <p:nvSpPr>
          <p:cNvPr id="3" name="TextBox 2"/>
          <p:cNvSpPr txBox="1"/>
          <p:nvPr/>
        </p:nvSpPr>
        <p:spPr>
          <a:xfrm>
            <a:off x="323788" y="542583"/>
            <a:ext cx="8136904" cy="6124754"/>
          </a:xfrm>
          <a:prstGeom prst="rect">
            <a:avLst/>
          </a:prstGeom>
          <a:noFill/>
        </p:spPr>
        <p:txBody>
          <a:bodyPr wrap="square" rtlCol="0">
            <a:spAutoFit/>
          </a:bodyPr>
          <a:lstStyle/>
          <a:p>
            <a:pPr marL="342900" indent="-342900">
              <a:buFont typeface="Arial" panose="020B0604020202020204" pitchFamily="34" charset="0"/>
              <a:buChar char="•"/>
            </a:pPr>
            <a:r>
              <a:rPr lang="en-GB" sz="2800" dirty="0">
                <a:latin typeface="Comic Sans MS" panose="030F0702030302020204" pitchFamily="66" charset="0"/>
              </a:rPr>
              <a:t>Early Years Outcomes </a:t>
            </a:r>
          </a:p>
          <a:p>
            <a:pPr marL="342900" indent="-342900">
              <a:buFont typeface="Arial" panose="020B0604020202020204" pitchFamily="34" charset="0"/>
              <a:buChar char="•"/>
            </a:pPr>
            <a:endParaRPr lang="en-GB" sz="2800" dirty="0">
              <a:latin typeface="Comic Sans MS" panose="030F0702030302020204" pitchFamily="66" charset="0"/>
            </a:endParaRPr>
          </a:p>
          <a:p>
            <a:pPr marL="342900" indent="-342900">
              <a:buFont typeface="Arial" panose="020B0604020202020204" pitchFamily="34" charset="0"/>
              <a:buChar char="•"/>
            </a:pPr>
            <a:r>
              <a:rPr lang="en-GB" sz="2800" dirty="0">
                <a:latin typeface="Comic Sans MS" panose="030F0702030302020204" pitchFamily="66" charset="0"/>
              </a:rPr>
              <a:t>Learning Journals</a:t>
            </a:r>
          </a:p>
          <a:p>
            <a:pPr marL="342900" indent="-342900">
              <a:buFont typeface="Arial" panose="020B0604020202020204" pitchFamily="34" charset="0"/>
              <a:buChar char="•"/>
            </a:pPr>
            <a:r>
              <a:rPr lang="en-GB" sz="2800" dirty="0">
                <a:latin typeface="Comic Sans MS" panose="030F0702030302020204" pitchFamily="66" charset="0"/>
              </a:rPr>
              <a:t>RE Book</a:t>
            </a:r>
          </a:p>
          <a:p>
            <a:pPr marL="342900" indent="-342900">
              <a:buFont typeface="Arial" panose="020B0604020202020204" pitchFamily="34" charset="0"/>
              <a:buChar char="•"/>
            </a:pPr>
            <a:r>
              <a:rPr lang="en-GB" sz="2800" dirty="0">
                <a:latin typeface="Comic Sans MS" panose="030F0702030302020204" pitchFamily="66" charset="0"/>
              </a:rPr>
              <a:t>Literacy Book</a:t>
            </a:r>
          </a:p>
          <a:p>
            <a:pPr marL="342900" indent="-342900">
              <a:buFont typeface="Arial" panose="020B0604020202020204" pitchFamily="34" charset="0"/>
              <a:buChar char="•"/>
            </a:pPr>
            <a:r>
              <a:rPr lang="en-GB" sz="2800" dirty="0">
                <a:latin typeface="Comic Sans MS" panose="030F0702030302020204" pitchFamily="66" charset="0"/>
              </a:rPr>
              <a:t>Mathematics Book</a:t>
            </a:r>
          </a:p>
          <a:p>
            <a:pPr marL="342900" indent="-342900">
              <a:buFont typeface="Arial" panose="020B0604020202020204" pitchFamily="34" charset="0"/>
              <a:buChar char="•"/>
            </a:pPr>
            <a:endParaRPr lang="en-GB" sz="2800" dirty="0">
              <a:latin typeface="Comic Sans MS" panose="030F0702030302020204" pitchFamily="66" charset="0"/>
            </a:endParaRPr>
          </a:p>
          <a:p>
            <a:pPr marL="342900" indent="-342900">
              <a:buFont typeface="Arial" panose="020B0604020202020204" pitchFamily="34" charset="0"/>
              <a:buChar char="•"/>
            </a:pPr>
            <a:r>
              <a:rPr lang="en-GB" sz="2800" dirty="0">
                <a:latin typeface="Comic Sans MS" panose="030F0702030302020204" pitchFamily="66" charset="0"/>
              </a:rPr>
              <a:t> Half-Termly Assessments</a:t>
            </a:r>
          </a:p>
          <a:p>
            <a:pPr marL="457200" indent="-457200">
              <a:buFont typeface="Arial" panose="020B0604020202020204" pitchFamily="34" charset="0"/>
              <a:buChar char="•"/>
            </a:pPr>
            <a:r>
              <a:rPr lang="en-GB" sz="2800" dirty="0">
                <a:latin typeface="Comic Sans MS" panose="030F0702030302020204" pitchFamily="66" charset="0"/>
              </a:rPr>
              <a:t>Characteristics of Effective Learning</a:t>
            </a:r>
          </a:p>
          <a:p>
            <a:endParaRPr lang="en-GB" sz="2800" dirty="0">
              <a:latin typeface="Comic Sans MS" panose="030F0702030302020204" pitchFamily="66" charset="0"/>
            </a:endParaRPr>
          </a:p>
          <a:p>
            <a:pPr marL="342900" indent="-342900">
              <a:buFont typeface="Arial" panose="020B0604020202020204" pitchFamily="34" charset="0"/>
              <a:buChar char="•"/>
            </a:pPr>
            <a:r>
              <a:rPr lang="en-GB" sz="2800" dirty="0">
                <a:latin typeface="Comic Sans MS" panose="030F0702030302020204" pitchFamily="66" charset="0"/>
              </a:rPr>
              <a:t>Learning Journal Celebrations</a:t>
            </a:r>
          </a:p>
          <a:p>
            <a:pPr marL="342900" indent="-342900">
              <a:buFont typeface="Arial" panose="020B0604020202020204" pitchFamily="34" charset="0"/>
              <a:buChar char="•"/>
            </a:pPr>
            <a:r>
              <a:rPr lang="en-GB" sz="2800" dirty="0">
                <a:latin typeface="Comic Sans MS" panose="030F0702030302020204" pitchFamily="66" charset="0"/>
              </a:rPr>
              <a:t>Parent Consultations</a:t>
            </a:r>
          </a:p>
          <a:p>
            <a:pPr marL="342900" indent="-342900">
              <a:buFont typeface="Arial" panose="020B0604020202020204" pitchFamily="34" charset="0"/>
              <a:buChar char="•"/>
            </a:pPr>
            <a:r>
              <a:rPr lang="en-GB" sz="2800" dirty="0">
                <a:latin typeface="Comic Sans MS" panose="030F0702030302020204" pitchFamily="66" charset="0"/>
              </a:rPr>
              <a:t>Termly Celebration Meetings</a:t>
            </a:r>
          </a:p>
          <a:p>
            <a:pPr marL="342900" indent="-342900">
              <a:buFont typeface="Arial" panose="020B0604020202020204" pitchFamily="34" charset="0"/>
              <a:buChar char="•"/>
            </a:pPr>
            <a:r>
              <a:rPr lang="en-GB" sz="2800" dirty="0">
                <a:latin typeface="Comic Sans MS" panose="030F0702030302020204" pitchFamily="66" charset="0"/>
              </a:rPr>
              <a:t>End of Year Report</a:t>
            </a:r>
          </a:p>
        </p:txBody>
      </p:sp>
    </p:spTree>
    <p:extLst>
      <p:ext uri="{BB962C8B-B14F-4D97-AF65-F5344CB8AC3E}">
        <p14:creationId xmlns:p14="http://schemas.microsoft.com/office/powerpoint/2010/main" val="1337164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nodePh="1">
                                  <p:stCondLst>
                                    <p:cond delay="0"/>
                                  </p:stCondLst>
                                  <p:endCondLst>
                                    <p:cond evt="begin" delay="0">
                                      <p:tn val="5"/>
                                    </p:cond>
                                  </p:end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arn(inVertical)">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619672" y="188640"/>
            <a:ext cx="5545137" cy="1736726"/>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GB" sz="4400" b="1" i="0" u="sng" strike="noStrike" kern="1200" cap="none" spc="0" normalizeH="0" baseline="0" noProof="0" dirty="0">
              <a:ln>
                <a:noFill/>
              </a:ln>
              <a:solidFill>
                <a:srgbClr val="00B0F0"/>
              </a:solidFill>
              <a:effectLst/>
              <a:uLnTx/>
              <a:uFillTx/>
              <a:latin typeface="Comic Sans MS" pitchFamily="66" charset="0"/>
              <a:ea typeface="+mj-ea"/>
              <a:cs typeface="+mj-cs"/>
            </a:endParaRPr>
          </a:p>
        </p:txBody>
      </p:sp>
      <p:sp>
        <p:nvSpPr>
          <p:cNvPr id="6" name="TextBox 5"/>
          <p:cNvSpPr txBox="1"/>
          <p:nvPr/>
        </p:nvSpPr>
        <p:spPr>
          <a:xfrm>
            <a:off x="467544" y="188640"/>
            <a:ext cx="8240108" cy="707886"/>
          </a:xfrm>
          <a:prstGeom prst="rect">
            <a:avLst/>
          </a:prstGeom>
          <a:noFill/>
        </p:spPr>
        <p:txBody>
          <a:bodyPr wrap="square" rtlCol="0">
            <a:spAutoFit/>
          </a:bodyPr>
          <a:lstStyle/>
          <a:p>
            <a:pPr algn="ctr"/>
            <a:r>
              <a:rPr lang="en-GB" sz="4000" b="1" u="sng" dirty="0">
                <a:solidFill>
                  <a:srgbClr val="3399FF"/>
                </a:solidFill>
                <a:latin typeface="Comic Sans MS" pitchFamily="66" charset="0"/>
              </a:rPr>
              <a:t>What can you do to help?</a:t>
            </a:r>
            <a:endParaRPr lang="en-GB" u="sng" dirty="0">
              <a:solidFill>
                <a:srgbClr val="3399FF"/>
              </a:solidFill>
            </a:endParaRPr>
          </a:p>
        </p:txBody>
      </p:sp>
      <p:sp>
        <p:nvSpPr>
          <p:cNvPr id="3" name="TextBox 2"/>
          <p:cNvSpPr txBox="1"/>
          <p:nvPr/>
        </p:nvSpPr>
        <p:spPr>
          <a:xfrm>
            <a:off x="470143" y="896526"/>
            <a:ext cx="8136904" cy="5571077"/>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GB" sz="2400" dirty="0">
                <a:latin typeface="Comic Sans MS" panose="030F0702030302020204" pitchFamily="66" charset="0"/>
              </a:rPr>
              <a:t>Encourage your child to speak in full sentences</a:t>
            </a:r>
          </a:p>
          <a:p>
            <a:pPr marL="342900" indent="-342900">
              <a:lnSpc>
                <a:spcPct val="150000"/>
              </a:lnSpc>
              <a:buFont typeface="Arial" panose="020B0604020202020204" pitchFamily="34" charset="0"/>
              <a:buChar char="•"/>
            </a:pPr>
            <a:r>
              <a:rPr lang="en-GB" sz="2400" dirty="0">
                <a:latin typeface="Comic Sans MS" panose="030F0702030302020204" pitchFamily="66" charset="0"/>
              </a:rPr>
              <a:t>Help them to recognise their own name</a:t>
            </a:r>
          </a:p>
          <a:p>
            <a:pPr marL="342900" indent="-342900">
              <a:lnSpc>
                <a:spcPct val="150000"/>
              </a:lnSpc>
              <a:buFont typeface="Arial" panose="020B0604020202020204" pitchFamily="34" charset="0"/>
              <a:buChar char="•"/>
            </a:pPr>
            <a:r>
              <a:rPr lang="en-GB" sz="2400" dirty="0">
                <a:latin typeface="Comic Sans MS" panose="030F0702030302020204" pitchFamily="66" charset="0"/>
              </a:rPr>
              <a:t>To share books regularly </a:t>
            </a:r>
          </a:p>
          <a:p>
            <a:pPr marL="342900" indent="-342900">
              <a:lnSpc>
                <a:spcPct val="150000"/>
              </a:lnSpc>
              <a:buFont typeface="Arial" panose="020B0604020202020204" pitchFamily="34" charset="0"/>
              <a:buChar char="•"/>
            </a:pPr>
            <a:r>
              <a:rPr lang="en-GB" sz="2400" dirty="0">
                <a:latin typeface="Comic Sans MS" panose="030F0702030302020204" pitchFamily="66" charset="0"/>
              </a:rPr>
              <a:t>To practise putting their own coat on and taking it off</a:t>
            </a:r>
          </a:p>
          <a:p>
            <a:pPr marL="342900" indent="-342900">
              <a:lnSpc>
                <a:spcPct val="150000"/>
              </a:lnSpc>
              <a:buFont typeface="Arial" panose="020B0604020202020204" pitchFamily="34" charset="0"/>
              <a:buChar char="•"/>
            </a:pPr>
            <a:r>
              <a:rPr lang="en-GB" sz="2400" dirty="0">
                <a:latin typeface="Comic Sans MS" panose="030F0702030302020204" pitchFamily="66" charset="0"/>
              </a:rPr>
              <a:t>To become familiar when getting changed in and out of their school uniform (including shoes)</a:t>
            </a:r>
          </a:p>
          <a:p>
            <a:pPr marL="342900" indent="-342900">
              <a:lnSpc>
                <a:spcPct val="150000"/>
              </a:lnSpc>
              <a:buFont typeface="Arial" panose="020B0604020202020204" pitchFamily="34" charset="0"/>
              <a:buChar char="•"/>
            </a:pPr>
            <a:r>
              <a:rPr lang="en-GB" sz="2400" dirty="0">
                <a:latin typeface="Comic Sans MS" panose="030F0702030302020204" pitchFamily="66" charset="0"/>
              </a:rPr>
              <a:t>To have an awareness of numbers in the environment</a:t>
            </a:r>
          </a:p>
          <a:p>
            <a:pPr marL="342900" indent="-342900">
              <a:lnSpc>
                <a:spcPct val="150000"/>
              </a:lnSpc>
              <a:buFont typeface="Arial" panose="020B0604020202020204" pitchFamily="34" charset="0"/>
              <a:buChar char="•"/>
            </a:pPr>
            <a:r>
              <a:rPr lang="en-GB" sz="2400" dirty="0">
                <a:latin typeface="Comic Sans MS" panose="030F0702030302020204" pitchFamily="66" charset="0"/>
              </a:rPr>
              <a:t>Practise saying the number names in order </a:t>
            </a:r>
          </a:p>
          <a:p>
            <a:pPr marL="342900" indent="-342900">
              <a:lnSpc>
                <a:spcPct val="150000"/>
              </a:lnSpc>
              <a:buFont typeface="Arial" panose="020B0604020202020204" pitchFamily="34" charset="0"/>
              <a:buChar char="•"/>
            </a:pPr>
            <a:r>
              <a:rPr lang="en-GB" sz="2400" dirty="0">
                <a:latin typeface="Comic Sans MS" panose="030F0702030302020204" pitchFamily="66" charset="0"/>
              </a:rPr>
              <a:t>To have a go at writing their own name</a:t>
            </a:r>
          </a:p>
        </p:txBody>
      </p:sp>
    </p:spTree>
    <p:extLst>
      <p:ext uri="{BB962C8B-B14F-4D97-AF65-F5344CB8AC3E}">
        <p14:creationId xmlns:p14="http://schemas.microsoft.com/office/powerpoint/2010/main" val="3562605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nodePh="1">
                                  <p:stCondLst>
                                    <p:cond delay="0"/>
                                  </p:stCondLst>
                                  <p:endCondLst>
                                    <p:cond evt="begin" delay="0">
                                      <p:tn val="5"/>
                                    </p:cond>
                                  </p:end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arn(inVertical)">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a:xfrm>
            <a:off x="395288" y="404813"/>
            <a:ext cx="7848600" cy="6119812"/>
          </a:xfrm>
          <a:prstGeom prst="rect">
            <a:avLst/>
          </a:prstGeom>
        </p:spPr>
        <p:txBody>
          <a:bodyPr vert="horz" lIns="91440" tIns="45720" rIns="91440" bIns="45720" rtlCol="0">
            <a:normAutofit/>
          </a:bodyPr>
          <a:lstStyle/>
          <a:p>
            <a:pPr marL="342900" marR="0" lvl="0" indent="-342900" algn="ctr" defTabSz="914400" rtl="0" eaLnBrk="1" fontAlgn="auto" latinLnBrk="0" hangingPunct="1">
              <a:lnSpc>
                <a:spcPct val="90000"/>
              </a:lnSpc>
              <a:spcBef>
                <a:spcPct val="20000"/>
              </a:spcBef>
              <a:spcAft>
                <a:spcPts val="0"/>
              </a:spcAft>
              <a:buClrTx/>
              <a:buSzTx/>
              <a:buFont typeface="Wingdings" pitchFamily="2" charset="2"/>
              <a:buNone/>
              <a:tabLst/>
              <a:defRPr/>
            </a:pPr>
            <a:r>
              <a:rPr kumimoji="0" lang="en-GB" sz="2800" b="1" i="0" u="sng" strike="noStrike" kern="1200" cap="none" spc="0" normalizeH="0" baseline="0" noProof="0" dirty="0">
                <a:ln>
                  <a:noFill/>
                </a:ln>
                <a:solidFill>
                  <a:schemeClr val="tx1"/>
                </a:solidFill>
                <a:effectLst/>
                <a:uLnTx/>
                <a:uFillTx/>
                <a:latin typeface="Comic Sans MS" pitchFamily="66" charset="0"/>
              </a:rPr>
              <a:t>The first few weeks</a:t>
            </a:r>
            <a:r>
              <a:rPr kumimoji="0" lang="en-GB" sz="2800" b="0" i="0" u="none" strike="noStrike" kern="1200" cap="none" spc="0" normalizeH="0" baseline="0" noProof="0" dirty="0">
                <a:ln>
                  <a:noFill/>
                </a:ln>
                <a:solidFill>
                  <a:schemeClr val="tx1"/>
                </a:solidFill>
                <a:effectLst/>
                <a:uLnTx/>
                <a:uFillTx/>
                <a:latin typeface="Comic Sans MS" pitchFamily="66" charset="0"/>
              </a:rPr>
              <a:t> </a:t>
            </a:r>
          </a:p>
          <a:p>
            <a:pPr marL="342900" marR="0" lvl="0" indent="-342900" algn="ctr" defTabSz="914400" rtl="0" eaLnBrk="1" fontAlgn="auto" latinLnBrk="0" hangingPunct="1">
              <a:lnSpc>
                <a:spcPct val="90000"/>
              </a:lnSpc>
              <a:spcBef>
                <a:spcPct val="20000"/>
              </a:spcBef>
              <a:spcAft>
                <a:spcPts val="0"/>
              </a:spcAft>
              <a:buClrTx/>
              <a:buSzTx/>
              <a:buFont typeface="Wingdings" pitchFamily="2" charset="2"/>
              <a:buNone/>
              <a:tabLst/>
              <a:defRPr/>
            </a:pPr>
            <a:endParaRPr kumimoji="0" lang="en-GB" sz="1200" b="0" i="0" u="none" strike="noStrike" kern="1200" cap="none" spc="0" normalizeH="0" baseline="0" noProof="0" dirty="0">
              <a:ln>
                <a:noFill/>
              </a:ln>
              <a:solidFill>
                <a:schemeClr val="tx1"/>
              </a:solidFill>
              <a:effectLst/>
              <a:uLnTx/>
              <a:uFillTx/>
              <a:latin typeface="Comic Sans MS" pitchFamily="66" charset="0"/>
            </a:endParaRPr>
          </a:p>
          <a:p>
            <a:pPr marL="342900" marR="0" lvl="0" indent="-342900" algn="ctr" defTabSz="914400" rtl="0" eaLnBrk="1" fontAlgn="auto" latinLnBrk="0" hangingPunct="1">
              <a:lnSpc>
                <a:spcPct val="90000"/>
              </a:lnSpc>
              <a:spcBef>
                <a:spcPct val="20000"/>
              </a:spcBef>
              <a:spcAft>
                <a:spcPts val="0"/>
              </a:spcAft>
              <a:buClrTx/>
              <a:buSzTx/>
              <a:buFont typeface="Wingdings" pitchFamily="2" charset="2"/>
              <a:buNone/>
              <a:tabLst/>
              <a:defRPr/>
            </a:pPr>
            <a:r>
              <a:rPr kumimoji="0" lang="en-GB" sz="2400" b="0" i="0" u="none" strike="noStrike" kern="1200" cap="none" spc="0" normalizeH="0" baseline="0" noProof="0" dirty="0">
                <a:ln>
                  <a:noFill/>
                </a:ln>
                <a:solidFill>
                  <a:schemeClr val="tx1"/>
                </a:solidFill>
                <a:effectLst/>
                <a:uLnTx/>
                <a:uFillTx/>
                <a:latin typeface="Comic Sans MS" pitchFamily="66" charset="0"/>
              </a:rPr>
              <a:t>We will find out what the children </a:t>
            </a:r>
          </a:p>
          <a:p>
            <a:pPr marL="342900" marR="0" lvl="0" indent="-342900" algn="ctr" defTabSz="914400" rtl="0" eaLnBrk="1" fontAlgn="auto" latinLnBrk="0" hangingPunct="1">
              <a:lnSpc>
                <a:spcPct val="90000"/>
              </a:lnSpc>
              <a:spcBef>
                <a:spcPct val="20000"/>
              </a:spcBef>
              <a:spcAft>
                <a:spcPts val="0"/>
              </a:spcAft>
              <a:buClrTx/>
              <a:buSzTx/>
              <a:buFont typeface="Wingdings" pitchFamily="2" charset="2"/>
              <a:buNone/>
              <a:tabLst/>
              <a:defRPr/>
            </a:pPr>
            <a:r>
              <a:rPr kumimoji="0" lang="en-GB" sz="2400" b="0" i="0" u="none" strike="noStrike" kern="1200" cap="none" spc="0" normalizeH="0" baseline="0" noProof="0" dirty="0">
                <a:ln>
                  <a:noFill/>
                </a:ln>
                <a:solidFill>
                  <a:schemeClr val="folHlink"/>
                </a:solidFill>
                <a:effectLst/>
                <a:uLnTx/>
                <a:uFillTx/>
                <a:latin typeface="Comic Sans MS" pitchFamily="66" charset="0"/>
              </a:rPr>
              <a:t>already know and can do</a:t>
            </a:r>
            <a:r>
              <a:rPr kumimoji="0" lang="en-GB" sz="2400" b="0" i="0" u="none" strike="noStrike" kern="1200" cap="none" spc="0" normalizeH="0" baseline="0" noProof="0" dirty="0">
                <a:ln>
                  <a:noFill/>
                </a:ln>
                <a:solidFill>
                  <a:schemeClr val="tx1"/>
                </a:solidFill>
                <a:effectLst/>
                <a:uLnTx/>
                <a:uFillTx/>
                <a:latin typeface="Comic Sans MS" pitchFamily="66" charset="0"/>
              </a:rPr>
              <a:t> </a:t>
            </a:r>
          </a:p>
          <a:p>
            <a:pPr marL="342900" marR="0" lvl="0" indent="-342900" algn="ctr" defTabSz="914400" rtl="0" eaLnBrk="1" fontAlgn="auto" latinLnBrk="0" hangingPunct="1">
              <a:lnSpc>
                <a:spcPct val="90000"/>
              </a:lnSpc>
              <a:spcBef>
                <a:spcPct val="20000"/>
              </a:spcBef>
              <a:spcAft>
                <a:spcPts val="0"/>
              </a:spcAft>
              <a:buClrTx/>
              <a:buSzTx/>
              <a:buFont typeface="Wingdings" pitchFamily="2" charset="2"/>
              <a:buNone/>
              <a:tabLst/>
              <a:defRPr/>
            </a:pPr>
            <a:r>
              <a:rPr lang="en-GB" sz="2400" dirty="0">
                <a:latin typeface="Comic Sans MS" pitchFamily="66" charset="0"/>
              </a:rPr>
              <a:t>(a baseline assessment)</a:t>
            </a:r>
            <a:endParaRPr kumimoji="0" lang="en-GB" sz="2400" b="0" i="0" u="none" strike="noStrike" kern="1200" cap="none" spc="0" normalizeH="0" baseline="0" noProof="0" dirty="0">
              <a:ln>
                <a:noFill/>
              </a:ln>
              <a:solidFill>
                <a:schemeClr val="tx1"/>
              </a:solidFill>
              <a:effectLst/>
              <a:uLnTx/>
              <a:uFillTx/>
              <a:latin typeface="Comic Sans MS" pitchFamily="66" charset="0"/>
            </a:endParaRPr>
          </a:p>
          <a:p>
            <a:pPr marL="342900" marR="0" lvl="0" indent="-342900" algn="ctr" defTabSz="914400" rtl="0" eaLnBrk="1" fontAlgn="auto" latinLnBrk="0" hangingPunct="1">
              <a:lnSpc>
                <a:spcPct val="90000"/>
              </a:lnSpc>
              <a:spcBef>
                <a:spcPct val="20000"/>
              </a:spcBef>
              <a:spcAft>
                <a:spcPts val="0"/>
              </a:spcAft>
              <a:buClrTx/>
              <a:buSzTx/>
              <a:buFont typeface="Wingdings" pitchFamily="2" charset="2"/>
              <a:buNone/>
              <a:tabLst/>
              <a:defRPr/>
            </a:pPr>
            <a:r>
              <a:rPr kumimoji="0" lang="en-GB" sz="2400" b="0" i="0" u="none" strike="noStrike" kern="1200" cap="none" spc="0" normalizeH="0" baseline="0" noProof="0" dirty="0">
                <a:ln>
                  <a:noFill/>
                </a:ln>
                <a:solidFill>
                  <a:schemeClr val="tx1"/>
                </a:solidFill>
                <a:effectLst/>
                <a:uLnTx/>
                <a:uFillTx/>
                <a:latin typeface="Comic Sans MS" pitchFamily="66" charset="0"/>
              </a:rPr>
              <a:t>and use this information to help us develop an </a:t>
            </a:r>
          </a:p>
          <a:p>
            <a:pPr marL="342900" marR="0" lvl="0" indent="-342900" algn="ctr" defTabSz="914400" rtl="0" eaLnBrk="1" fontAlgn="auto" latinLnBrk="0" hangingPunct="1">
              <a:lnSpc>
                <a:spcPct val="90000"/>
              </a:lnSpc>
              <a:spcBef>
                <a:spcPct val="20000"/>
              </a:spcBef>
              <a:spcAft>
                <a:spcPts val="0"/>
              </a:spcAft>
              <a:buClrTx/>
              <a:buSzTx/>
              <a:buFont typeface="Wingdings" pitchFamily="2" charset="2"/>
              <a:buNone/>
              <a:tabLst/>
              <a:defRPr/>
            </a:pPr>
            <a:r>
              <a:rPr kumimoji="0" lang="en-GB" sz="2400" b="0" i="0" u="none" strike="noStrike" kern="1200" cap="none" spc="0" normalizeH="0" baseline="0" noProof="0" dirty="0">
                <a:ln>
                  <a:noFill/>
                </a:ln>
                <a:solidFill>
                  <a:schemeClr val="folHlink"/>
                </a:solidFill>
                <a:effectLst/>
                <a:uLnTx/>
                <a:uFillTx/>
                <a:latin typeface="Comic Sans MS" pitchFamily="66" charset="0"/>
              </a:rPr>
              <a:t>individual learning programme</a:t>
            </a:r>
            <a:r>
              <a:rPr kumimoji="0" lang="en-GB" sz="2400" b="0" i="1" u="none" strike="noStrike" kern="1200" cap="none" spc="0" normalizeH="0" baseline="0" noProof="0" dirty="0">
                <a:ln>
                  <a:noFill/>
                </a:ln>
                <a:solidFill>
                  <a:schemeClr val="folHlink"/>
                </a:solidFill>
                <a:effectLst/>
                <a:uLnTx/>
                <a:uFillTx/>
                <a:latin typeface="Comic Sans MS" pitchFamily="66" charset="0"/>
              </a:rPr>
              <a:t> </a:t>
            </a:r>
          </a:p>
          <a:p>
            <a:pPr marL="342900" marR="0" lvl="0" indent="-342900" algn="ctr" defTabSz="914400" rtl="0" eaLnBrk="1" fontAlgn="auto" latinLnBrk="0" hangingPunct="1">
              <a:lnSpc>
                <a:spcPct val="90000"/>
              </a:lnSpc>
              <a:spcBef>
                <a:spcPct val="20000"/>
              </a:spcBef>
              <a:spcAft>
                <a:spcPts val="0"/>
              </a:spcAft>
              <a:buClrTx/>
              <a:buSzTx/>
              <a:buFont typeface="Wingdings" pitchFamily="2" charset="2"/>
              <a:buNone/>
              <a:tabLst/>
              <a:defRPr/>
            </a:pPr>
            <a:r>
              <a:rPr kumimoji="0" lang="en-GB" sz="2400" b="0" i="0" u="none" strike="noStrike" kern="1200" cap="none" spc="0" normalizeH="0" baseline="0" noProof="0" dirty="0">
                <a:ln>
                  <a:noFill/>
                </a:ln>
                <a:solidFill>
                  <a:schemeClr val="tx1"/>
                </a:solidFill>
                <a:effectLst/>
                <a:uLnTx/>
                <a:uFillTx/>
                <a:latin typeface="Comic Sans MS" pitchFamily="66" charset="0"/>
              </a:rPr>
              <a:t>for each child.</a:t>
            </a:r>
          </a:p>
          <a:p>
            <a:pPr marL="342900" marR="0" lvl="0" indent="-342900" algn="l" defTabSz="914400" rtl="0" eaLnBrk="1" fontAlgn="auto" latinLnBrk="0" hangingPunct="1">
              <a:lnSpc>
                <a:spcPct val="90000"/>
              </a:lnSpc>
              <a:spcBef>
                <a:spcPct val="20000"/>
              </a:spcBef>
              <a:spcAft>
                <a:spcPts val="0"/>
              </a:spcAft>
              <a:buClrTx/>
              <a:buSzTx/>
              <a:buFont typeface="Wingdings" pitchFamily="2" charset="2"/>
              <a:buNone/>
              <a:tabLst/>
              <a:defRPr/>
            </a:pPr>
            <a:endParaRPr kumimoji="0" lang="en-GB" sz="1200" b="0" i="0" u="none" strike="noStrike" kern="1200" cap="none" spc="0" normalizeH="0" baseline="0" noProof="0" dirty="0">
              <a:ln>
                <a:noFill/>
              </a:ln>
              <a:solidFill>
                <a:schemeClr val="tx1"/>
              </a:solidFill>
              <a:effectLst/>
              <a:uLnTx/>
              <a:uFillTx/>
              <a:latin typeface="Comic Sans MS" pitchFamily="66" charset="0"/>
            </a:endParaRPr>
          </a:p>
          <a:p>
            <a:pPr marL="342900" marR="0" lvl="0" indent="-342900" algn="l" defTabSz="914400" rtl="0" eaLnBrk="1" fontAlgn="auto" latinLnBrk="0" hangingPunct="1">
              <a:lnSpc>
                <a:spcPct val="90000"/>
              </a:lnSpc>
              <a:spcBef>
                <a:spcPct val="20000"/>
              </a:spcBef>
              <a:spcAft>
                <a:spcPts val="0"/>
              </a:spcAft>
              <a:buClrTx/>
              <a:buSzTx/>
              <a:buFont typeface="Wingdings" pitchFamily="2" charset="2"/>
              <a:buNone/>
              <a:tabLst/>
              <a:defRPr/>
            </a:pPr>
            <a:r>
              <a:rPr kumimoji="0" lang="en-GB" sz="1400" b="0" i="0" u="none" strike="noStrike" kern="1200" cap="none" spc="0" normalizeH="0" baseline="0" noProof="0" dirty="0">
                <a:ln>
                  <a:noFill/>
                </a:ln>
                <a:solidFill>
                  <a:schemeClr val="tx1"/>
                </a:solidFill>
                <a:effectLst/>
                <a:uLnTx/>
                <a:uFillTx/>
                <a:latin typeface="Comic Sans MS" pitchFamily="66" charset="0"/>
              </a:rPr>
              <a:t>  </a:t>
            </a:r>
            <a:r>
              <a:rPr kumimoji="0" lang="en-GB" sz="2400" b="0" i="1" u="none" strike="noStrike" kern="1200" cap="none" spc="0" normalizeH="0" baseline="0" noProof="0" dirty="0">
                <a:ln>
                  <a:noFill/>
                </a:ln>
                <a:solidFill>
                  <a:schemeClr val="tx1"/>
                </a:solidFill>
                <a:effectLst/>
                <a:uLnTx/>
                <a:uFillTx/>
                <a:latin typeface="Comic Sans MS" pitchFamily="66" charset="0"/>
              </a:rPr>
              <a:t>We would value any contributions </a:t>
            </a:r>
          </a:p>
          <a:p>
            <a:pPr marL="342900" marR="0" lvl="0" indent="-342900" algn="l" defTabSz="914400" rtl="0" eaLnBrk="1" fontAlgn="auto" latinLnBrk="0" hangingPunct="1">
              <a:lnSpc>
                <a:spcPct val="90000"/>
              </a:lnSpc>
              <a:spcBef>
                <a:spcPct val="20000"/>
              </a:spcBef>
              <a:spcAft>
                <a:spcPts val="0"/>
              </a:spcAft>
              <a:buClrTx/>
              <a:buSzTx/>
              <a:buFont typeface="Wingdings" pitchFamily="2" charset="2"/>
              <a:buNone/>
              <a:tabLst/>
              <a:defRPr/>
            </a:pPr>
            <a:r>
              <a:rPr kumimoji="0" lang="en-GB" sz="2400" b="0" i="1" u="none" strike="noStrike" kern="1200" cap="none" spc="0" normalizeH="0" baseline="0" noProof="0" dirty="0">
                <a:ln>
                  <a:noFill/>
                </a:ln>
                <a:solidFill>
                  <a:schemeClr val="tx1"/>
                </a:solidFill>
                <a:effectLst/>
                <a:uLnTx/>
                <a:uFillTx/>
                <a:latin typeface="Comic Sans MS" pitchFamily="66" charset="0"/>
              </a:rPr>
              <a:t>  you would like to make in helping us </a:t>
            </a:r>
          </a:p>
          <a:p>
            <a:pPr marL="342900" marR="0" lvl="0" indent="-342900" algn="l" defTabSz="914400" rtl="0" eaLnBrk="1" fontAlgn="auto" latinLnBrk="0" hangingPunct="1">
              <a:lnSpc>
                <a:spcPct val="90000"/>
              </a:lnSpc>
              <a:spcBef>
                <a:spcPct val="20000"/>
              </a:spcBef>
              <a:spcAft>
                <a:spcPts val="0"/>
              </a:spcAft>
              <a:buClrTx/>
              <a:buSzTx/>
              <a:buFont typeface="Wingdings" pitchFamily="2" charset="2"/>
              <a:buNone/>
              <a:tabLst/>
              <a:defRPr/>
            </a:pPr>
            <a:r>
              <a:rPr kumimoji="0" lang="en-GB" sz="2400" b="0" i="1" u="none" strike="noStrike" kern="1200" cap="none" spc="0" normalizeH="0" baseline="0" noProof="0" dirty="0">
                <a:ln>
                  <a:noFill/>
                </a:ln>
                <a:solidFill>
                  <a:schemeClr val="tx1"/>
                </a:solidFill>
                <a:effectLst/>
                <a:uLnTx/>
                <a:uFillTx/>
                <a:latin typeface="Comic Sans MS" pitchFamily="66" charset="0"/>
              </a:rPr>
              <a:t>  get to know your child’s needs.</a:t>
            </a:r>
          </a:p>
          <a:p>
            <a:pPr marL="342900" marR="0" lvl="0" indent="-342900" algn="l" defTabSz="914400" rtl="0" eaLnBrk="1" fontAlgn="auto" latinLnBrk="0" hangingPunct="1">
              <a:lnSpc>
                <a:spcPct val="90000"/>
              </a:lnSpc>
              <a:spcBef>
                <a:spcPct val="20000"/>
              </a:spcBef>
              <a:spcAft>
                <a:spcPts val="0"/>
              </a:spcAft>
              <a:buClrTx/>
              <a:buSzTx/>
              <a:buFont typeface="Wingdings" pitchFamily="2" charset="2"/>
              <a:buNone/>
              <a:tabLst/>
              <a:defRPr/>
            </a:pPr>
            <a:endParaRPr kumimoji="0" lang="en-GB" sz="2400" b="0" i="1" u="none" strike="noStrike" kern="1200" cap="none" spc="0" normalizeH="0" baseline="0" noProof="0" dirty="0">
              <a:ln>
                <a:noFill/>
              </a:ln>
              <a:solidFill>
                <a:schemeClr val="tx1"/>
              </a:solidFill>
              <a:effectLst/>
              <a:uLnTx/>
              <a:uFillTx/>
              <a:latin typeface="Comic Sans MS" pitchFamily="66" charset="0"/>
            </a:endParaRPr>
          </a:p>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GB" sz="1800" b="0" i="1" u="none" strike="noStrike" kern="1200" cap="none" spc="0" normalizeH="0" baseline="0" noProof="0" dirty="0">
                <a:ln>
                  <a:noFill/>
                </a:ln>
                <a:solidFill>
                  <a:schemeClr val="tx1"/>
                </a:solidFill>
                <a:effectLst/>
                <a:uLnTx/>
                <a:uFillTx/>
                <a:latin typeface="Comic Sans MS" pitchFamily="66" charset="0"/>
              </a:rPr>
              <a:t>                    </a:t>
            </a:r>
            <a:r>
              <a:rPr kumimoji="0" lang="en-GB" sz="2000" b="0" i="0" u="none" strike="noStrike" kern="1200" cap="none" spc="0" normalizeH="0" baseline="0" noProof="0" dirty="0">
                <a:ln>
                  <a:noFill/>
                </a:ln>
                <a:solidFill>
                  <a:schemeClr val="folHlink"/>
                </a:solidFill>
                <a:effectLst/>
                <a:uLnTx/>
                <a:uFillTx/>
                <a:latin typeface="Comic Sans MS" pitchFamily="66" charset="0"/>
              </a:rPr>
              <a:t>You will be invited to discuss  </a:t>
            </a:r>
          </a:p>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GB" sz="2000" b="0" i="0" u="none" strike="noStrike" kern="1200" cap="none" spc="0" normalizeH="0" baseline="0" noProof="0" dirty="0">
                <a:ln>
                  <a:noFill/>
                </a:ln>
                <a:solidFill>
                  <a:schemeClr val="folHlink"/>
                </a:solidFill>
                <a:effectLst/>
                <a:uLnTx/>
                <a:uFillTx/>
                <a:latin typeface="Comic Sans MS" pitchFamily="66" charset="0"/>
              </a:rPr>
              <a:t>              your child’s progress &amp; adjustment</a:t>
            </a:r>
          </a:p>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GB" sz="2000" b="0" i="0" u="none" strike="noStrike" kern="1200" cap="none" spc="0" normalizeH="0" baseline="0" noProof="0" dirty="0">
                <a:ln>
                  <a:noFill/>
                </a:ln>
                <a:solidFill>
                  <a:schemeClr val="folHlink"/>
                </a:solidFill>
                <a:effectLst/>
                <a:uLnTx/>
                <a:uFillTx/>
                <a:latin typeface="Comic Sans MS" pitchFamily="66" charset="0"/>
              </a:rPr>
              <a:t>     to school within the first term at parents evening.</a:t>
            </a:r>
            <a:r>
              <a:rPr kumimoji="0" lang="en-GB" sz="2000" b="0" i="0" u="none" strike="noStrike" kern="1200" cap="none" spc="0" normalizeH="0" baseline="0" noProof="0" dirty="0">
                <a:ln>
                  <a:noFill/>
                </a:ln>
                <a:solidFill>
                  <a:schemeClr val="tx1"/>
                </a:solidFill>
                <a:effectLst/>
                <a:uLnTx/>
                <a:uFillTx/>
                <a:latin typeface="Comic Sans MS" pitchFamily="66" charset="0"/>
              </a:rPr>
              <a:t>  </a:t>
            </a:r>
          </a:p>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endParaRPr kumimoji="0" lang="en-GB" sz="2000" b="0" i="0" u="none" strike="noStrike" kern="1200" cap="none" spc="0" normalizeH="0" baseline="0" noProof="0" dirty="0">
              <a:ln>
                <a:noFill/>
              </a:ln>
              <a:solidFill>
                <a:schemeClr val="tx1"/>
              </a:solidFill>
              <a:effectLst/>
              <a:uLnTx/>
              <a:uFillTx/>
              <a:latin typeface="+mn-lt"/>
              <a:ea typeface="+mn-ea"/>
              <a:cs typeface="+mn-cs"/>
            </a:endParaRPr>
          </a:p>
        </p:txBody>
      </p:sp>
      <p:pic>
        <p:nvPicPr>
          <p:cNvPr id="4" name="Picture 5" descr="j0297565[1]"/>
          <p:cNvPicPr>
            <a:picLocks noChangeAspect="1" noChangeArrowheads="1"/>
          </p:cNvPicPr>
          <p:nvPr/>
        </p:nvPicPr>
        <p:blipFill>
          <a:blip r:embed="rId3" cstate="print"/>
          <a:srcRect/>
          <a:stretch>
            <a:fillRect/>
          </a:stretch>
        </p:blipFill>
        <p:spPr bwMode="auto">
          <a:xfrm>
            <a:off x="6012160" y="3356992"/>
            <a:ext cx="2360382" cy="1511473"/>
          </a:xfrm>
          <a:prstGeom prst="rect">
            <a:avLst/>
          </a:prstGeom>
          <a:noFill/>
        </p:spPr>
      </p:pic>
      <p:pic>
        <p:nvPicPr>
          <p:cNvPr id="5" name="Picture 4"/>
          <p:cNvPicPr>
            <a:picLocks noChangeAspect="1" noChangeArrowheads="1"/>
          </p:cNvPicPr>
          <p:nvPr/>
        </p:nvPicPr>
        <p:blipFill>
          <a:blip r:embed="rId4" cstate="print"/>
          <a:srcRect/>
          <a:stretch>
            <a:fillRect/>
          </a:stretch>
        </p:blipFill>
        <p:spPr bwMode="auto">
          <a:xfrm>
            <a:off x="323528" y="332656"/>
            <a:ext cx="1296144" cy="1210188"/>
          </a:xfrm>
          <a:prstGeom prst="rect">
            <a:avLst/>
          </a:prstGeom>
          <a:noFill/>
          <a:ln w="3810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10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3">
                                            <p:txEl>
                                              <p:pRg st="2" end="2"/>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10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18" dur="10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10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24" dur="1000" fill="hold"/>
                                        <p:tgtEl>
                                          <p:spTgt spid="3">
                                            <p:txEl>
                                              <p:pRg st="4" end="4"/>
                                            </p:tx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10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28" dur="1000" fill="hold"/>
                                        <p:tgtEl>
                                          <p:spTgt spid="3">
                                            <p:txEl>
                                              <p:pRg st="5" end="5"/>
                                            </p:txEl>
                                          </p:spTgt>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10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32" dur="1000" fill="hold"/>
                                        <p:tgtEl>
                                          <p:spTgt spid="3">
                                            <p:txEl>
                                              <p:pRg st="6" end="6"/>
                                            </p:txEl>
                                          </p:spTgt>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 calcmode="lin" valueType="num">
                                      <p:cBhvr additive="base">
                                        <p:cTn id="35" dur="1000" fill="hold"/>
                                        <p:tgtEl>
                                          <p:spTgt spid="3">
                                            <p:txEl>
                                              <p:pRg st="7" end="7"/>
                                            </p:txEl>
                                          </p:spTgt>
                                        </p:tgtEl>
                                        <p:attrNameLst>
                                          <p:attrName>ppt_x</p:attrName>
                                        </p:attrNameLst>
                                      </p:cBhvr>
                                      <p:tavLst>
                                        <p:tav tm="0">
                                          <p:val>
                                            <p:strVal val="0-#ppt_w/2"/>
                                          </p:val>
                                        </p:tav>
                                        <p:tav tm="100000">
                                          <p:val>
                                            <p:strVal val="#ppt_x"/>
                                          </p:val>
                                        </p:tav>
                                      </p:tavLst>
                                    </p:anim>
                                    <p:anim calcmode="lin" valueType="num">
                                      <p:cBhvr additive="base">
                                        <p:cTn id="36" dur="1000" fill="hold"/>
                                        <p:tgtEl>
                                          <p:spTgt spid="3">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3">
                                            <p:txEl>
                                              <p:pRg st="9" end="9"/>
                                            </p:txEl>
                                          </p:spTgt>
                                        </p:tgtEl>
                                        <p:attrNameLst>
                                          <p:attrName>style.visibility</p:attrName>
                                        </p:attrNameLst>
                                      </p:cBhvr>
                                      <p:to>
                                        <p:strVal val="visible"/>
                                      </p:to>
                                    </p:set>
                                    <p:anim calcmode="lin" valueType="num">
                                      <p:cBhvr additive="base">
                                        <p:cTn id="41" dur="1000" fill="hold"/>
                                        <p:tgtEl>
                                          <p:spTgt spid="3">
                                            <p:txEl>
                                              <p:pRg st="9" end="9"/>
                                            </p:txEl>
                                          </p:spTgt>
                                        </p:tgtEl>
                                        <p:attrNameLst>
                                          <p:attrName>ppt_x</p:attrName>
                                        </p:attrNameLst>
                                      </p:cBhvr>
                                      <p:tavLst>
                                        <p:tav tm="0">
                                          <p:val>
                                            <p:strVal val="0-#ppt_w/2"/>
                                          </p:val>
                                        </p:tav>
                                        <p:tav tm="100000">
                                          <p:val>
                                            <p:strVal val="#ppt_x"/>
                                          </p:val>
                                        </p:tav>
                                      </p:tavLst>
                                    </p:anim>
                                    <p:anim calcmode="lin" valueType="num">
                                      <p:cBhvr additive="base">
                                        <p:cTn id="42" dur="1000" fill="hold"/>
                                        <p:tgtEl>
                                          <p:spTgt spid="3">
                                            <p:txEl>
                                              <p:pRg st="9" end="9"/>
                                            </p:txEl>
                                          </p:spTgt>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 calcmode="lin" valueType="num">
                                      <p:cBhvr additive="base">
                                        <p:cTn id="45" dur="1000" fill="hold"/>
                                        <p:tgtEl>
                                          <p:spTgt spid="3">
                                            <p:txEl>
                                              <p:pRg st="10" end="10"/>
                                            </p:txEl>
                                          </p:spTgt>
                                        </p:tgtEl>
                                        <p:attrNameLst>
                                          <p:attrName>ppt_x</p:attrName>
                                        </p:attrNameLst>
                                      </p:cBhvr>
                                      <p:tavLst>
                                        <p:tav tm="0">
                                          <p:val>
                                            <p:strVal val="0-#ppt_w/2"/>
                                          </p:val>
                                        </p:tav>
                                        <p:tav tm="100000">
                                          <p:val>
                                            <p:strVal val="#ppt_x"/>
                                          </p:val>
                                        </p:tav>
                                      </p:tavLst>
                                    </p:anim>
                                    <p:anim calcmode="lin" valueType="num">
                                      <p:cBhvr additive="base">
                                        <p:cTn id="46" dur="1000" fill="hold"/>
                                        <p:tgtEl>
                                          <p:spTgt spid="3">
                                            <p:txEl>
                                              <p:pRg st="10" end="10"/>
                                            </p:txEl>
                                          </p:spTgt>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3">
                                            <p:txEl>
                                              <p:pRg st="11" end="11"/>
                                            </p:txEl>
                                          </p:spTgt>
                                        </p:tgtEl>
                                        <p:attrNameLst>
                                          <p:attrName>style.visibility</p:attrName>
                                        </p:attrNameLst>
                                      </p:cBhvr>
                                      <p:to>
                                        <p:strVal val="visible"/>
                                      </p:to>
                                    </p:set>
                                    <p:anim calcmode="lin" valueType="num">
                                      <p:cBhvr additive="base">
                                        <p:cTn id="49" dur="1000" fill="hold"/>
                                        <p:tgtEl>
                                          <p:spTgt spid="3">
                                            <p:txEl>
                                              <p:pRg st="11" end="11"/>
                                            </p:txEl>
                                          </p:spTgt>
                                        </p:tgtEl>
                                        <p:attrNameLst>
                                          <p:attrName>ppt_x</p:attrName>
                                        </p:attrNameLst>
                                      </p:cBhvr>
                                      <p:tavLst>
                                        <p:tav tm="0">
                                          <p:val>
                                            <p:strVal val="0-#ppt_w/2"/>
                                          </p:val>
                                        </p:tav>
                                        <p:tav tm="100000">
                                          <p:val>
                                            <p:strVal val="#ppt_x"/>
                                          </p:val>
                                        </p:tav>
                                      </p:tavLst>
                                    </p:anim>
                                    <p:anim calcmode="lin" valueType="num">
                                      <p:cBhvr additive="base">
                                        <p:cTn id="50" dur="1000" fill="hold"/>
                                        <p:tgtEl>
                                          <p:spTgt spid="3">
                                            <p:txEl>
                                              <p:pRg st="11" end="11"/>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3">
                                            <p:txEl>
                                              <p:pRg st="13" end="13"/>
                                            </p:txEl>
                                          </p:spTgt>
                                        </p:tgtEl>
                                        <p:attrNameLst>
                                          <p:attrName>style.visibility</p:attrName>
                                        </p:attrNameLst>
                                      </p:cBhvr>
                                      <p:to>
                                        <p:strVal val="visible"/>
                                      </p:to>
                                    </p:set>
                                    <p:anim calcmode="lin" valueType="num">
                                      <p:cBhvr additive="base">
                                        <p:cTn id="55" dur="1000" fill="hold"/>
                                        <p:tgtEl>
                                          <p:spTgt spid="3">
                                            <p:txEl>
                                              <p:pRg st="13" end="13"/>
                                            </p:txEl>
                                          </p:spTgt>
                                        </p:tgtEl>
                                        <p:attrNameLst>
                                          <p:attrName>ppt_x</p:attrName>
                                        </p:attrNameLst>
                                      </p:cBhvr>
                                      <p:tavLst>
                                        <p:tav tm="0">
                                          <p:val>
                                            <p:strVal val="0-#ppt_w/2"/>
                                          </p:val>
                                        </p:tav>
                                        <p:tav tm="100000">
                                          <p:val>
                                            <p:strVal val="#ppt_x"/>
                                          </p:val>
                                        </p:tav>
                                      </p:tavLst>
                                    </p:anim>
                                    <p:anim calcmode="lin" valueType="num">
                                      <p:cBhvr additive="base">
                                        <p:cTn id="56" dur="1000" fill="hold"/>
                                        <p:tgtEl>
                                          <p:spTgt spid="3">
                                            <p:txEl>
                                              <p:pRg st="13" end="13"/>
                                            </p:txEl>
                                          </p:spTgt>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3">
                                            <p:txEl>
                                              <p:pRg st="14" end="14"/>
                                            </p:txEl>
                                          </p:spTgt>
                                        </p:tgtEl>
                                        <p:attrNameLst>
                                          <p:attrName>style.visibility</p:attrName>
                                        </p:attrNameLst>
                                      </p:cBhvr>
                                      <p:to>
                                        <p:strVal val="visible"/>
                                      </p:to>
                                    </p:set>
                                    <p:anim calcmode="lin" valueType="num">
                                      <p:cBhvr additive="base">
                                        <p:cTn id="59" dur="1000" fill="hold"/>
                                        <p:tgtEl>
                                          <p:spTgt spid="3">
                                            <p:txEl>
                                              <p:pRg st="14" end="14"/>
                                            </p:txEl>
                                          </p:spTgt>
                                        </p:tgtEl>
                                        <p:attrNameLst>
                                          <p:attrName>ppt_x</p:attrName>
                                        </p:attrNameLst>
                                      </p:cBhvr>
                                      <p:tavLst>
                                        <p:tav tm="0">
                                          <p:val>
                                            <p:strVal val="0-#ppt_w/2"/>
                                          </p:val>
                                        </p:tav>
                                        <p:tav tm="100000">
                                          <p:val>
                                            <p:strVal val="#ppt_x"/>
                                          </p:val>
                                        </p:tav>
                                      </p:tavLst>
                                    </p:anim>
                                    <p:anim calcmode="lin" valueType="num">
                                      <p:cBhvr additive="base">
                                        <p:cTn id="60" dur="1000" fill="hold"/>
                                        <p:tgtEl>
                                          <p:spTgt spid="3">
                                            <p:txEl>
                                              <p:pRg st="14" end="14"/>
                                            </p:txEl>
                                          </p:spTgt>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3">
                                            <p:txEl>
                                              <p:pRg st="15" end="15"/>
                                            </p:txEl>
                                          </p:spTgt>
                                        </p:tgtEl>
                                        <p:attrNameLst>
                                          <p:attrName>style.visibility</p:attrName>
                                        </p:attrNameLst>
                                      </p:cBhvr>
                                      <p:to>
                                        <p:strVal val="visible"/>
                                      </p:to>
                                    </p:set>
                                    <p:anim calcmode="lin" valueType="num">
                                      <p:cBhvr additive="base">
                                        <p:cTn id="63" dur="1000" fill="hold"/>
                                        <p:tgtEl>
                                          <p:spTgt spid="3">
                                            <p:txEl>
                                              <p:pRg st="15" end="15"/>
                                            </p:txEl>
                                          </p:spTgt>
                                        </p:tgtEl>
                                        <p:attrNameLst>
                                          <p:attrName>ppt_x</p:attrName>
                                        </p:attrNameLst>
                                      </p:cBhvr>
                                      <p:tavLst>
                                        <p:tav tm="0">
                                          <p:val>
                                            <p:strVal val="0-#ppt_w/2"/>
                                          </p:val>
                                        </p:tav>
                                        <p:tav tm="100000">
                                          <p:val>
                                            <p:strVal val="#ppt_x"/>
                                          </p:val>
                                        </p:tav>
                                      </p:tavLst>
                                    </p:anim>
                                    <p:anim calcmode="lin" valueType="num">
                                      <p:cBhvr additive="base">
                                        <p:cTn id="64" dur="1000" fill="hold"/>
                                        <p:tgtEl>
                                          <p:spTgt spid="3">
                                            <p:txEl>
                                              <p:pRg st="15" end="15"/>
                                            </p:txEl>
                                          </p:spTgt>
                                        </p:tgtEl>
                                        <p:attrNameLst>
                                          <p:attrName>ppt_y</p:attrName>
                                        </p:attrNameLst>
                                      </p:cBhvr>
                                      <p:tavLst>
                                        <p:tav tm="0">
                                          <p:val>
                                            <p:strVal val="#ppt_y"/>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1" nodeType="clickEffect">
                                  <p:stCondLst>
                                    <p:cond delay="0"/>
                                  </p:stCondLst>
                                  <p:childTnLst>
                                    <p:set>
                                      <p:cBhvr>
                                        <p:cTn id="6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3" cstate="print"/>
          <a:srcRect/>
          <a:stretch>
            <a:fillRect/>
          </a:stretch>
        </p:blipFill>
        <p:spPr bwMode="auto">
          <a:xfrm>
            <a:off x="3563888" y="332656"/>
            <a:ext cx="1800200" cy="1512735"/>
          </a:xfrm>
          <a:prstGeom prst="rect">
            <a:avLst/>
          </a:prstGeom>
          <a:noFill/>
          <a:ln w="38100">
            <a:solidFill>
              <a:schemeClr val="tx1"/>
            </a:solidFill>
            <a:miter lim="800000"/>
            <a:headEnd/>
            <a:tailEnd/>
          </a:ln>
        </p:spPr>
      </p:pic>
      <p:sp>
        <p:nvSpPr>
          <p:cNvPr id="3" name="Rectangle 2"/>
          <p:cNvSpPr/>
          <p:nvPr/>
        </p:nvSpPr>
        <p:spPr>
          <a:xfrm>
            <a:off x="683568" y="2083796"/>
            <a:ext cx="7848872" cy="923330"/>
          </a:xfrm>
          <a:prstGeom prst="rect">
            <a:avLst/>
          </a:prstGeom>
          <a:noFill/>
          <a:ln w="57150">
            <a:solidFill>
              <a:schemeClr val="tx1"/>
            </a:solidFill>
          </a:ln>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Attendance &amp; Punctuality</a:t>
            </a:r>
          </a:p>
        </p:txBody>
      </p:sp>
      <p:sp>
        <p:nvSpPr>
          <p:cNvPr id="4" name="Rectangle 3"/>
          <p:cNvSpPr/>
          <p:nvPr/>
        </p:nvSpPr>
        <p:spPr>
          <a:xfrm>
            <a:off x="395536" y="3195459"/>
            <a:ext cx="8928992" cy="3662541"/>
          </a:xfrm>
          <a:prstGeom prst="rect">
            <a:avLst/>
          </a:prstGeom>
        </p:spPr>
        <p:txBody>
          <a:bodyPr wrap="square">
            <a:spAutoFit/>
          </a:bodyPr>
          <a:lstStyle/>
          <a:p>
            <a:r>
              <a:rPr lang="en-GB" b="1" dirty="0">
                <a:solidFill>
                  <a:srgbClr val="00B050"/>
                </a:solidFill>
                <a:latin typeface="Comic Sans MS" panose="030F0702030302020204" pitchFamily="66" charset="0"/>
              </a:rPr>
              <a:t>GREEN</a:t>
            </a:r>
            <a:r>
              <a:rPr lang="en-GB" dirty="0">
                <a:latin typeface="Comic Sans MS" panose="030F0702030302020204" pitchFamily="66" charset="0"/>
              </a:rPr>
              <a:t> </a:t>
            </a:r>
            <a:r>
              <a:rPr lang="en-GB" b="1" dirty="0">
                <a:latin typeface="Comic Sans MS" panose="030F0702030302020204" pitchFamily="66" charset="0"/>
              </a:rPr>
              <a:t>97.5 – 100% </a:t>
            </a:r>
            <a:r>
              <a:rPr lang="en-GB" dirty="0">
                <a:latin typeface="Comic Sans MS" panose="030F0702030302020204" pitchFamily="66" charset="0"/>
              </a:rPr>
              <a:t>attendance Excellent! Fantastic attendance</a:t>
            </a:r>
          </a:p>
          <a:p>
            <a:r>
              <a:rPr lang="en-GB" b="1" dirty="0">
                <a:solidFill>
                  <a:srgbClr val="FFC000"/>
                </a:solidFill>
                <a:latin typeface="Comic Sans MS" panose="030F0702030302020204" pitchFamily="66" charset="0"/>
              </a:rPr>
              <a:t>YELLOW</a:t>
            </a:r>
            <a:r>
              <a:rPr lang="en-GB" dirty="0">
                <a:latin typeface="Comic Sans MS" panose="030F0702030302020204" pitchFamily="66" charset="0"/>
              </a:rPr>
              <a:t> </a:t>
            </a:r>
            <a:r>
              <a:rPr lang="en-GB" b="1" dirty="0">
                <a:latin typeface="Comic Sans MS" panose="030F0702030302020204" pitchFamily="66" charset="0"/>
              </a:rPr>
              <a:t>95 – 97.4% </a:t>
            </a:r>
            <a:r>
              <a:rPr lang="en-GB" dirty="0">
                <a:latin typeface="Comic Sans MS" panose="030F0702030302020204" pitchFamily="66" charset="0"/>
              </a:rPr>
              <a:t>attendance Super Effort! You are trying hard to be in school</a:t>
            </a:r>
          </a:p>
          <a:p>
            <a:r>
              <a:rPr lang="en-GB" b="1" dirty="0">
                <a:solidFill>
                  <a:srgbClr val="FF0000"/>
                </a:solidFill>
                <a:latin typeface="Comic Sans MS" panose="030F0702030302020204" pitchFamily="66" charset="0"/>
              </a:rPr>
              <a:t>RED</a:t>
            </a:r>
            <a:r>
              <a:rPr lang="en-GB" dirty="0">
                <a:latin typeface="Comic Sans MS" panose="030F0702030302020204" pitchFamily="66" charset="0"/>
              </a:rPr>
              <a:t> </a:t>
            </a:r>
            <a:r>
              <a:rPr lang="en-GB" b="1" dirty="0">
                <a:latin typeface="Comic Sans MS" panose="030F0702030302020204" pitchFamily="66" charset="0"/>
              </a:rPr>
              <a:t>Less than 95% Danger Zone! </a:t>
            </a:r>
            <a:r>
              <a:rPr lang="en-GB" dirty="0">
                <a:latin typeface="Comic Sans MS" panose="030F0702030302020204" pitchFamily="66" charset="0"/>
              </a:rPr>
              <a:t>You are missing a lot of learning time</a:t>
            </a:r>
          </a:p>
          <a:p>
            <a:r>
              <a:rPr lang="en-GB" b="1" dirty="0">
                <a:latin typeface="Comic Sans MS" panose="030F0702030302020204" pitchFamily="66" charset="0"/>
              </a:rPr>
              <a:t>Less than 90% </a:t>
            </a:r>
            <a:r>
              <a:rPr lang="en-GB" dirty="0">
                <a:latin typeface="Comic Sans MS" panose="030F0702030302020204" pitchFamily="66" charset="0"/>
              </a:rPr>
              <a:t>Persistent Absence requiring formal intervention</a:t>
            </a:r>
          </a:p>
          <a:p>
            <a:endParaRPr lang="en-GB" sz="1600" dirty="0">
              <a:latin typeface="Comic Sans MS" panose="030F0702030302020204" pitchFamily="66" charset="0"/>
            </a:endParaRPr>
          </a:p>
          <a:p>
            <a:r>
              <a:rPr lang="en-GB" dirty="0">
                <a:latin typeface="Comic Sans MS" panose="030F0702030302020204" pitchFamily="66" charset="0"/>
              </a:rPr>
              <a:t>Pupils who are away from school for whatever reasons, for 10% of their timetable, are regarded as Persistent Absences and the school have to involve other agencies. Being late adds up to lost learning too! If you are 5 minutes late everyday you will miss 3 school days in one year. If you are 15 minutes late everyday you will miss 10 school days in one year. If you are 30 minutes late everyday you will miss 19 school days in one year – the equivalent of nearly 100 hours of learning.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3" cstate="print"/>
          <a:srcRect/>
          <a:stretch>
            <a:fillRect/>
          </a:stretch>
        </p:blipFill>
        <p:spPr bwMode="auto">
          <a:xfrm>
            <a:off x="3563888" y="548680"/>
            <a:ext cx="1800200" cy="1512735"/>
          </a:xfrm>
          <a:prstGeom prst="rect">
            <a:avLst/>
          </a:prstGeom>
          <a:noFill/>
          <a:ln w="38100">
            <a:solidFill>
              <a:schemeClr val="tx1"/>
            </a:solidFill>
            <a:miter lim="800000"/>
            <a:headEnd/>
            <a:tailEnd/>
          </a:ln>
        </p:spPr>
      </p:pic>
      <p:sp>
        <p:nvSpPr>
          <p:cNvPr id="3" name="Rectangle 2"/>
          <p:cNvSpPr/>
          <p:nvPr/>
        </p:nvSpPr>
        <p:spPr>
          <a:xfrm>
            <a:off x="1079612" y="2564904"/>
            <a:ext cx="6984776" cy="923330"/>
          </a:xfrm>
          <a:prstGeom prst="rect">
            <a:avLst/>
          </a:prstGeom>
          <a:noFill/>
          <a:ln w="57150">
            <a:solidFill>
              <a:schemeClr val="tx1"/>
            </a:solidFill>
          </a:ln>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Behaviour</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4" name="TextBox 3"/>
          <p:cNvSpPr txBox="1"/>
          <p:nvPr/>
        </p:nvSpPr>
        <p:spPr>
          <a:xfrm>
            <a:off x="0" y="3789040"/>
            <a:ext cx="9144000" cy="2246769"/>
          </a:xfrm>
          <a:prstGeom prst="rect">
            <a:avLst/>
          </a:prstGeom>
          <a:noFill/>
        </p:spPr>
        <p:txBody>
          <a:bodyPr wrap="square" rtlCol="0">
            <a:spAutoFit/>
          </a:bodyPr>
          <a:lstStyle/>
          <a:p>
            <a:pPr marL="342900" indent="-342900">
              <a:buFont typeface="Arial" panose="020B0604020202020204" pitchFamily="34" charset="0"/>
              <a:buChar char="•"/>
            </a:pPr>
            <a:r>
              <a:rPr lang="en-GB" sz="2000" dirty="0">
                <a:latin typeface="Comic Sans MS" panose="030F0702030302020204" pitchFamily="66" charset="0"/>
              </a:rPr>
              <a:t>Saint Thomas More has a positive behaviour policy (available on our website) with a shared, whole-school, uniformed approach</a:t>
            </a:r>
          </a:p>
          <a:p>
            <a:pPr marL="342900" indent="-342900">
              <a:buFont typeface="Arial" panose="020B0604020202020204" pitchFamily="34" charset="0"/>
              <a:buChar char="•"/>
            </a:pPr>
            <a:r>
              <a:rPr lang="en-GB" sz="2000" dirty="0">
                <a:latin typeface="Comic Sans MS" panose="030F0702030302020204" pitchFamily="66" charset="0"/>
              </a:rPr>
              <a:t>Yellow forms record reflections on behaviour | Red forms record serious incidents where our three school rules are broken</a:t>
            </a:r>
          </a:p>
          <a:p>
            <a:pPr marL="342900" indent="-342900">
              <a:buFont typeface="Arial" panose="020B0604020202020204" pitchFamily="34" charset="0"/>
              <a:buChar char="•"/>
            </a:pPr>
            <a:r>
              <a:rPr lang="en-GB" sz="2000" dirty="0">
                <a:latin typeface="Comic Sans MS" panose="030F0702030302020204" pitchFamily="66" charset="0"/>
              </a:rPr>
              <a:t>God’s Gifts assemblies give opportunities to celebrate children’s successes</a:t>
            </a:r>
          </a:p>
          <a:p>
            <a:pPr marL="342900" indent="-342900">
              <a:buFont typeface="Arial" panose="020B0604020202020204" pitchFamily="34" charset="0"/>
              <a:buChar char="•"/>
            </a:pPr>
            <a:r>
              <a:rPr lang="en-GB" sz="2000" dirty="0">
                <a:latin typeface="Comic Sans MS" panose="030F0702030302020204" pitchFamily="66" charset="0"/>
              </a:rPr>
              <a:t>House points are awarded for demonstrations of resilience and respect</a:t>
            </a:r>
          </a:p>
        </p:txBody>
      </p:sp>
    </p:spTree>
    <p:extLst>
      <p:ext uri="{BB962C8B-B14F-4D97-AF65-F5344CB8AC3E}">
        <p14:creationId xmlns:p14="http://schemas.microsoft.com/office/powerpoint/2010/main" val="18596826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3" cstate="print"/>
          <a:srcRect/>
          <a:stretch>
            <a:fillRect/>
          </a:stretch>
        </p:blipFill>
        <p:spPr bwMode="auto">
          <a:xfrm>
            <a:off x="3563888" y="253411"/>
            <a:ext cx="1800200" cy="1512735"/>
          </a:xfrm>
          <a:prstGeom prst="rect">
            <a:avLst/>
          </a:prstGeom>
          <a:noFill/>
          <a:ln w="38100">
            <a:solidFill>
              <a:schemeClr val="tx1"/>
            </a:solidFill>
            <a:miter lim="800000"/>
            <a:headEnd/>
            <a:tailEnd/>
          </a:ln>
        </p:spPr>
      </p:pic>
      <p:sp>
        <p:nvSpPr>
          <p:cNvPr id="3" name="Rectangle 2"/>
          <p:cNvSpPr/>
          <p:nvPr/>
        </p:nvSpPr>
        <p:spPr>
          <a:xfrm>
            <a:off x="1115616" y="1913497"/>
            <a:ext cx="6984776" cy="923330"/>
          </a:xfrm>
          <a:prstGeom prst="rect">
            <a:avLst/>
          </a:prstGeom>
          <a:noFill/>
          <a:ln w="57150">
            <a:solidFill>
              <a:schemeClr val="tx1"/>
            </a:solidFill>
          </a:ln>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SEND</a:t>
            </a:r>
          </a:p>
        </p:txBody>
      </p:sp>
      <p:sp>
        <p:nvSpPr>
          <p:cNvPr id="4" name="Rectangle 3"/>
          <p:cNvSpPr/>
          <p:nvPr/>
        </p:nvSpPr>
        <p:spPr>
          <a:xfrm>
            <a:off x="36004" y="2984178"/>
            <a:ext cx="9144000" cy="3693319"/>
          </a:xfrm>
          <a:prstGeom prst="rect">
            <a:avLst/>
          </a:prstGeom>
        </p:spPr>
        <p:txBody>
          <a:bodyPr wrap="square">
            <a:spAutoFit/>
          </a:bodyPr>
          <a:lstStyle/>
          <a:p>
            <a:pPr fontAlgn="base"/>
            <a:r>
              <a:rPr lang="en-GB" dirty="0">
                <a:solidFill>
                  <a:srgbClr val="000000"/>
                </a:solidFill>
                <a:latin typeface="Comic Sans MS" panose="030F0702030302020204" pitchFamily="66" charset="0"/>
              </a:rPr>
              <a:t>The term 'Special Educational Needs' is used to describe learning difficulties or disabilities that make it harder for children to learn than most children of the same age. Children with Special Educational Needs (SEN) are likely to need extra or different help from that given to other children their age.</a:t>
            </a:r>
            <a:r>
              <a:rPr lang="en-US" dirty="0">
                <a:solidFill>
                  <a:srgbClr val="000000"/>
                </a:solidFill>
                <a:latin typeface="Comic Sans MS" panose="030F0702030302020204" pitchFamily="66" charset="0"/>
              </a:rPr>
              <a:t>​</a:t>
            </a:r>
            <a:endParaRPr lang="en-GB" dirty="0">
              <a:solidFill>
                <a:srgbClr val="000000"/>
              </a:solidFill>
              <a:latin typeface="Comic Sans MS" panose="030F0702030302020204" pitchFamily="66" charset="0"/>
            </a:endParaRPr>
          </a:p>
          <a:p>
            <a:pPr fontAlgn="base"/>
            <a:r>
              <a:rPr lang="en-GB" b="1" dirty="0">
                <a:solidFill>
                  <a:srgbClr val="000000"/>
                </a:solidFill>
                <a:latin typeface="Comic Sans MS" panose="030F0702030302020204" pitchFamily="66" charset="0"/>
              </a:rPr>
              <a:t>4 broad areas of need:</a:t>
            </a:r>
            <a:r>
              <a:rPr lang="en-US" dirty="0">
                <a:solidFill>
                  <a:srgbClr val="000000"/>
                </a:solidFill>
                <a:latin typeface="Comic Sans MS" panose="030F0702030302020204" pitchFamily="66" charset="0"/>
              </a:rPr>
              <a:t>​</a:t>
            </a:r>
            <a:endParaRPr lang="en-GB" dirty="0">
              <a:solidFill>
                <a:srgbClr val="000000"/>
              </a:solidFill>
              <a:latin typeface="Comic Sans MS" panose="030F0702030302020204" pitchFamily="66" charset="0"/>
            </a:endParaRPr>
          </a:p>
          <a:p>
            <a:pPr fontAlgn="base">
              <a:buFont typeface="Arial" panose="020B0604020202020204" pitchFamily="34" charset="0"/>
              <a:buChar char="•"/>
            </a:pPr>
            <a:r>
              <a:rPr lang="en-GB" dirty="0">
                <a:solidFill>
                  <a:srgbClr val="000000"/>
                </a:solidFill>
                <a:latin typeface="Comic Sans MS" panose="030F0702030302020204" pitchFamily="66" charset="0"/>
              </a:rPr>
              <a:t>communication and interaction​</a:t>
            </a:r>
          </a:p>
          <a:p>
            <a:pPr fontAlgn="base">
              <a:buFont typeface="Arial" panose="020B0604020202020204" pitchFamily="34" charset="0"/>
              <a:buChar char="•"/>
            </a:pPr>
            <a:r>
              <a:rPr lang="en-GB" dirty="0">
                <a:solidFill>
                  <a:srgbClr val="000000"/>
                </a:solidFill>
                <a:latin typeface="Comic Sans MS" panose="030F0702030302020204" pitchFamily="66" charset="0"/>
              </a:rPr>
              <a:t>cognition and learning​</a:t>
            </a:r>
          </a:p>
          <a:p>
            <a:pPr fontAlgn="base">
              <a:buFont typeface="Arial" panose="020B0604020202020204" pitchFamily="34" charset="0"/>
              <a:buChar char="•"/>
            </a:pPr>
            <a:r>
              <a:rPr lang="en-GB" dirty="0">
                <a:solidFill>
                  <a:srgbClr val="000000"/>
                </a:solidFill>
                <a:latin typeface="Comic Sans MS" panose="030F0702030302020204" pitchFamily="66" charset="0"/>
              </a:rPr>
              <a:t>social, emotional and mental health difficulties​</a:t>
            </a:r>
          </a:p>
          <a:p>
            <a:pPr fontAlgn="base">
              <a:buFont typeface="Arial" panose="020B0604020202020204" pitchFamily="34" charset="0"/>
              <a:buChar char="•"/>
            </a:pPr>
            <a:r>
              <a:rPr lang="en-GB" dirty="0">
                <a:solidFill>
                  <a:srgbClr val="000000"/>
                </a:solidFill>
                <a:latin typeface="Comic Sans MS" panose="030F0702030302020204" pitchFamily="66" charset="0"/>
              </a:rPr>
              <a:t>sensory and/or physical needs.</a:t>
            </a:r>
          </a:p>
          <a:p>
            <a:pPr fontAlgn="base">
              <a:buFont typeface="Arial" panose="020B0604020202020204" pitchFamily="34" charset="0"/>
              <a:buChar char="•"/>
            </a:pPr>
            <a:endParaRPr lang="en-GB" dirty="0">
              <a:solidFill>
                <a:srgbClr val="000000"/>
              </a:solidFill>
              <a:latin typeface="Comic Sans MS" panose="030F0702030302020204" pitchFamily="66" charset="0"/>
            </a:endParaRPr>
          </a:p>
          <a:p>
            <a:pPr fontAlgn="base"/>
            <a:r>
              <a:rPr lang="en-GB" dirty="0">
                <a:solidFill>
                  <a:srgbClr val="000000"/>
                </a:solidFill>
                <a:latin typeface="Comic Sans MS" panose="030F0702030302020204" pitchFamily="66" charset="0"/>
              </a:rPr>
              <a:t>If you have a concern about your child, or if your child is already being supported by agencies, </a:t>
            </a:r>
            <a:r>
              <a:rPr lang="en-GB" dirty="0" err="1">
                <a:solidFill>
                  <a:srgbClr val="000000"/>
                </a:solidFill>
                <a:latin typeface="Comic Sans MS" panose="030F0702030302020204" pitchFamily="66" charset="0"/>
              </a:rPr>
              <a:t>e.g</a:t>
            </a:r>
            <a:r>
              <a:rPr lang="en-GB" dirty="0">
                <a:solidFill>
                  <a:srgbClr val="000000"/>
                </a:solidFill>
                <a:latin typeface="Comic Sans MS" panose="030F0702030302020204" pitchFamily="66" charset="0"/>
              </a:rPr>
              <a:t>, Health, Speech and Language service, please make staff aware or contact our school SENDCo, Mrs A Nicholls at </a:t>
            </a:r>
            <a:r>
              <a:rPr lang="en-GB" b="1" dirty="0">
                <a:solidFill>
                  <a:srgbClr val="000000"/>
                </a:solidFill>
                <a:latin typeface="Comic Sans MS" panose="030F0702030302020204" pitchFamily="66" charset="0"/>
              </a:rPr>
              <a:t>a.nicholls@stm-lumenchristi.org.uk </a:t>
            </a:r>
            <a:endParaRPr lang="en-GB"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32385990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3" cstate="print"/>
          <a:srcRect/>
          <a:stretch>
            <a:fillRect/>
          </a:stretch>
        </p:blipFill>
        <p:spPr bwMode="auto">
          <a:xfrm>
            <a:off x="3563888" y="548680"/>
            <a:ext cx="1800200" cy="1512735"/>
          </a:xfrm>
          <a:prstGeom prst="rect">
            <a:avLst/>
          </a:prstGeom>
          <a:noFill/>
          <a:ln w="38100">
            <a:solidFill>
              <a:schemeClr val="tx1"/>
            </a:solidFill>
            <a:miter lim="800000"/>
            <a:headEnd/>
            <a:tailEnd/>
          </a:ln>
        </p:spPr>
      </p:pic>
      <p:sp>
        <p:nvSpPr>
          <p:cNvPr id="3" name="Rectangle 2"/>
          <p:cNvSpPr/>
          <p:nvPr/>
        </p:nvSpPr>
        <p:spPr>
          <a:xfrm>
            <a:off x="1043608" y="2708920"/>
            <a:ext cx="6984776" cy="923330"/>
          </a:xfrm>
          <a:prstGeom prst="rect">
            <a:avLst/>
          </a:prstGeom>
          <a:noFill/>
          <a:ln w="57150">
            <a:solidFill>
              <a:schemeClr val="tx1"/>
            </a:solidFill>
          </a:ln>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Anti-Bullying</a:t>
            </a:r>
          </a:p>
        </p:txBody>
      </p:sp>
      <p:sp>
        <p:nvSpPr>
          <p:cNvPr id="4" name="Rectangle 3"/>
          <p:cNvSpPr/>
          <p:nvPr/>
        </p:nvSpPr>
        <p:spPr>
          <a:xfrm>
            <a:off x="323528" y="4437112"/>
            <a:ext cx="8928992" cy="1477328"/>
          </a:xfrm>
          <a:prstGeom prst="rect">
            <a:avLst/>
          </a:prstGeom>
        </p:spPr>
        <p:txBody>
          <a:bodyPr wrap="square">
            <a:spAutoFit/>
          </a:bodyPr>
          <a:lstStyle/>
          <a:p>
            <a:pPr marL="285750" indent="-285750">
              <a:buFont typeface="Arial" panose="020B0604020202020204" pitchFamily="34" charset="0"/>
              <a:buChar char="•"/>
            </a:pPr>
            <a:r>
              <a:rPr lang="en-GB" dirty="0">
                <a:latin typeface="Comic Sans MS" panose="030F0702030302020204" pitchFamily="66" charset="0"/>
              </a:rPr>
              <a:t>Saint Thomas More has an Anti-Bullying policy (located on our website)</a:t>
            </a:r>
          </a:p>
          <a:p>
            <a:pPr marL="285750" indent="-285750">
              <a:buFont typeface="Arial" panose="020B0604020202020204" pitchFamily="34" charset="0"/>
              <a:buChar char="•"/>
            </a:pPr>
            <a:r>
              <a:rPr lang="en-GB" dirty="0">
                <a:latin typeface="Comic Sans MS" panose="030F0702030302020204" pitchFamily="66" charset="0"/>
              </a:rPr>
              <a:t>Our school takes a ‘zero tolerance’ approach to bullying</a:t>
            </a:r>
          </a:p>
          <a:p>
            <a:pPr marL="285750" indent="-285750">
              <a:buFont typeface="Arial" panose="020B0604020202020204" pitchFamily="34" charset="0"/>
              <a:buChar char="•"/>
            </a:pPr>
            <a:r>
              <a:rPr lang="en-GB" dirty="0">
                <a:latin typeface="Comic Sans MS" panose="030F0702030302020204" pitchFamily="66" charset="0"/>
              </a:rPr>
              <a:t>Staff utilise ‘restorative justice’ to repair damaged relationships between pupils, taking the opinions and feelings of all parties into consideration when seeking a resolution</a:t>
            </a:r>
          </a:p>
        </p:txBody>
      </p:sp>
    </p:spTree>
    <p:extLst>
      <p:ext uri="{BB962C8B-B14F-4D97-AF65-F5344CB8AC3E}">
        <p14:creationId xmlns:p14="http://schemas.microsoft.com/office/powerpoint/2010/main" val="4299649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3" cstate="print"/>
          <a:srcRect/>
          <a:stretch>
            <a:fillRect/>
          </a:stretch>
        </p:blipFill>
        <p:spPr bwMode="auto">
          <a:xfrm>
            <a:off x="3563888" y="548680"/>
            <a:ext cx="1800200" cy="1512735"/>
          </a:xfrm>
          <a:prstGeom prst="rect">
            <a:avLst/>
          </a:prstGeom>
          <a:noFill/>
          <a:ln w="38100">
            <a:solidFill>
              <a:schemeClr val="tx1"/>
            </a:solidFill>
            <a:miter lim="800000"/>
            <a:headEnd/>
            <a:tailEnd/>
          </a:ln>
        </p:spPr>
      </p:pic>
      <p:sp>
        <p:nvSpPr>
          <p:cNvPr id="3" name="Rectangle 2"/>
          <p:cNvSpPr/>
          <p:nvPr/>
        </p:nvSpPr>
        <p:spPr>
          <a:xfrm>
            <a:off x="1043608" y="2524254"/>
            <a:ext cx="6984776" cy="923330"/>
          </a:xfrm>
          <a:prstGeom prst="rect">
            <a:avLst/>
          </a:prstGeom>
          <a:noFill/>
          <a:ln w="57150">
            <a:solidFill>
              <a:schemeClr val="tx1"/>
            </a:solidFill>
          </a:ln>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Safeguarding</a:t>
            </a:r>
          </a:p>
        </p:txBody>
      </p:sp>
      <p:sp>
        <p:nvSpPr>
          <p:cNvPr id="4" name="Rectangle 3"/>
          <p:cNvSpPr/>
          <p:nvPr/>
        </p:nvSpPr>
        <p:spPr>
          <a:xfrm>
            <a:off x="71500" y="3910423"/>
            <a:ext cx="8928992" cy="2862322"/>
          </a:xfrm>
          <a:prstGeom prst="rect">
            <a:avLst/>
          </a:prstGeom>
        </p:spPr>
        <p:txBody>
          <a:bodyPr wrap="square">
            <a:spAutoFit/>
          </a:bodyPr>
          <a:lstStyle/>
          <a:p>
            <a:pPr marL="285750" indent="-285750">
              <a:buFont typeface="Arial" panose="020B0604020202020204" pitchFamily="34" charset="0"/>
              <a:buChar char="•"/>
            </a:pPr>
            <a:r>
              <a:rPr lang="en-GB" dirty="0">
                <a:latin typeface="Comic Sans MS" panose="030F0702030302020204" pitchFamily="66" charset="0"/>
              </a:rPr>
              <a:t>Saint Thomas More has a number of staff trained as Safeguarding Leads:</a:t>
            </a:r>
          </a:p>
          <a:p>
            <a:r>
              <a:rPr lang="en-GB" dirty="0">
                <a:latin typeface="Comic Sans MS" panose="030F0702030302020204" pitchFamily="66" charset="0"/>
              </a:rPr>
              <a:t>    Me McLoughlin,, Mrs Sullivan, Mrs Clarke-Pitcher, Mrs Nicholls and</a:t>
            </a:r>
          </a:p>
          <a:p>
            <a:r>
              <a:rPr lang="en-GB" dirty="0">
                <a:latin typeface="Comic Sans MS" panose="030F0702030302020204" pitchFamily="66" charset="0"/>
              </a:rPr>
              <a:t>    Mr Poole</a:t>
            </a:r>
          </a:p>
          <a:p>
            <a:endParaRPr lang="en-GB" dirty="0">
              <a:latin typeface="Comic Sans MS" panose="030F0702030302020204" pitchFamily="66" charset="0"/>
            </a:endParaRPr>
          </a:p>
          <a:p>
            <a:pPr marL="285750" indent="-285750">
              <a:buFont typeface="Arial" panose="020B0604020202020204" pitchFamily="34" charset="0"/>
              <a:buChar char="•"/>
            </a:pPr>
            <a:r>
              <a:rPr lang="en-GB" dirty="0">
                <a:latin typeface="Comic Sans MS" panose="030F0702030302020204" pitchFamily="66" charset="0"/>
              </a:rPr>
              <a:t>Staff are well trained to identify possible safeguarding issues with pupils and are knowledgeable in the steps to take, and the relevant staff to speak to, in the reporting of safeguarding concerns.</a:t>
            </a:r>
          </a:p>
          <a:p>
            <a:pPr marL="285750" indent="-285750">
              <a:buFontTx/>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a:latin typeface="Comic Sans MS" panose="030F0702030302020204" pitchFamily="66" charset="0"/>
              </a:rPr>
              <a:t>Lumen Christi works with the organisation Pathfinder to facilitate our Early Help offer, with family support workers engaging with families</a:t>
            </a:r>
          </a:p>
        </p:txBody>
      </p:sp>
    </p:spTree>
    <p:extLst>
      <p:ext uri="{BB962C8B-B14F-4D97-AF65-F5344CB8AC3E}">
        <p14:creationId xmlns:p14="http://schemas.microsoft.com/office/powerpoint/2010/main" val="10535622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3" cstate="print"/>
          <a:srcRect/>
          <a:stretch>
            <a:fillRect/>
          </a:stretch>
        </p:blipFill>
        <p:spPr bwMode="auto">
          <a:xfrm>
            <a:off x="3563888" y="548680"/>
            <a:ext cx="1800200" cy="1512735"/>
          </a:xfrm>
          <a:prstGeom prst="rect">
            <a:avLst/>
          </a:prstGeom>
          <a:noFill/>
          <a:ln w="38100">
            <a:solidFill>
              <a:schemeClr val="tx1"/>
            </a:solidFill>
            <a:miter lim="800000"/>
            <a:headEnd/>
            <a:tailEnd/>
          </a:ln>
        </p:spPr>
      </p:pic>
      <p:sp>
        <p:nvSpPr>
          <p:cNvPr id="3" name="Rectangle 2"/>
          <p:cNvSpPr/>
          <p:nvPr/>
        </p:nvSpPr>
        <p:spPr>
          <a:xfrm>
            <a:off x="1043608" y="2708920"/>
            <a:ext cx="6984776" cy="923330"/>
          </a:xfrm>
          <a:prstGeom prst="rect">
            <a:avLst/>
          </a:prstGeom>
          <a:noFill/>
          <a:ln w="57150">
            <a:solidFill>
              <a:schemeClr val="tx1"/>
            </a:solidFill>
          </a:ln>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Medicine and Allergies</a:t>
            </a:r>
          </a:p>
        </p:txBody>
      </p:sp>
      <p:sp>
        <p:nvSpPr>
          <p:cNvPr id="4" name="TextBox 3"/>
          <p:cNvSpPr txBox="1"/>
          <p:nvPr/>
        </p:nvSpPr>
        <p:spPr>
          <a:xfrm>
            <a:off x="827584" y="4257260"/>
            <a:ext cx="8036048" cy="2308324"/>
          </a:xfrm>
          <a:prstGeom prst="rect">
            <a:avLst/>
          </a:prstGeom>
          <a:noFill/>
        </p:spPr>
        <p:txBody>
          <a:bodyPr wrap="square" rtlCol="0">
            <a:spAutoFit/>
          </a:bodyPr>
          <a:lstStyle/>
          <a:p>
            <a:r>
              <a:rPr lang="en-GB" dirty="0">
                <a:latin typeface="Comic Sans MS" panose="030F0702030302020204" pitchFamily="66" charset="0"/>
              </a:rPr>
              <a:t>If your child requires medicine during the school day, please take it to the office, where you will be asked to complete a form to give parental consent for a member of staff to administer it.</a:t>
            </a:r>
          </a:p>
          <a:p>
            <a:endParaRPr lang="en-GB" dirty="0">
              <a:latin typeface="Comic Sans MS" panose="030F0702030302020204" pitchFamily="66" charset="0"/>
            </a:endParaRPr>
          </a:p>
          <a:p>
            <a:r>
              <a:rPr lang="en-GB" dirty="0">
                <a:latin typeface="Comic Sans MS" panose="030F0702030302020204" pitchFamily="66" charset="0"/>
              </a:rPr>
              <a:t>We are only able to administer prescribed medication in school.</a:t>
            </a:r>
          </a:p>
          <a:p>
            <a:endParaRPr lang="en-GB" dirty="0">
              <a:latin typeface="Comic Sans MS" panose="030F0702030302020204" pitchFamily="66" charset="0"/>
            </a:endParaRPr>
          </a:p>
          <a:p>
            <a:r>
              <a:rPr lang="en-GB" dirty="0">
                <a:latin typeface="Comic Sans MS" panose="030F0702030302020204" pitchFamily="66" charset="0"/>
              </a:rPr>
              <a:t>Please ensure we have the most up-to-date medical and allergy information. </a:t>
            </a:r>
          </a:p>
        </p:txBody>
      </p:sp>
    </p:spTree>
    <p:extLst>
      <p:ext uri="{BB962C8B-B14F-4D97-AF65-F5344CB8AC3E}">
        <p14:creationId xmlns:p14="http://schemas.microsoft.com/office/powerpoint/2010/main" val="24563681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3" cstate="print"/>
          <a:srcRect/>
          <a:stretch>
            <a:fillRect/>
          </a:stretch>
        </p:blipFill>
        <p:spPr bwMode="auto">
          <a:xfrm>
            <a:off x="3563888" y="548680"/>
            <a:ext cx="1800200" cy="1512735"/>
          </a:xfrm>
          <a:prstGeom prst="rect">
            <a:avLst/>
          </a:prstGeom>
          <a:noFill/>
          <a:ln w="38100">
            <a:solidFill>
              <a:schemeClr val="tx1"/>
            </a:solidFill>
            <a:miter lim="800000"/>
            <a:headEnd/>
            <a:tailEnd/>
          </a:ln>
        </p:spPr>
      </p:pic>
      <p:sp>
        <p:nvSpPr>
          <p:cNvPr id="3" name="Rectangle 2"/>
          <p:cNvSpPr/>
          <p:nvPr/>
        </p:nvSpPr>
        <p:spPr>
          <a:xfrm>
            <a:off x="1187624" y="2699494"/>
            <a:ext cx="6984776" cy="923330"/>
          </a:xfrm>
          <a:prstGeom prst="rect">
            <a:avLst/>
          </a:prstGeom>
          <a:noFill/>
          <a:ln w="57150">
            <a:solidFill>
              <a:schemeClr val="tx1"/>
            </a:solidFill>
          </a:ln>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Breakfast</a:t>
            </a:r>
            <a:r>
              <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Club</a:t>
            </a:r>
          </a:p>
        </p:txBody>
      </p:sp>
      <p:sp>
        <p:nvSpPr>
          <p:cNvPr id="4" name="Rectangle 3"/>
          <p:cNvSpPr/>
          <p:nvPr/>
        </p:nvSpPr>
        <p:spPr>
          <a:xfrm>
            <a:off x="1187624" y="4260903"/>
            <a:ext cx="6984776" cy="923330"/>
          </a:xfrm>
          <a:prstGeom prst="rect">
            <a:avLst/>
          </a:prstGeom>
          <a:noFill/>
          <a:ln w="57150">
            <a:solidFill>
              <a:schemeClr val="tx1"/>
            </a:solidFill>
          </a:ln>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After School Club</a:t>
            </a:r>
          </a:p>
        </p:txBody>
      </p:sp>
      <p:sp>
        <p:nvSpPr>
          <p:cNvPr id="5" name="TextBox 4"/>
          <p:cNvSpPr txBox="1"/>
          <p:nvPr/>
        </p:nvSpPr>
        <p:spPr>
          <a:xfrm>
            <a:off x="1547664" y="5637646"/>
            <a:ext cx="6444393" cy="369332"/>
          </a:xfrm>
          <a:prstGeom prst="rect">
            <a:avLst/>
          </a:prstGeom>
          <a:noFill/>
        </p:spPr>
        <p:txBody>
          <a:bodyPr wrap="none" rtlCol="0">
            <a:spAutoFit/>
          </a:bodyPr>
          <a:lstStyle/>
          <a:p>
            <a:r>
              <a:rPr lang="en-GB" dirty="0">
                <a:latin typeface="Comic Sans MS" panose="030F0702030302020204" pitchFamily="66" charset="0"/>
              </a:rPr>
              <a:t>Please contact the school office to register your interest.</a:t>
            </a:r>
          </a:p>
        </p:txBody>
      </p:sp>
    </p:spTree>
    <p:extLst>
      <p:ext uri="{BB962C8B-B14F-4D97-AF65-F5344CB8AC3E}">
        <p14:creationId xmlns:p14="http://schemas.microsoft.com/office/powerpoint/2010/main" val="24945398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3" cstate="print"/>
          <a:srcRect/>
          <a:stretch>
            <a:fillRect/>
          </a:stretch>
        </p:blipFill>
        <p:spPr bwMode="auto">
          <a:xfrm>
            <a:off x="3563888" y="548680"/>
            <a:ext cx="1800200" cy="1512735"/>
          </a:xfrm>
          <a:prstGeom prst="rect">
            <a:avLst/>
          </a:prstGeom>
          <a:noFill/>
          <a:ln w="38100">
            <a:solidFill>
              <a:schemeClr val="tx1"/>
            </a:solidFill>
            <a:miter lim="800000"/>
            <a:headEnd/>
            <a:tailEnd/>
          </a:ln>
        </p:spPr>
      </p:pic>
      <p:sp>
        <p:nvSpPr>
          <p:cNvPr id="4" name="Rectangle 3"/>
          <p:cNvSpPr/>
          <p:nvPr/>
        </p:nvSpPr>
        <p:spPr>
          <a:xfrm>
            <a:off x="1146523" y="2664848"/>
            <a:ext cx="6984776" cy="923330"/>
          </a:xfrm>
          <a:prstGeom prst="rect">
            <a:avLst/>
          </a:prstGeom>
          <a:noFill/>
          <a:ln w="57150">
            <a:solidFill>
              <a:schemeClr val="tx1"/>
            </a:solidFill>
          </a:ln>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Parent Pay</a:t>
            </a:r>
          </a:p>
        </p:txBody>
      </p:sp>
      <p:sp>
        <p:nvSpPr>
          <p:cNvPr id="5" name="TextBox 4"/>
          <p:cNvSpPr txBox="1"/>
          <p:nvPr/>
        </p:nvSpPr>
        <p:spPr>
          <a:xfrm>
            <a:off x="698431" y="4078813"/>
            <a:ext cx="8122736" cy="1200329"/>
          </a:xfrm>
          <a:prstGeom prst="rect">
            <a:avLst/>
          </a:prstGeom>
          <a:noFill/>
        </p:spPr>
        <p:txBody>
          <a:bodyPr wrap="none" rtlCol="0">
            <a:spAutoFit/>
          </a:bodyPr>
          <a:lstStyle/>
          <a:p>
            <a:pPr algn="ctr"/>
            <a:r>
              <a:rPr lang="en-GB" dirty="0">
                <a:latin typeface="Comic Sans MS" panose="030F0702030302020204" pitchFamily="66" charset="0"/>
              </a:rPr>
              <a:t>In September you will be contacted to set up an account with Parent Pay. </a:t>
            </a:r>
          </a:p>
          <a:p>
            <a:pPr algn="ctr"/>
            <a:r>
              <a:rPr lang="en-GB" dirty="0">
                <a:latin typeface="Comic Sans MS" panose="030F0702030302020204" pitchFamily="66" charset="0"/>
              </a:rPr>
              <a:t>This system is used to pay for  events, trips etc.</a:t>
            </a:r>
          </a:p>
          <a:p>
            <a:pPr algn="ctr"/>
            <a:endParaRPr lang="en-GB" dirty="0">
              <a:latin typeface="Comic Sans MS" panose="030F0702030302020204" pitchFamily="66" charset="0"/>
            </a:endParaRPr>
          </a:p>
          <a:p>
            <a:pPr algn="ctr"/>
            <a:r>
              <a:rPr lang="en-GB" dirty="0">
                <a:latin typeface="Comic Sans MS" panose="030F0702030302020204" pitchFamily="66" charset="0"/>
              </a:rPr>
              <a:t>For more information please contact the school office. </a:t>
            </a:r>
          </a:p>
        </p:txBody>
      </p:sp>
    </p:spTree>
    <p:extLst>
      <p:ext uri="{BB962C8B-B14F-4D97-AF65-F5344CB8AC3E}">
        <p14:creationId xmlns:p14="http://schemas.microsoft.com/office/powerpoint/2010/main" val="628074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3608" y="2132856"/>
            <a:ext cx="6984776" cy="923330"/>
          </a:xfrm>
          <a:prstGeom prst="rect">
            <a:avLst/>
          </a:prstGeom>
          <a:noFill/>
          <a:ln w="57150">
            <a:solidFill>
              <a:schemeClr val="tx1"/>
            </a:solidFill>
          </a:ln>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School </a:t>
            </a:r>
            <a:r>
              <a:rPr lang="en-U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Meals</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3" name="Picture 2"/>
          <p:cNvPicPr>
            <a:picLocks noChangeAspect="1" noChangeArrowheads="1"/>
          </p:cNvPicPr>
          <p:nvPr/>
        </p:nvPicPr>
        <p:blipFill>
          <a:blip r:embed="rId3" cstate="print"/>
          <a:srcRect/>
          <a:stretch>
            <a:fillRect/>
          </a:stretch>
        </p:blipFill>
        <p:spPr bwMode="auto">
          <a:xfrm>
            <a:off x="3743997" y="73023"/>
            <a:ext cx="1800200" cy="1512735"/>
          </a:xfrm>
          <a:prstGeom prst="rect">
            <a:avLst/>
          </a:prstGeom>
          <a:noFill/>
          <a:ln w="38100">
            <a:solidFill>
              <a:schemeClr val="tx1"/>
            </a:solidFill>
            <a:miter lim="800000"/>
            <a:headEnd/>
            <a:tailEnd/>
          </a:ln>
        </p:spPr>
      </p:pic>
      <p:pic>
        <p:nvPicPr>
          <p:cNvPr id="16386" name="Picture 2" descr="G:\IMG_322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87824" y="3501008"/>
            <a:ext cx="3240360" cy="2376264"/>
          </a:xfrm>
          <a:prstGeom prst="rect">
            <a:avLst/>
          </a:prstGeom>
          <a:noFill/>
          <a:extLst>
            <a:ext uri="{909E8E84-426E-40DD-AFC4-6F175D3DCCD1}">
              <a14:hiddenFill xmlns:a14="http://schemas.microsoft.com/office/drawing/2010/main">
                <a:solidFill>
                  <a:srgbClr val="FFFFFF"/>
                </a:solidFill>
              </a14:hiddenFill>
            </a:ext>
          </a:extLst>
        </p:spPr>
      </p:pic>
      <p:pic>
        <p:nvPicPr>
          <p:cNvPr id="16387" name="Picture 3" descr="G:\IMG_3227.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1520" y="3645024"/>
            <a:ext cx="2569053" cy="2160240"/>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G:\IMG_3228.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98276" y="3645024"/>
            <a:ext cx="2566212" cy="216024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220243" y="5969972"/>
            <a:ext cx="6847708" cy="369332"/>
          </a:xfrm>
          <a:prstGeom prst="rect">
            <a:avLst/>
          </a:prstGeom>
          <a:noFill/>
        </p:spPr>
        <p:txBody>
          <a:bodyPr wrap="none" rtlCol="0">
            <a:spAutoFit/>
          </a:bodyPr>
          <a:lstStyle/>
          <a:p>
            <a:r>
              <a:rPr lang="en-GB" dirty="0"/>
              <a:t>Information  about school meals can be found in your Information Pack.</a:t>
            </a:r>
          </a:p>
        </p:txBody>
      </p:sp>
    </p:spTree>
    <p:extLst>
      <p:ext uri="{BB962C8B-B14F-4D97-AF65-F5344CB8AC3E}">
        <p14:creationId xmlns:p14="http://schemas.microsoft.com/office/powerpoint/2010/main" val="7420716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3" cstate="print"/>
          <a:srcRect/>
          <a:stretch>
            <a:fillRect/>
          </a:stretch>
        </p:blipFill>
        <p:spPr bwMode="auto">
          <a:xfrm>
            <a:off x="3563888" y="548680"/>
            <a:ext cx="1800200" cy="1512735"/>
          </a:xfrm>
          <a:prstGeom prst="rect">
            <a:avLst/>
          </a:prstGeom>
          <a:noFill/>
          <a:ln w="38100">
            <a:solidFill>
              <a:schemeClr val="tx1"/>
            </a:solidFill>
            <a:miter lim="800000"/>
            <a:headEnd/>
            <a:tailEnd/>
          </a:ln>
        </p:spPr>
      </p:pic>
      <p:sp>
        <p:nvSpPr>
          <p:cNvPr id="3" name="Rectangle 2"/>
          <p:cNvSpPr/>
          <p:nvPr/>
        </p:nvSpPr>
        <p:spPr>
          <a:xfrm>
            <a:off x="1043608" y="2708920"/>
            <a:ext cx="6984776" cy="923330"/>
          </a:xfrm>
          <a:prstGeom prst="rect">
            <a:avLst/>
          </a:prstGeom>
          <a:noFill/>
          <a:ln w="57150">
            <a:solidFill>
              <a:schemeClr val="tx1"/>
            </a:solidFill>
          </a:ln>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School Uniform</a:t>
            </a:r>
          </a:p>
        </p:txBody>
      </p:sp>
      <p:pic>
        <p:nvPicPr>
          <p:cNvPr id="4" name="Picture 2" descr="E:\DCIM\220CANON\IMG_0947.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6363"/>
          <a:stretch/>
        </p:blipFill>
        <p:spPr bwMode="auto">
          <a:xfrm>
            <a:off x="2151647" y="3789040"/>
            <a:ext cx="4624682" cy="2814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66701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3" cstate="print"/>
          <a:srcRect/>
          <a:stretch>
            <a:fillRect/>
          </a:stretch>
        </p:blipFill>
        <p:spPr bwMode="auto">
          <a:xfrm>
            <a:off x="3563888" y="548680"/>
            <a:ext cx="1800200" cy="1512735"/>
          </a:xfrm>
          <a:prstGeom prst="rect">
            <a:avLst/>
          </a:prstGeom>
          <a:noFill/>
          <a:ln w="38100">
            <a:solidFill>
              <a:schemeClr val="tx1"/>
            </a:solidFill>
            <a:miter lim="800000"/>
            <a:headEnd/>
            <a:tailEnd/>
          </a:ln>
        </p:spPr>
      </p:pic>
      <p:sp>
        <p:nvSpPr>
          <p:cNvPr id="3" name="Rectangle 2"/>
          <p:cNvSpPr/>
          <p:nvPr/>
        </p:nvSpPr>
        <p:spPr>
          <a:xfrm>
            <a:off x="251520" y="2276872"/>
            <a:ext cx="8712968" cy="1123384"/>
          </a:xfrm>
          <a:prstGeom prst="rect">
            <a:avLst/>
          </a:prstGeom>
          <a:noFill/>
          <a:ln w="57150">
            <a:solidFill>
              <a:schemeClr val="tx1"/>
            </a:solidFill>
          </a:ln>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endParaRPr lang="en-US" sz="9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a:p>
            <a:pPr algn="ctr"/>
            <a:r>
              <a:rPr lang="en-US" sz="5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Physical Development Uniform</a:t>
            </a:r>
          </a:p>
          <a:p>
            <a:pPr algn="ctr"/>
            <a:endParaRPr lang="en-US" sz="8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17410" name="Picture 2" descr="E:\DCIM\220CANON\IMG_094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1149" y="3589739"/>
            <a:ext cx="4225678" cy="31690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74591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467544" y="188640"/>
            <a:ext cx="7772400" cy="1080120"/>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600" b="1" i="0" u="none" strike="noStrike" kern="1200" cap="none" spc="0" normalizeH="0" baseline="0" noProof="0" dirty="0">
                <a:ln>
                  <a:noFill/>
                </a:ln>
                <a:solidFill>
                  <a:srgbClr val="00B0F0"/>
                </a:solidFill>
                <a:effectLst/>
                <a:uLnTx/>
                <a:uFillTx/>
                <a:latin typeface="Comic Sans MS" pitchFamily="66" charset="0"/>
                <a:ea typeface="+mj-ea"/>
                <a:cs typeface="+mj-cs"/>
              </a:rPr>
              <a:t>Things</a:t>
            </a:r>
            <a:r>
              <a:rPr kumimoji="0" lang="en-GB" sz="3600" b="1" i="0" u="none" strike="noStrike" kern="1200" cap="none" spc="0" normalizeH="0" baseline="0" noProof="0" dirty="0">
                <a:ln>
                  <a:noFill/>
                </a:ln>
                <a:solidFill>
                  <a:srgbClr val="00B0F0"/>
                </a:solidFill>
                <a:effectLst/>
                <a:uLnTx/>
                <a:uFillTx/>
                <a:latin typeface="+mj-lt"/>
                <a:ea typeface="+mj-ea"/>
                <a:cs typeface="+mj-cs"/>
              </a:rPr>
              <a:t> </a:t>
            </a:r>
            <a:r>
              <a:rPr kumimoji="0" lang="en-GB" sz="3600" b="1" i="0" u="none" strike="noStrike" kern="1200" cap="none" spc="0" normalizeH="0" baseline="0" noProof="0" dirty="0">
                <a:ln>
                  <a:noFill/>
                </a:ln>
                <a:solidFill>
                  <a:srgbClr val="00B0F0"/>
                </a:solidFill>
                <a:effectLst/>
                <a:uLnTx/>
                <a:uFillTx/>
                <a:latin typeface="Comic Sans MS" pitchFamily="66" charset="0"/>
                <a:ea typeface="+mj-ea"/>
                <a:cs typeface="+mj-cs"/>
              </a:rPr>
              <a:t>We Need </a:t>
            </a:r>
            <a:br>
              <a:rPr kumimoji="0" lang="en-GB" sz="3600" b="1" i="0" u="none" strike="noStrike" kern="1200" cap="none" spc="0" normalizeH="0" baseline="0" noProof="0" dirty="0">
                <a:ln>
                  <a:noFill/>
                </a:ln>
                <a:solidFill>
                  <a:srgbClr val="00B0F0"/>
                </a:solidFill>
                <a:effectLst/>
                <a:uLnTx/>
                <a:uFillTx/>
                <a:latin typeface="Comic Sans MS" pitchFamily="66" charset="0"/>
                <a:ea typeface="+mj-ea"/>
                <a:cs typeface="+mj-cs"/>
              </a:rPr>
            </a:br>
            <a:r>
              <a:rPr kumimoji="0" lang="en-GB" sz="3600" b="1" i="0" u="none" strike="noStrike" kern="1200" cap="none" spc="0" normalizeH="0" baseline="0" noProof="0" dirty="0">
                <a:ln>
                  <a:noFill/>
                </a:ln>
                <a:solidFill>
                  <a:srgbClr val="00B0F0"/>
                </a:solidFill>
                <a:effectLst/>
                <a:uLnTx/>
                <a:uFillTx/>
                <a:latin typeface="Comic Sans MS" pitchFamily="66" charset="0"/>
                <a:ea typeface="+mj-ea"/>
                <a:cs typeface="+mj-cs"/>
              </a:rPr>
              <a:t>To Know</a:t>
            </a:r>
          </a:p>
        </p:txBody>
      </p:sp>
      <p:sp>
        <p:nvSpPr>
          <p:cNvPr id="3" name="Rectangle 3"/>
          <p:cNvSpPr txBox="1">
            <a:spLocks noChangeArrowheads="1"/>
          </p:cNvSpPr>
          <p:nvPr/>
        </p:nvSpPr>
        <p:spPr>
          <a:xfrm>
            <a:off x="539552" y="1628800"/>
            <a:ext cx="7848600" cy="4896544"/>
          </a:xfrm>
          <a:prstGeom prst="rect">
            <a:avLst/>
          </a:prstGeom>
        </p:spPr>
        <p:txBody>
          <a:bodyPr/>
          <a:lstStyle/>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GB" sz="2500" b="1" i="0" u="none" strike="noStrike" kern="1200" cap="none" spc="0" normalizeH="0" baseline="0" noProof="0" dirty="0">
                <a:ln>
                  <a:noFill/>
                </a:ln>
                <a:solidFill>
                  <a:schemeClr val="tx2"/>
                </a:solidFill>
                <a:effectLst/>
                <a:uLnTx/>
                <a:uFillTx/>
                <a:latin typeface="Comic Sans MS" pitchFamily="66" charset="0"/>
              </a:rPr>
              <a:t>An</a:t>
            </a:r>
            <a:r>
              <a:rPr kumimoji="0" lang="en-GB" sz="2500" b="1" i="0" u="none" strike="noStrike" kern="1200" cap="none" spc="0" normalizeH="0" noProof="0" dirty="0">
                <a:ln>
                  <a:noFill/>
                </a:ln>
                <a:solidFill>
                  <a:schemeClr val="tx2"/>
                </a:solidFill>
                <a:effectLst/>
                <a:uLnTx/>
                <a:uFillTx/>
                <a:latin typeface="Comic Sans MS" pitchFamily="66" charset="0"/>
              </a:rPr>
              <a:t> up to date contact telephone number and address  (At least two contacts)</a:t>
            </a:r>
            <a:endParaRPr kumimoji="0" lang="en-GB" sz="2500" b="1" i="0" u="none" strike="noStrike" kern="1200" cap="none" spc="0" normalizeH="0" baseline="0" noProof="0" dirty="0">
              <a:ln>
                <a:noFill/>
              </a:ln>
              <a:solidFill>
                <a:schemeClr val="tx2"/>
              </a:solidFill>
              <a:effectLst/>
              <a:uLnTx/>
              <a:uFillTx/>
              <a:latin typeface="Comic Sans MS" pitchFamily="66" charset="0"/>
            </a:endParaRPr>
          </a:p>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GB" sz="2500" b="1" i="0" u="none" strike="noStrike" kern="1200" cap="none" spc="0" normalizeH="0" baseline="0" noProof="0" dirty="0">
                <a:ln>
                  <a:noFill/>
                </a:ln>
                <a:solidFill>
                  <a:schemeClr val="tx2"/>
                </a:solidFill>
                <a:effectLst/>
                <a:uLnTx/>
                <a:uFillTx/>
                <a:latin typeface="Comic Sans MS" pitchFamily="66" charset="0"/>
              </a:rPr>
              <a:t>Who is collecting your child?</a:t>
            </a:r>
            <a:r>
              <a:rPr kumimoji="0" lang="en-GB" sz="2500" b="1" i="0" u="none" strike="noStrike" kern="1200" cap="none" spc="0" normalizeH="0" noProof="0" dirty="0">
                <a:ln>
                  <a:noFill/>
                </a:ln>
                <a:solidFill>
                  <a:schemeClr val="tx2"/>
                </a:solidFill>
                <a:effectLst/>
                <a:uLnTx/>
                <a:uFillTx/>
                <a:latin typeface="Comic Sans MS" pitchFamily="66" charset="0"/>
              </a:rPr>
              <a:t> </a:t>
            </a:r>
          </a:p>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GB" sz="2500" b="1" i="0" u="none" strike="noStrike" kern="1200" cap="none" spc="0" normalizeH="0" baseline="0" noProof="0" dirty="0">
                <a:ln>
                  <a:noFill/>
                </a:ln>
                <a:solidFill>
                  <a:schemeClr val="tx2"/>
                </a:solidFill>
                <a:effectLst/>
                <a:uLnTx/>
                <a:uFillTx/>
                <a:latin typeface="Comic Sans MS" pitchFamily="66" charset="0"/>
              </a:rPr>
              <a:t>Any special diet your child follows for medical </a:t>
            </a:r>
            <a:r>
              <a:rPr lang="en-GB" sz="2500" b="1" dirty="0">
                <a:solidFill>
                  <a:schemeClr val="tx2"/>
                </a:solidFill>
                <a:latin typeface="Comic Sans MS" pitchFamily="66" charset="0"/>
              </a:rPr>
              <a:t>reasons particularly if it is not what your child may have (e.g. food, drink, plasters, soap </a:t>
            </a:r>
            <a:r>
              <a:rPr lang="en-GB" sz="2500" b="1" dirty="0" err="1">
                <a:solidFill>
                  <a:schemeClr val="tx2"/>
                </a:solidFill>
                <a:latin typeface="Comic Sans MS" pitchFamily="66" charset="0"/>
              </a:rPr>
              <a:t>etc</a:t>
            </a:r>
            <a:r>
              <a:rPr lang="en-GB" sz="2500" b="1" dirty="0">
                <a:solidFill>
                  <a:schemeClr val="tx2"/>
                </a:solidFill>
                <a:latin typeface="Comic Sans MS" pitchFamily="66" charset="0"/>
              </a:rPr>
              <a:t>)</a:t>
            </a:r>
            <a:endParaRPr kumimoji="0" lang="en-GB" sz="2500" b="1" i="0" u="none" strike="noStrike" kern="1200" cap="none" spc="0" normalizeH="0" baseline="0" noProof="0" dirty="0">
              <a:ln>
                <a:noFill/>
              </a:ln>
              <a:solidFill>
                <a:schemeClr val="tx2"/>
              </a:solidFill>
              <a:effectLst/>
              <a:uLnTx/>
              <a:uFillTx/>
              <a:latin typeface="Comic Sans MS" pitchFamily="66" charset="0"/>
            </a:endParaRPr>
          </a:p>
          <a:p>
            <a:pPr marL="342900" lvl="0" indent="-342900">
              <a:lnSpc>
                <a:spcPct val="90000"/>
              </a:lnSpc>
              <a:spcBef>
                <a:spcPct val="20000"/>
              </a:spcBef>
              <a:buFont typeface="Arial" pitchFamily="34" charset="0"/>
              <a:buChar char="•"/>
              <a:defRPr/>
            </a:pPr>
            <a:r>
              <a:rPr kumimoji="0" lang="en-GB" sz="2500" b="1" i="0" u="none" strike="noStrike" kern="1200" cap="none" spc="0" normalizeH="0" baseline="0" noProof="0" dirty="0">
                <a:ln>
                  <a:noFill/>
                </a:ln>
                <a:solidFill>
                  <a:schemeClr val="tx2"/>
                </a:solidFill>
                <a:effectLst/>
                <a:uLnTx/>
                <a:uFillTx/>
                <a:latin typeface="Comic Sans MS" pitchFamily="66" charset="0"/>
              </a:rPr>
              <a:t>Any medical conditions (e.g. asthma, eczema, speech or hearing difficulties)</a:t>
            </a:r>
            <a:r>
              <a:rPr lang="en-GB" sz="2800" b="1" dirty="0">
                <a:solidFill>
                  <a:schemeClr val="tx2"/>
                </a:solidFill>
                <a:latin typeface="Comic Sans MS" pitchFamily="66" charset="0"/>
              </a:rPr>
              <a:t> </a:t>
            </a:r>
          </a:p>
          <a:p>
            <a:pPr>
              <a:buFont typeface="Arial" pitchFamily="34" charset="0"/>
              <a:buChar char="•"/>
              <a:defRPr/>
            </a:pPr>
            <a:r>
              <a:rPr lang="en-GB" sz="2500" b="1" dirty="0">
                <a:solidFill>
                  <a:schemeClr val="tx2"/>
                </a:solidFill>
                <a:latin typeface="Comic Sans MS" pitchFamily="66" charset="0"/>
              </a:rPr>
              <a:t>  If you change address or telephone number</a:t>
            </a:r>
          </a:p>
          <a:p>
            <a:pPr>
              <a:buFont typeface="Arial" pitchFamily="34" charset="0"/>
              <a:buChar char="•"/>
              <a:defRPr/>
            </a:pPr>
            <a:r>
              <a:rPr lang="en-GB" sz="2500" b="1" dirty="0">
                <a:solidFill>
                  <a:schemeClr val="tx2"/>
                </a:solidFill>
                <a:latin typeface="Comic Sans MS" pitchFamily="66" charset="0"/>
              </a:rPr>
              <a:t>  If your home circumstances change, so that     </a:t>
            </a:r>
          </a:p>
          <a:p>
            <a:pPr>
              <a:defRPr/>
            </a:pPr>
            <a:r>
              <a:rPr lang="en-GB" sz="2500" b="1" dirty="0">
                <a:solidFill>
                  <a:schemeClr val="tx2"/>
                </a:solidFill>
                <a:latin typeface="Comic Sans MS" pitchFamily="66" charset="0"/>
              </a:rPr>
              <a:t>   we can be sensitive to your child’s needs</a:t>
            </a:r>
          </a:p>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endParaRPr kumimoji="0" lang="en-GB" sz="2500" b="1" i="0" u="none" strike="noStrike" kern="1200" cap="none" spc="0" normalizeH="0" baseline="0" noProof="0" dirty="0">
              <a:ln>
                <a:noFill/>
              </a:ln>
              <a:solidFill>
                <a:schemeClr val="tx1"/>
              </a:solidFill>
              <a:effectLst/>
              <a:uLnTx/>
              <a:uFillTx/>
              <a:latin typeface="Comic Sans MS" pitchFamily="66" charset="0"/>
            </a:endParaRPr>
          </a:p>
          <a:p>
            <a:pPr marL="342900" marR="0" lvl="0" indent="-342900" algn="l" defTabSz="914400" rtl="0" eaLnBrk="1" fontAlgn="auto" latinLnBrk="0" hangingPunct="1">
              <a:lnSpc>
                <a:spcPct val="90000"/>
              </a:lnSpc>
              <a:spcBef>
                <a:spcPct val="20000"/>
              </a:spcBef>
              <a:spcAft>
                <a:spcPts val="0"/>
              </a:spcAft>
              <a:buClrTx/>
              <a:buSzTx/>
              <a:buFontTx/>
              <a:buNone/>
              <a:tabLst/>
              <a:defRPr/>
            </a:pPr>
            <a:endParaRPr kumimoji="0" lang="en-GB" sz="2500" b="1" i="0" u="none" strike="noStrike" kern="1200" cap="none" spc="0" normalizeH="0" baseline="0" noProof="0" dirty="0">
              <a:ln>
                <a:noFill/>
              </a:ln>
              <a:solidFill>
                <a:schemeClr val="tx1"/>
              </a:solidFill>
              <a:effectLst/>
              <a:uLnTx/>
              <a:uFillTx/>
              <a:latin typeface="Comic Sans MS" pitchFamily="66" charset="0"/>
            </a:endParaRPr>
          </a:p>
        </p:txBody>
      </p:sp>
      <p:pic>
        <p:nvPicPr>
          <p:cNvPr id="4" name="Picture 3"/>
          <p:cNvPicPr>
            <a:picLocks noChangeAspect="1" noChangeArrowheads="1"/>
          </p:cNvPicPr>
          <p:nvPr/>
        </p:nvPicPr>
        <p:blipFill>
          <a:blip r:embed="rId3" cstate="print"/>
          <a:srcRect/>
          <a:stretch>
            <a:fillRect/>
          </a:stretch>
        </p:blipFill>
        <p:spPr bwMode="auto">
          <a:xfrm>
            <a:off x="7596336" y="188640"/>
            <a:ext cx="1371067" cy="1152128"/>
          </a:xfrm>
          <a:prstGeom prst="rect">
            <a:avLst/>
          </a:prstGeom>
          <a:noFill/>
          <a:ln w="3810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15" presetClass="entr" presetSubtype="0" fill="hold" grpId="0"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6" dur="1000" fill="hold"/>
                                        <p:tgtEl>
                                          <p:spTgt spid="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2000"/>
                            </p:stCondLst>
                            <p:childTnLst>
                              <p:par>
                                <p:cTn id="19" presetID="15" presetClass="entr" presetSubtype="0" fill="hold" grpId="0" nodeType="after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24" dur="1000" fill="hold"/>
                                        <p:tgtEl>
                                          <p:spTgt spid="3">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3000"/>
                            </p:stCondLst>
                            <p:childTnLst>
                              <p:par>
                                <p:cTn id="26" presetID="15" presetClass="entr" presetSubtype="0" fill="hold" grpId="0" nodeType="after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0" dur="1000" fill="hold"/>
                                        <p:tgtEl>
                                          <p:spTgt spid="3">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31" dur="1000" fill="hold"/>
                                        <p:tgtEl>
                                          <p:spTgt spid="3">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4000"/>
                            </p:stCondLst>
                            <p:childTnLst>
                              <p:par>
                                <p:cTn id="33" presetID="15" presetClass="entr" presetSubtype="0" fill="hold" grpId="0" nodeType="after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p:cTn id="3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7" dur="1000" fill="hold"/>
                                        <p:tgtEl>
                                          <p:spTgt spid="3">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38" dur="1000" fill="hold"/>
                                        <p:tgtEl>
                                          <p:spTgt spid="3">
                                            <p:txEl>
                                              <p:pRg st="3" end="3"/>
                                            </p:txEl>
                                          </p:spTgt>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5000"/>
                            </p:stCondLst>
                            <p:childTnLst>
                              <p:par>
                                <p:cTn id="40" presetID="15" presetClass="entr" presetSubtype="0" fill="hold" grpId="0" nodeType="after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 calcmode="lin" valueType="num">
                                      <p:cBhvr>
                                        <p:cTn id="42"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3"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4" dur="1000" fill="hold"/>
                                        <p:tgtEl>
                                          <p:spTgt spid="3">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45" dur="1000" fill="hold"/>
                                        <p:tgtEl>
                                          <p:spTgt spid="3">
                                            <p:txEl>
                                              <p:pRg st="4" end="4"/>
                                            </p:txEl>
                                          </p:spTgt>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6000"/>
                            </p:stCondLst>
                            <p:childTnLst>
                              <p:par>
                                <p:cTn id="47" presetID="15" presetClass="entr" presetSubtype="0" fill="hold" grpId="0" nodeType="after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 calcmode="lin" valueType="num">
                                      <p:cBhvr>
                                        <p:cTn id="4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51" dur="1000" fill="hold"/>
                                        <p:tgtEl>
                                          <p:spTgt spid="3">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52" dur="1000" fill="hold"/>
                                        <p:tgtEl>
                                          <p:spTgt spid="3">
                                            <p:txEl>
                                              <p:pRg st="5" end="5"/>
                                            </p:txEl>
                                          </p:spTgt>
                                        </p:tgtEl>
                                        <p:attrNameLst>
                                          <p:attrName>ppt_y</p:attrName>
                                        </p:attrNameLst>
                                      </p:cBhvr>
                                      <p:tavLst>
                                        <p:tav tm="0" fmla="#ppt_y+(sin(-2*pi*(1-$))*-#ppt_x+cos(-2*pi*(1-$))*(1-#ppt_y))*(1-$)">
                                          <p:val>
                                            <p:fltVal val="0"/>
                                          </p:val>
                                        </p:tav>
                                        <p:tav tm="100000">
                                          <p:val>
                                            <p:fltVal val="1"/>
                                          </p:val>
                                        </p:tav>
                                      </p:tavLst>
                                    </p:anim>
                                  </p:childTnLst>
                                </p:cTn>
                              </p:par>
                            </p:childTnLst>
                          </p:cTn>
                        </p:par>
                        <p:par>
                          <p:cTn id="53" fill="hold">
                            <p:stCondLst>
                              <p:cond delay="7000"/>
                            </p:stCondLst>
                            <p:childTnLst>
                              <p:par>
                                <p:cTn id="54" presetID="15" presetClass="entr" presetSubtype="0" fill="hold" grpId="0" nodeType="afterEffect">
                                  <p:stCondLst>
                                    <p:cond delay="0"/>
                                  </p:stCondLst>
                                  <p:childTnLst>
                                    <p:set>
                                      <p:cBhvr>
                                        <p:cTn id="55" dur="1" fill="hold">
                                          <p:stCondLst>
                                            <p:cond delay="0"/>
                                          </p:stCondLst>
                                        </p:cTn>
                                        <p:tgtEl>
                                          <p:spTgt spid="3">
                                            <p:txEl>
                                              <p:pRg st="6" end="6"/>
                                            </p:txEl>
                                          </p:spTgt>
                                        </p:tgtEl>
                                        <p:attrNameLst>
                                          <p:attrName>style.visibility</p:attrName>
                                        </p:attrNameLst>
                                      </p:cBhvr>
                                      <p:to>
                                        <p:strVal val="visible"/>
                                      </p:to>
                                    </p:set>
                                    <p:anim calcmode="lin" valueType="num">
                                      <p:cBhvr>
                                        <p:cTn id="56"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7"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58" dur="1000" fill="hold"/>
                                        <p:tgtEl>
                                          <p:spTgt spid="3">
                                            <p:txEl>
                                              <p:pRg st="6" end="6"/>
                                            </p:txEl>
                                          </p:spTgt>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3">
                                            <p:txEl>
                                              <p:pRg st="6" end="6"/>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P spid="3" grpId="0" build="p"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a:spLocks noChangeArrowheads="1"/>
          </p:cNvSpPr>
          <p:nvPr/>
        </p:nvSpPr>
        <p:spPr bwMode="auto">
          <a:xfrm>
            <a:off x="1043608" y="332656"/>
            <a:ext cx="7143750" cy="830997"/>
          </a:xfrm>
          <a:prstGeom prst="rect">
            <a:avLst/>
          </a:prstGeom>
          <a:noFill/>
          <a:ln w="9525">
            <a:noFill/>
            <a:miter lim="800000"/>
            <a:headEnd/>
            <a:tailEnd/>
          </a:ln>
        </p:spPr>
        <p:txBody>
          <a:bodyPr>
            <a:spAutoFit/>
          </a:bodyPr>
          <a:lstStyle/>
          <a:p>
            <a:pPr algn="ctr"/>
            <a:r>
              <a:rPr lang="en-GB" sz="4800" b="1" u="sng" dirty="0">
                <a:solidFill>
                  <a:srgbClr val="00B0F0"/>
                </a:solidFill>
                <a:latin typeface="Comic Sans MS" pitchFamily="66" charset="0"/>
              </a:rPr>
              <a:t>Start Dates</a:t>
            </a:r>
          </a:p>
        </p:txBody>
      </p:sp>
      <p:pic>
        <p:nvPicPr>
          <p:cNvPr id="3" name="Picture 2"/>
          <p:cNvPicPr>
            <a:picLocks noChangeAspect="1" noChangeArrowheads="1"/>
          </p:cNvPicPr>
          <p:nvPr/>
        </p:nvPicPr>
        <p:blipFill>
          <a:blip r:embed="rId3" cstate="print"/>
          <a:srcRect/>
          <a:stretch>
            <a:fillRect/>
          </a:stretch>
        </p:blipFill>
        <p:spPr bwMode="auto">
          <a:xfrm>
            <a:off x="7236296" y="404664"/>
            <a:ext cx="1371067" cy="1152128"/>
          </a:xfrm>
          <a:prstGeom prst="rect">
            <a:avLst/>
          </a:prstGeom>
          <a:noFill/>
          <a:ln w="38100">
            <a:solidFill>
              <a:schemeClr val="tx1"/>
            </a:solidFill>
            <a:miter lim="800000"/>
            <a:headEnd/>
            <a:tailEnd/>
          </a:ln>
        </p:spPr>
      </p:pic>
      <p:sp>
        <p:nvSpPr>
          <p:cNvPr id="4" name="Rectangle 3"/>
          <p:cNvSpPr/>
          <p:nvPr/>
        </p:nvSpPr>
        <p:spPr>
          <a:xfrm>
            <a:off x="253852" y="1844824"/>
            <a:ext cx="8712968" cy="4708981"/>
          </a:xfrm>
          <a:prstGeom prst="rect">
            <a:avLst/>
          </a:prstGeom>
        </p:spPr>
        <p:txBody>
          <a:bodyPr wrap="square">
            <a:spAutoFit/>
          </a:bodyPr>
          <a:lstStyle/>
          <a:p>
            <a:pPr marL="742950" indent="-742950">
              <a:buAutoNum type="arabicPeriod"/>
            </a:pPr>
            <a:r>
              <a:rPr lang="en-GB" sz="3600" b="1" dirty="0"/>
              <a:t>Wednesday 2</a:t>
            </a:r>
            <a:r>
              <a:rPr lang="en-GB" sz="3600" b="1" baseline="30000" dirty="0"/>
              <a:t>nd</a:t>
            </a:r>
            <a:r>
              <a:rPr lang="en-GB" sz="3600" b="1" dirty="0"/>
              <a:t> September 2026</a:t>
            </a:r>
          </a:p>
          <a:p>
            <a:endParaRPr lang="en-GB" sz="3600" b="1" dirty="0"/>
          </a:p>
          <a:p>
            <a:endParaRPr lang="en-GB" sz="3600" b="1" dirty="0"/>
          </a:p>
          <a:p>
            <a:r>
              <a:rPr lang="en-GB" sz="3600" b="1" dirty="0"/>
              <a:t>2.    Monday 7</a:t>
            </a:r>
            <a:r>
              <a:rPr lang="en-GB" sz="3600" b="1" baseline="30000" dirty="0"/>
              <a:t>th</a:t>
            </a:r>
            <a:r>
              <a:rPr lang="en-GB" sz="3600" b="1" dirty="0"/>
              <a:t>  September 2026</a:t>
            </a:r>
          </a:p>
          <a:p>
            <a:endParaRPr lang="en-GB" dirty="0"/>
          </a:p>
          <a:p>
            <a:endParaRPr lang="en-GB" dirty="0"/>
          </a:p>
          <a:p>
            <a:r>
              <a:rPr lang="en-GB" sz="2400" i="1" dirty="0">
                <a:latin typeface="Comic Sans MS" panose="030F0702030302020204" pitchFamily="66" charset="0"/>
              </a:rPr>
              <a:t>You will be notified when your child will be starting school in your information Pack. </a:t>
            </a:r>
          </a:p>
          <a:p>
            <a:endParaRPr lang="en-GB" sz="2400" i="1" dirty="0">
              <a:latin typeface="Comic Sans MS" panose="030F0702030302020204" pitchFamily="66" charset="0"/>
            </a:endParaRPr>
          </a:p>
          <a:p>
            <a:endParaRPr lang="en-GB" sz="2400" i="1" dirty="0">
              <a:latin typeface="Comic Sans MS" panose="030F0702030302020204" pitchFamily="66" charset="0"/>
            </a:endParaRPr>
          </a:p>
          <a:p>
            <a:r>
              <a:rPr lang="en-GB" sz="2400" i="1" dirty="0">
                <a:latin typeface="Comic Sans MS" panose="030F0702030302020204" pitchFamily="66" charset="0"/>
              </a:rPr>
              <a:t>           Any questions please come and chat to us </a:t>
            </a:r>
          </a:p>
        </p:txBody>
      </p:sp>
      <p:pic>
        <p:nvPicPr>
          <p:cNvPr id="5" name="Picture 6" descr="J:\DCIM\105CANON\IMG_0881.JPG"/>
          <p:cNvPicPr>
            <a:picLocks noChangeAspect="1" noChangeArrowheads="1"/>
          </p:cNvPicPr>
          <p:nvPr/>
        </p:nvPicPr>
        <p:blipFill>
          <a:blip r:embed="rId4" cstate="print"/>
          <a:srcRect/>
          <a:stretch>
            <a:fillRect/>
          </a:stretch>
        </p:blipFill>
        <p:spPr bwMode="auto">
          <a:xfrm>
            <a:off x="253852" y="220534"/>
            <a:ext cx="1736617" cy="1224136"/>
          </a:xfrm>
          <a:prstGeom prst="rect">
            <a:avLst/>
          </a:prstGeom>
          <a:noFill/>
          <a:ln w="9525">
            <a:noFill/>
            <a:miter lim="800000"/>
            <a:headEnd/>
            <a:tailEnd/>
          </a:ln>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2.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3.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4.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5.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2254</TotalTime>
  <Words>2079</Words>
  <Application>Microsoft Office PowerPoint</Application>
  <PresentationFormat>On-screen Show (4:3)</PresentationFormat>
  <Paragraphs>267</Paragraphs>
  <Slides>37</Slides>
  <Notes>32</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Office Theme</vt:lpstr>
      <vt:lpstr>PowerPoint Presentation</vt:lpstr>
      <vt:lpstr>PowerPoint Presentation</vt:lpstr>
      <vt:lpstr>PowerPoint Presentation</vt:lpstr>
      <vt:lpstr>PowerPoint Presentation</vt:lpstr>
      <vt:lpstr>PowerPoint Presentation</vt:lpstr>
      <vt:lpstr>Lumen Christi Schools </vt:lpstr>
      <vt:lpstr>Lumen Christi Mission Statement </vt:lpstr>
      <vt:lpstr>Birmingham diocese mission statement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Caroline</dc:creator>
  <cp:lastModifiedBy>Mark McLOUGHLIN</cp:lastModifiedBy>
  <cp:revision>147</cp:revision>
  <cp:lastPrinted>2019-06-24T14:03:08Z</cp:lastPrinted>
  <dcterms:created xsi:type="dcterms:W3CDTF">2011-06-26T17:21:37Z</dcterms:created>
  <dcterms:modified xsi:type="dcterms:W3CDTF">2026-08-28T12:30:00Z</dcterms:modified>
</cp:coreProperties>
</file>