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8" r:id="rId2"/>
    <p:sldId id="256" r:id="rId3"/>
    <p:sldId id="273" r:id="rId4"/>
    <p:sldId id="258" r:id="rId5"/>
    <p:sldId id="272" r:id="rId6"/>
    <p:sldId id="259" r:id="rId7"/>
    <p:sldId id="267" r:id="rId8"/>
    <p:sldId id="260" r:id="rId9"/>
    <p:sldId id="274" r:id="rId10"/>
    <p:sldId id="263"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CC0000"/>
    <a:srgbClr val="FF33CC"/>
    <a:srgbClr val="CC00CC"/>
    <a:srgbClr val="00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70CF1-7421-A2B5-344D-93C509A1235D}" v="8" dt="2019-11-15T12:25:56.729"/>
    <p1510:client id="{9EE03C0A-5B74-8189-E10C-3564776EC64D}" v="4" dt="2019-10-15T08:07:21.6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0" autoAdjust="0"/>
    <p:restoredTop sz="94643"/>
  </p:normalViewPr>
  <p:slideViewPr>
    <p:cSldViewPr snapToGrid="0">
      <p:cViewPr varScale="1">
        <p:scale>
          <a:sx n="68" d="100"/>
          <a:sy n="68" d="100"/>
        </p:scale>
        <p:origin x="-147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DOYLE (stpaulrc)" userId="S::c.doyle@stpaulrc.bham.sch.uk::5234205b-d382-4d94-b278-85198cd894d6" providerId="AD" clId="Web-{0C270CF1-7421-A2B5-344D-93C509A1235D}"/>
    <pc:docChg chg="modSld">
      <pc:chgData name="C DOYLE (stpaulrc)" userId="S::c.doyle@stpaulrc.bham.sch.uk::5234205b-d382-4d94-b278-85198cd894d6" providerId="AD" clId="Web-{0C270CF1-7421-A2B5-344D-93C509A1235D}" dt="2019-11-15T12:25:54.182" v="6" actId="20577"/>
      <pc:docMkLst>
        <pc:docMk/>
      </pc:docMkLst>
      <pc:sldChg chg="modSp">
        <pc:chgData name="C DOYLE (stpaulrc)" userId="S::c.doyle@stpaulrc.bham.sch.uk::5234205b-d382-4d94-b278-85198cd894d6" providerId="AD" clId="Web-{0C270CF1-7421-A2B5-344D-93C509A1235D}" dt="2019-11-15T12:25:51.870" v="4" actId="20577"/>
        <pc:sldMkLst>
          <pc:docMk/>
          <pc:sldMk cId="4243941936" sldId="273"/>
        </pc:sldMkLst>
        <pc:spChg chg="mod">
          <ac:chgData name="C DOYLE (stpaulrc)" userId="S::c.doyle@stpaulrc.bham.sch.uk::5234205b-d382-4d94-b278-85198cd894d6" providerId="AD" clId="Web-{0C270CF1-7421-A2B5-344D-93C509A1235D}" dt="2019-11-15T12:25:51.870" v="4" actId="20577"/>
          <ac:spMkLst>
            <pc:docMk/>
            <pc:sldMk cId="4243941936" sldId="273"/>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99549-AB6A-4C79-B2E1-FCF9065B0A08}" type="datetimeFigureOut">
              <a:rPr lang="en-US" smtClean="0"/>
              <a:t>11/18/2020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F8541-AA58-475D-B33E-E1B996206CD0}" type="slidenum">
              <a:rPr lang="en-US" smtClean="0"/>
              <a:t>‹#›</a:t>
            </a:fld>
            <a:endParaRPr lang="en-US"/>
          </a:p>
        </p:txBody>
      </p:sp>
    </p:spTree>
    <p:extLst>
      <p:ext uri="{BB962C8B-B14F-4D97-AF65-F5344CB8AC3E}">
        <p14:creationId xmlns:p14="http://schemas.microsoft.com/office/powerpoint/2010/main" val="3358694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3</a:t>
            </a:fld>
            <a:endParaRPr lang="en-US"/>
          </a:p>
        </p:txBody>
      </p:sp>
    </p:spTree>
    <p:extLst>
      <p:ext uri="{BB962C8B-B14F-4D97-AF65-F5344CB8AC3E}">
        <p14:creationId xmlns:p14="http://schemas.microsoft.com/office/powerpoint/2010/main" val="2448137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7</a:t>
            </a:fld>
            <a:endParaRPr lang="en-US"/>
          </a:p>
        </p:txBody>
      </p:sp>
    </p:spTree>
    <p:extLst>
      <p:ext uri="{BB962C8B-B14F-4D97-AF65-F5344CB8AC3E}">
        <p14:creationId xmlns:p14="http://schemas.microsoft.com/office/powerpoint/2010/main" val="362251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18/11/2020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18/11/2020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18/11/2020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18/11/2020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KsYz3pp7lAhUKXRoKHQ7fCLwQjRx6BAgBEAQ&amp;url=https://www.mso.com.au/media-centre/news/2019/09/edward-elgar-and-his-fourteen-confidants/&amp;psig=AOvVaw1tkWz1m32WZA169VGcicje&amp;ust=1571230232646571"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w7-fbqZ7lAhUox4UKHbdAARAQjRx6BAgBEAQ&amp;url=https://musescore.com/user/16021681/scores/4603731&amp;psig=AOvVaw26lVjfgwRFIx2100QU_2rH&amp;ust=1571230978198929"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google.co.uk/url?sa=i&amp;rct=j&amp;q=&amp;esrc=s&amp;source=images&amp;cd=&amp;cad=rja&amp;uact=8&amp;ved=2ahUKEwjEltj8qZ7lAhWExoUKHZxBCbMQjRx6BAgBEAQ&amp;url=https://musescore.com/musikmann/scores/5103275&amp;psig=AOvVaw26lVjfgwRFIx2100QU_2rH&amp;ust=1571230978198929"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Qnuzwex55eI"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2uPOZrp7lAhUGlxQKHU0iCTwQjRx6BAgBEAQ&amp;url=https://medium.com/@might_could/turning-thoughts-and-feelings-into-art-bb68841f7366&amp;psig=AOvVaw1pn4rxxblWSQwENxihyRZx&amp;ust=1571232185999439"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N99z9rp7lAhV0DGMBHZ6iCjYQjRx6BAgBEAQ&amp;url=https://www.classicfm.com/composers/elgar/&amp;psig=AOvVaw3RrXH5ubqglXmnfvQKA5xt&amp;ust=1571232401731152"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a:solidFill>
            <a:srgbClr val="7030A0"/>
          </a:solidFill>
        </p:spPr>
        <p:txBody>
          <a:bodyPr wrap="square" rtlCol="0">
            <a:spAutoFit/>
          </a:bodyPr>
          <a:lstStyle/>
          <a:p>
            <a:r>
              <a:rPr lang="en-GB" sz="2800" dirty="0">
                <a:solidFill>
                  <a:schemeClr val="bg1"/>
                </a:solidFill>
                <a:latin typeface="Comic Sans MS" panose="030F0702030302020204" pitchFamily="66" charset="0"/>
              </a:rPr>
              <a:t>Lesson 2 -  Edward Elgar</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8" y="1033463"/>
            <a:ext cx="8848725" cy="4791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6699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7030A0"/>
          </a:solidFill>
          <a:ln>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 name="TextBox 3"/>
          <p:cNvSpPr txBox="1"/>
          <p:nvPr/>
        </p:nvSpPr>
        <p:spPr>
          <a:xfrm>
            <a:off x="0" y="135791"/>
            <a:ext cx="1783080" cy="1200329"/>
          </a:xfrm>
          <a:prstGeom prst="rect">
            <a:avLst/>
          </a:prstGeom>
          <a:noFill/>
        </p:spPr>
        <p:txBody>
          <a:bodyPr wrap="square" rtlCol="0">
            <a:spAutoFit/>
          </a:bodyPr>
          <a:lstStyle/>
          <a:p>
            <a:r>
              <a:rPr lang="en-GB" sz="2400" i="1" dirty="0">
                <a:solidFill>
                  <a:schemeClr val="bg1"/>
                </a:solidFill>
                <a:latin typeface="Comic Sans MS" panose="030F0702030302020204" pitchFamily="66" charset="0"/>
              </a:rPr>
              <a:t>Year 4</a:t>
            </a:r>
          </a:p>
          <a:p>
            <a:r>
              <a:rPr lang="en-GB" sz="2400" i="1" dirty="0">
                <a:solidFill>
                  <a:schemeClr val="bg1"/>
                </a:solidFill>
                <a:latin typeface="Comic Sans MS" panose="030F0702030302020204" pitchFamily="66" charset="0"/>
              </a:rPr>
              <a:t>Autumn 2</a:t>
            </a:r>
          </a:p>
          <a:p>
            <a:r>
              <a:rPr lang="en-GB" sz="2400" i="1" dirty="0">
                <a:solidFill>
                  <a:schemeClr val="bg1"/>
                </a:solidFill>
                <a:latin typeface="Comic Sans MS" panose="030F0702030302020204" pitchFamily="66" charset="0"/>
              </a:rPr>
              <a:t>Lesson 2</a:t>
            </a:r>
          </a:p>
        </p:txBody>
      </p:sp>
      <p:pic>
        <p:nvPicPr>
          <p:cNvPr id="5" name="Picture 4"/>
          <p:cNvPicPr>
            <a:picLocks noChangeAspect="1"/>
          </p:cNvPicPr>
          <p:nvPr/>
        </p:nvPicPr>
        <p:blipFill>
          <a:blip r:embed="rId2"/>
          <a:stretch>
            <a:fillRect/>
          </a:stretch>
        </p:blipFill>
        <p:spPr>
          <a:xfrm>
            <a:off x="152000" y="5980810"/>
            <a:ext cx="1486253" cy="693455"/>
          </a:xfrm>
          <a:prstGeom prst="rect">
            <a:avLst/>
          </a:prstGeom>
        </p:spPr>
      </p:pic>
      <p:sp>
        <p:nvSpPr>
          <p:cNvPr id="7" name="TextBox 6"/>
          <p:cNvSpPr txBox="1"/>
          <p:nvPr/>
        </p:nvSpPr>
        <p:spPr>
          <a:xfrm>
            <a:off x="2794764" y="735955"/>
            <a:ext cx="5328730" cy="1015663"/>
          </a:xfrm>
          <a:prstGeom prst="rect">
            <a:avLst/>
          </a:prstGeom>
          <a:noFill/>
        </p:spPr>
        <p:txBody>
          <a:bodyPr wrap="square" rtlCol="0">
            <a:spAutoFit/>
          </a:bodyPr>
          <a:lstStyle/>
          <a:p>
            <a:pPr algn="ctr"/>
            <a:r>
              <a:rPr lang="en-US" sz="6000" dirty="0">
                <a:solidFill>
                  <a:srgbClr val="CC00CC"/>
                </a:solidFill>
                <a:latin typeface="Comic Sans MS" panose="030F0702030302020204" pitchFamily="66" charset="0"/>
              </a:rPr>
              <a:t>Edward Elgar</a:t>
            </a:r>
          </a:p>
        </p:txBody>
      </p:sp>
      <p:pic>
        <p:nvPicPr>
          <p:cNvPr id="2050" name="Picture 2" descr="Image result for edward elga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6848" y="2342367"/>
            <a:ext cx="6444562" cy="36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65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Let’s Listen - </a:t>
            </a:r>
            <a:r>
              <a:rPr lang="en-GB" sz="1400" u="sng" dirty="0">
                <a:solidFill>
                  <a:schemeClr val="bg1"/>
                </a:solidFill>
              </a:rPr>
              <a:t>https://www.youtube.com/watch?v=D2kWjAKjxoI</a:t>
            </a:r>
            <a:endParaRPr lang="en-GB" sz="1400" dirty="0">
              <a:solidFill>
                <a:schemeClr val="bg1"/>
              </a:solidFill>
              <a:latin typeface="Comic Sans MS" panose="030F0702030302020204" pitchFamily="66" charset="0"/>
            </a:endParaRPr>
          </a:p>
        </p:txBody>
      </p:sp>
      <p:pic>
        <p:nvPicPr>
          <p:cNvPr id="15" name="Picture 14"/>
          <p:cNvPicPr>
            <a:picLocks noChangeAspect="1"/>
          </p:cNvPicPr>
          <p:nvPr/>
        </p:nvPicPr>
        <p:blipFill>
          <a:blip r:embed="rId3"/>
          <a:stretch>
            <a:fillRect/>
          </a:stretch>
        </p:blipFill>
        <p:spPr>
          <a:xfrm>
            <a:off x="7841059" y="65088"/>
            <a:ext cx="1172214" cy="546931"/>
          </a:xfrm>
          <a:prstGeom prst="rect">
            <a:avLst/>
          </a:prstGeom>
        </p:spPr>
      </p:pic>
      <p:sp>
        <p:nvSpPr>
          <p:cNvPr id="5" name="TextBox 4"/>
          <p:cNvSpPr txBox="1"/>
          <p:nvPr/>
        </p:nvSpPr>
        <p:spPr>
          <a:xfrm>
            <a:off x="533152" y="2254274"/>
            <a:ext cx="8480121" cy="3785652"/>
          </a:xfrm>
          <a:prstGeom prst="rect">
            <a:avLst/>
          </a:prstGeom>
          <a:noFill/>
        </p:spPr>
        <p:txBody>
          <a:bodyPr wrap="square" rtlCol="0" anchor="t">
            <a:spAutoFit/>
          </a:bodyPr>
          <a:lstStyle/>
          <a:p>
            <a:pPr algn="ctr"/>
            <a:r>
              <a:rPr lang="en-GB" sz="2000" b="1" dirty="0">
                <a:solidFill>
                  <a:srgbClr val="FF0000"/>
                </a:solidFill>
                <a:latin typeface="Comic Sans MS" panose="030F0702030302020204" pitchFamily="66" charset="0"/>
              </a:rPr>
              <a:t>How does the music make you feel? </a:t>
            </a:r>
          </a:p>
          <a:p>
            <a:pPr algn="ctr"/>
            <a:endParaRPr lang="en-GB" sz="2000" b="1" dirty="0">
              <a:latin typeface="Comic Sans MS" panose="030F0702030302020204" pitchFamily="66" charset="0"/>
            </a:endParaRPr>
          </a:p>
          <a:p>
            <a:pPr algn="ctr"/>
            <a:r>
              <a:rPr lang="en-GB" sz="2000" b="1" dirty="0">
                <a:latin typeface="Comic Sans MS" panose="030F0702030302020204" pitchFamily="66" charset="0"/>
              </a:rPr>
              <a:t>  </a:t>
            </a:r>
            <a:r>
              <a:rPr lang="en-GB" sz="2000" b="1" dirty="0">
                <a:solidFill>
                  <a:srgbClr val="00B050"/>
                </a:solidFill>
                <a:latin typeface="Comic Sans MS" panose="030F0702030302020204" pitchFamily="66" charset="0"/>
              </a:rPr>
              <a:t>How does this piece differ to other compositions by Edward Elgar? </a:t>
            </a:r>
          </a:p>
          <a:p>
            <a:pPr algn="ctr"/>
            <a:endParaRPr lang="en-GB" sz="2000" b="1" dirty="0">
              <a:latin typeface="Comic Sans MS" panose="030F0702030302020204" pitchFamily="66" charset="0"/>
            </a:endParaRPr>
          </a:p>
          <a:p>
            <a:pPr algn="ctr"/>
            <a:r>
              <a:rPr lang="en-GB" sz="2000" b="1" dirty="0">
                <a:solidFill>
                  <a:srgbClr val="7030A0"/>
                </a:solidFill>
                <a:latin typeface="Comic Sans MS" panose="030F0702030302020204" pitchFamily="66" charset="0"/>
              </a:rPr>
              <a:t>What style would you describe it as?</a:t>
            </a:r>
          </a:p>
          <a:p>
            <a:pPr algn="ctr"/>
            <a:endParaRPr lang="en-GB" sz="2000" b="1" dirty="0">
              <a:latin typeface="Comic Sans MS" panose="030F0702030302020204" pitchFamily="66" charset="0"/>
            </a:endParaRPr>
          </a:p>
          <a:p>
            <a:pPr algn="ctr"/>
            <a:r>
              <a:rPr lang="en-GB" sz="2000" b="1" dirty="0">
                <a:latin typeface="Comic Sans MS"/>
              </a:rPr>
              <a:t> </a:t>
            </a:r>
            <a:r>
              <a:rPr lang="en-GB" sz="2000" b="1" dirty="0">
                <a:solidFill>
                  <a:schemeClr val="accent1">
                    <a:lumMod val="50000"/>
                  </a:schemeClr>
                </a:solidFill>
                <a:latin typeface="Comic Sans MS"/>
              </a:rPr>
              <a:t>Where would you hear this sort of music?</a:t>
            </a:r>
          </a:p>
          <a:p>
            <a:pPr algn="ctr"/>
            <a:endParaRPr lang="en-GB" sz="2000" b="1" dirty="0">
              <a:solidFill>
                <a:schemeClr val="accent2"/>
              </a:solidFill>
              <a:latin typeface="Comic Sans MS" panose="030F0702030302020204" pitchFamily="66" charset="0"/>
            </a:endParaRPr>
          </a:p>
          <a:p>
            <a:pPr algn="ctr"/>
            <a:r>
              <a:rPr lang="en-GB" sz="2000" b="1" dirty="0">
                <a:solidFill>
                  <a:schemeClr val="accent2"/>
                </a:solidFill>
                <a:latin typeface="Comic Sans MS" panose="030F0702030302020204" pitchFamily="66" charset="0"/>
              </a:rPr>
              <a:t> What instruments are used?</a:t>
            </a:r>
          </a:p>
          <a:p>
            <a:pPr algn="ctr"/>
            <a:endParaRPr lang="en-GB" sz="2000" b="1" dirty="0">
              <a:latin typeface="Comic Sans MS" panose="030F0702030302020204" pitchFamily="66" charset="0"/>
            </a:endParaRPr>
          </a:p>
          <a:p>
            <a:pPr algn="ctr"/>
            <a:r>
              <a:rPr lang="en-GB" sz="2000" b="1" dirty="0">
                <a:solidFill>
                  <a:srgbClr val="FF0000"/>
                </a:solidFill>
                <a:latin typeface="Comic Sans MS" panose="030F0702030302020204" pitchFamily="66" charset="0"/>
              </a:rPr>
              <a:t> Can you make out any of the lyrics?</a:t>
            </a:r>
            <a:endParaRPr lang="en-US" sz="2000" b="1" dirty="0">
              <a:solidFill>
                <a:srgbClr val="FF0000"/>
              </a:solidFill>
              <a:latin typeface="Comic Sans MS" panose="030F0702030302020204" pitchFamily="66" charset="0"/>
            </a:endParaRPr>
          </a:p>
        </p:txBody>
      </p:sp>
      <p:pic>
        <p:nvPicPr>
          <p:cNvPr id="6" name="Picture 2"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16095" t="11266" r="14534" b="15660"/>
          <a:stretch/>
        </p:blipFill>
        <p:spPr bwMode="auto">
          <a:xfrm>
            <a:off x="209928" y="733246"/>
            <a:ext cx="1228437" cy="139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941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Prior Learning</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422365" y="781853"/>
            <a:ext cx="8299269" cy="3385542"/>
          </a:xfrm>
          <a:prstGeom prst="rect">
            <a:avLst/>
          </a:prstGeom>
          <a:noFill/>
        </p:spPr>
        <p:txBody>
          <a:bodyPr wrap="square" rtlCol="0">
            <a:spAutoFit/>
          </a:bodyPr>
          <a:lstStyle/>
          <a:p>
            <a:endParaRPr lang="en-US" dirty="0">
              <a:latin typeface="Comic Sans MS" panose="030F0702030302020204" pitchFamily="66" charset="0"/>
            </a:endParaRPr>
          </a:p>
          <a:p>
            <a:r>
              <a:rPr lang="en-US" sz="2800" dirty="0">
                <a:solidFill>
                  <a:srgbClr val="7030A0"/>
                </a:solidFill>
                <a:latin typeface="Comic Sans MS" panose="030F0702030302020204" pitchFamily="66" charset="0"/>
              </a:rPr>
              <a:t>In the last lesson we learnt about the life of the composer Edward Elgar and the piece of music ‘Enigma Variations.’ </a:t>
            </a:r>
          </a:p>
          <a:p>
            <a:endParaRPr lang="en-US" sz="2800" dirty="0">
              <a:solidFill>
                <a:srgbClr val="7030A0"/>
              </a:solidFill>
              <a:latin typeface="Comic Sans MS" panose="030F0702030302020204" pitchFamily="66" charset="0"/>
            </a:endParaRPr>
          </a:p>
          <a:p>
            <a:r>
              <a:rPr lang="en-GB" sz="2800" dirty="0">
                <a:solidFill>
                  <a:srgbClr val="7030A0"/>
                </a:solidFill>
                <a:latin typeface="Comic Sans MS" panose="030F0702030302020204" pitchFamily="66" charset="0"/>
              </a:rPr>
              <a:t>In today’s lesson we will be looking at Elgar’s composition ‘Pomp and circumstance’.</a:t>
            </a:r>
            <a:endParaRPr lang="en-US" sz="2800" dirty="0">
              <a:solidFill>
                <a:srgbClr val="7030A0"/>
              </a:solidFill>
              <a:latin typeface="Comic Sans MS" panose="030F0702030302020204" pitchFamily="66" charset="0"/>
            </a:endParaRPr>
          </a:p>
          <a:p>
            <a:endParaRPr lang="en-US" sz="2800" dirty="0">
              <a:solidFill>
                <a:srgbClr val="7030A0"/>
              </a:solidFill>
              <a:latin typeface="Comic Sans MS" panose="030F0702030302020204" pitchFamily="66" charset="0"/>
            </a:endParaRPr>
          </a:p>
        </p:txBody>
      </p:sp>
      <p:sp>
        <p:nvSpPr>
          <p:cNvPr id="2" name="AutoShape 2" descr="Image result for pomp and circumstance">
            <a:hlinkClick r:id="rId3"/>
          </p:cNvPr>
          <p:cNvSpPr>
            <a:spLocks noChangeAspect="1" noChangeArrowheads="1"/>
          </p:cNvSpPr>
          <p:nvPr/>
        </p:nvSpPr>
        <p:spPr bwMode="auto">
          <a:xfrm>
            <a:off x="117475" y="-2452688"/>
            <a:ext cx="36195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pomp and circumstance">
            <a:hlinkClick r:id="rId3"/>
          </p:cNvPr>
          <p:cNvSpPr>
            <a:spLocks noChangeAspect="1" noChangeArrowheads="1"/>
          </p:cNvSpPr>
          <p:nvPr/>
        </p:nvSpPr>
        <p:spPr bwMode="auto">
          <a:xfrm>
            <a:off x="269875" y="-2300288"/>
            <a:ext cx="36195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2" descr="Image result for pomp and circumstance">
            <a:hlinkClick r:id="rId4"/>
          </p:cNvPr>
          <p:cNvSpPr>
            <a:spLocks noChangeAspect="1" noChangeArrowheads="1"/>
          </p:cNvSpPr>
          <p:nvPr/>
        </p:nvSpPr>
        <p:spPr bwMode="auto">
          <a:xfrm>
            <a:off x="117475" y="-2452688"/>
            <a:ext cx="39624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5"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5065" y="3767790"/>
            <a:ext cx="2291023" cy="2965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Our Knowledge Organiser</a:t>
            </a:r>
          </a:p>
        </p:txBody>
      </p:sp>
      <p:pic>
        <p:nvPicPr>
          <p:cNvPr id="4" name="Picture 3"/>
          <p:cNvPicPr>
            <a:picLocks noChangeAspect="1"/>
          </p:cNvPicPr>
          <p:nvPr/>
        </p:nvPicPr>
        <p:blipFill>
          <a:blip r:embed="rId2"/>
          <a:stretch>
            <a:fillRect/>
          </a:stretch>
        </p:blipFill>
        <p:spPr>
          <a:xfrm>
            <a:off x="7841059" y="65088"/>
            <a:ext cx="1172214" cy="546931"/>
          </a:xfrm>
          <a:prstGeom prst="rect">
            <a:avLst/>
          </a:prstGeom>
        </p:spPr>
      </p:pic>
      <p:pic>
        <p:nvPicPr>
          <p:cNvPr id="2" name="Picture 1"/>
          <p:cNvPicPr>
            <a:picLocks noChangeAspect="1"/>
          </p:cNvPicPr>
          <p:nvPr/>
        </p:nvPicPr>
        <p:blipFill>
          <a:blip r:embed="rId3"/>
          <a:stretch>
            <a:fillRect/>
          </a:stretch>
        </p:blipFill>
        <p:spPr>
          <a:xfrm>
            <a:off x="0" y="1414027"/>
            <a:ext cx="9144000" cy="5443973"/>
          </a:xfrm>
          <a:prstGeom prst="rect">
            <a:avLst/>
          </a:prstGeom>
        </p:spPr>
      </p:pic>
    </p:spTree>
    <p:extLst>
      <p:ext uri="{BB962C8B-B14F-4D97-AF65-F5344CB8AC3E}">
        <p14:creationId xmlns:p14="http://schemas.microsoft.com/office/powerpoint/2010/main" val="3558127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622"/>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Key Vocabulary</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a:extLst>
              <a:ext uri="{FF2B5EF4-FFF2-40B4-BE49-F238E27FC236}">
                <a16:creationId xmlns:a16="http://schemas.microsoft.com/office/drawing/2014/main" xmlns="" id="{1A65E917-5DAA-4D11-80A1-08B5540812FC}"/>
              </a:ext>
            </a:extLst>
          </p:cNvPr>
          <p:cNvSpPr txBox="1"/>
          <p:nvPr/>
        </p:nvSpPr>
        <p:spPr>
          <a:xfrm>
            <a:off x="422365" y="781853"/>
            <a:ext cx="8299269" cy="4247317"/>
          </a:xfrm>
          <a:prstGeom prst="rect">
            <a:avLst/>
          </a:prstGeom>
          <a:noFill/>
        </p:spPr>
        <p:txBody>
          <a:bodyPr wrap="square" rtlCol="0">
            <a:spAutoFit/>
          </a:bodyPr>
          <a:lstStyle/>
          <a:p>
            <a:r>
              <a:rPr lang="en-GB" dirty="0">
                <a:solidFill>
                  <a:srgbClr val="7030A0"/>
                </a:solidFill>
                <a:latin typeface="Comic Sans MS" panose="030F0702030302020204" pitchFamily="66" charset="0"/>
              </a:rPr>
              <a:t>Edward Elgar - A famous English composer.</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Military - relating to or characteristic of soldiers or armed forces.</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Musical march - March (music) In music a march is a piece of music with a </a:t>
            </a:r>
            <a:r>
              <a:rPr lang="en-GB" b="1" dirty="0">
                <a:solidFill>
                  <a:srgbClr val="7030A0"/>
                </a:solidFill>
                <a:latin typeface="Comic Sans MS" panose="030F0702030302020204" pitchFamily="66" charset="0"/>
              </a:rPr>
              <a:t>strong marching rhythm.</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Noble - belonging by rank, title, or birth to the aristocracy.</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Key - a piece is the group of pitches, or scale, that forms the basis of a music composition in classical, Western art, and Western pop music.</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Crochet - a note played for one quarter of the duration.</a:t>
            </a: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Quaver - an eighth note in music</a:t>
            </a:r>
            <a:r>
              <a:rPr lang="en-GB" dirty="0">
                <a:solidFill>
                  <a:srgbClr val="7030A0"/>
                </a:solidFill>
              </a:rPr>
              <a:t>.</a:t>
            </a:r>
            <a:endParaRPr lang="en-US" sz="28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9832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348270829"/>
              </p:ext>
            </p:extLst>
          </p:nvPr>
        </p:nvGraphicFramePr>
        <p:xfrm>
          <a:off x="0" y="4930"/>
          <a:ext cx="9139237" cy="7035786"/>
        </p:xfrm>
        <a:graphic>
          <a:graphicData uri="http://schemas.openxmlformats.org/drawingml/2006/table">
            <a:tbl>
              <a:tblPr/>
              <a:tblGrid>
                <a:gridCol w="9139237">
                  <a:extLst>
                    <a:ext uri="{9D8B030D-6E8A-4147-A177-3AD203B41FA5}">
                      <a16:colId xmlns:a16="http://schemas.microsoft.com/office/drawing/2014/main" xmlns="" val="20000"/>
                    </a:ext>
                  </a:extLst>
                </a:gridCol>
              </a:tblGrid>
              <a:tr h="736608">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1600" b="1" i="0" kern="1200" baseline="0" dirty="0">
                          <a:solidFill>
                            <a:schemeClr val="bg1"/>
                          </a:solidFill>
                          <a:latin typeface="Comic Sans MS" panose="030F0702030302020204" pitchFamily="66" charset="0"/>
                          <a:ea typeface="+mn-ea"/>
                          <a:cs typeface="+mn-cs"/>
                        </a:rPr>
                        <a:t>L.O: </a:t>
                      </a:r>
                      <a:r>
                        <a:rPr lang="en-GB" sz="1600" kern="1200" dirty="0">
                          <a:solidFill>
                            <a:schemeClr val="bg1"/>
                          </a:solidFill>
                          <a:effectLst/>
                          <a:latin typeface="Comic Sans MS" panose="030F0702030302020204" pitchFamily="66" charset="0"/>
                          <a:ea typeface="+mn-ea"/>
                          <a:cs typeface="+mn-cs"/>
                        </a:rPr>
                        <a:t>To know the piece of music ‘Pomp and Circumstance’ by Edward Elgar</a:t>
                      </a:r>
                      <a:r>
                        <a:rPr lang="en-GB" sz="1800" kern="1200" dirty="0">
                          <a:solidFill>
                            <a:schemeClr val="bg1"/>
                          </a:solidFill>
                          <a:effectLst/>
                          <a:latin typeface="Comic Sans MS" panose="030F0702030302020204" pitchFamily="66" charset="0"/>
                          <a:ea typeface="+mn-ea"/>
                          <a:cs typeface="+mn-cs"/>
                        </a:rPr>
                        <a:t>. </a:t>
                      </a:r>
                      <a:endParaRPr lang="en-GB" sz="28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xmlns="" val="10000"/>
                  </a:ext>
                </a:extLst>
              </a:tr>
              <a:tr h="1009902">
                <a:tc>
                  <a:txBody>
                    <a:bodyPr/>
                    <a:lstStyle/>
                    <a:p>
                      <a:pPr marL="174625" indent="-174625">
                        <a:buFont typeface="Arial" pitchFamily="34" charset="0"/>
                        <a:buNone/>
                      </a:pPr>
                      <a:r>
                        <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p>
                    <a:p>
                      <a:pPr marL="285750" indent="-285750">
                        <a:buFont typeface="Arial" panose="020B0604020202020204" pitchFamily="34" charset="0"/>
                        <a:buChar char="•"/>
                      </a:pPr>
                      <a:r>
                        <a:rPr lang="en-US" sz="1800" b="0" i="0" kern="1200" dirty="0">
                          <a:solidFill>
                            <a:schemeClr val="tx1"/>
                          </a:solidFill>
                          <a:effectLst/>
                          <a:latin typeface="Comic Sans MS" panose="030F0702030302020204" pitchFamily="66" charset="0"/>
                          <a:ea typeface="+mn-ea"/>
                          <a:cs typeface="+mn-cs"/>
                        </a:rPr>
                        <a:t>To</a:t>
                      </a:r>
                      <a:r>
                        <a:rPr lang="en-US" sz="1800" b="0" i="0" kern="1200" baseline="0" dirty="0">
                          <a:solidFill>
                            <a:schemeClr val="tx1"/>
                          </a:solidFill>
                          <a:effectLst/>
                          <a:latin typeface="Comic Sans MS" panose="030F0702030302020204" pitchFamily="66" charset="0"/>
                          <a:ea typeface="+mn-ea"/>
                          <a:cs typeface="+mn-cs"/>
                        </a:rPr>
                        <a:t> </a:t>
                      </a:r>
                      <a:r>
                        <a:rPr lang="en-GB" sz="1800" kern="1200" dirty="0">
                          <a:solidFill>
                            <a:schemeClr val="tx1"/>
                          </a:solidFill>
                          <a:effectLst/>
                          <a:latin typeface="Comic Sans MS" panose="030F0702030302020204" pitchFamily="66" charset="0"/>
                          <a:ea typeface="+mn-ea"/>
                          <a:cs typeface="+mn-cs"/>
                        </a:rPr>
                        <a:t>recognise the piece of music ‘pomp and circumstance’.</a:t>
                      </a:r>
                    </a:p>
                    <a:p>
                      <a:pPr marL="285750" indent="-285750">
                        <a:buFont typeface="Arial" panose="020B0604020202020204" pitchFamily="34" charset="0"/>
                        <a:buChar char="•"/>
                      </a:pPr>
                      <a:r>
                        <a:rPr lang="en-GB" sz="1800" kern="1200" dirty="0">
                          <a:solidFill>
                            <a:schemeClr val="tx1"/>
                          </a:solidFill>
                          <a:effectLst/>
                          <a:latin typeface="Comic Sans MS" panose="030F0702030302020204" pitchFamily="66" charset="0"/>
                          <a:ea typeface="+mn-ea"/>
                          <a:cs typeface="+mn-cs"/>
                        </a:rPr>
                        <a:t>To</a:t>
                      </a:r>
                      <a:r>
                        <a:rPr lang="en-GB" sz="1800" kern="1200" baseline="0" dirty="0">
                          <a:solidFill>
                            <a:schemeClr val="tx1"/>
                          </a:solidFill>
                          <a:effectLst/>
                          <a:latin typeface="Comic Sans MS" panose="030F0702030302020204" pitchFamily="66" charset="0"/>
                          <a:ea typeface="+mn-ea"/>
                          <a:cs typeface="+mn-cs"/>
                        </a:rPr>
                        <a:t> </a:t>
                      </a:r>
                      <a:r>
                        <a:rPr lang="en-GB" sz="1800" kern="1200" dirty="0">
                          <a:solidFill>
                            <a:schemeClr val="tx1"/>
                          </a:solidFill>
                          <a:effectLst/>
                          <a:latin typeface="Comic Sans MS" panose="030F0702030302020204" pitchFamily="66" charset="0"/>
                          <a:ea typeface="+mn-ea"/>
                          <a:cs typeface="+mn-cs"/>
                        </a:rPr>
                        <a:t>know that Elgar was known for writing music linked to the military especially marches. </a:t>
                      </a:r>
                      <a:endParaRPr lang="en-US" sz="1800" b="0" i="0" kern="1200" dirty="0">
                        <a:solidFill>
                          <a:schemeClr val="tx1"/>
                        </a:solidFill>
                        <a:effectLst/>
                        <a:latin typeface="Comic Sans MS" panose="030F0702030302020204" pitchFamily="66" charset="0"/>
                        <a:ea typeface="+mn-ea"/>
                        <a:cs typeface="+mn-cs"/>
                      </a:endParaRPr>
                    </a:p>
                    <a:p>
                      <a:pPr marL="285750" indent="-285750">
                        <a:buFont typeface="Arial" panose="020B0604020202020204" pitchFamily="34" charset="0"/>
                        <a:buChar char="•"/>
                      </a:pPr>
                      <a:endParaRPr lang="en-US" sz="1800" b="0" i="0" kern="1200" dirty="0">
                        <a:solidFill>
                          <a:schemeClr val="tx1"/>
                        </a:solidFill>
                        <a:effectLst/>
                        <a:latin typeface="+mn-lt"/>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a16="http://schemas.microsoft.com/office/drawing/2014/main" xmlns="" val="10001"/>
                  </a:ext>
                </a:extLst>
              </a:tr>
              <a:tr h="4965670">
                <a:tc>
                  <a: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algn="l"/>
                      <a:endParaRPr lang="en-US" sz="2400" b="1" dirty="0">
                        <a:solidFill>
                          <a:srgbClr val="CC00CC"/>
                        </a:solidFill>
                        <a:effectLst>
                          <a:outerShdw blurRad="38100" dist="38100" dir="2700000" algn="tl">
                            <a:srgbClr val="000000">
                              <a:alpha val="43137"/>
                            </a:srgbClr>
                          </a:outerShdw>
                        </a:effectLst>
                        <a:latin typeface="Comic Sans MS" panose="030F0702030302020204" pitchFamily="66"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bl>
          </a:graphicData>
        </a:graphic>
      </p:graphicFrame>
      <p:sp>
        <p:nvSpPr>
          <p:cNvPr id="10" name="TextBox 9"/>
          <p:cNvSpPr txBox="1"/>
          <p:nvPr/>
        </p:nvSpPr>
        <p:spPr>
          <a:xfrm>
            <a:off x="160141" y="1872772"/>
            <a:ext cx="7829550" cy="461665"/>
          </a:xfrm>
          <a:prstGeom prst="rect">
            <a:avLst/>
          </a:prstGeom>
          <a:no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glow rad="228600">
                    <a:srgbClr val="4472C4">
                      <a:satMod val="175000"/>
                      <a:alpha val="40000"/>
                    </a:srgbClr>
                  </a:glow>
                </a:effectLst>
                <a:uLnTx/>
                <a:uFillTx/>
                <a:latin typeface="Comic Sans MS" panose="030F0702030302020204" pitchFamily="66" charset="0"/>
                <a:ea typeface="+mn-ea"/>
                <a:cs typeface="Arial" panose="020B0604020202020204" pitchFamily="34" charset="0"/>
              </a:rPr>
              <a:t>Here are today’s key words:</a:t>
            </a:r>
          </a:p>
        </p:txBody>
      </p:sp>
      <p:pic>
        <p:nvPicPr>
          <p:cNvPr id="6" name="Picture 5"/>
          <p:cNvPicPr>
            <a:picLocks noChangeAspect="1"/>
          </p:cNvPicPr>
          <p:nvPr/>
        </p:nvPicPr>
        <p:blipFill>
          <a:blip r:embed="rId3"/>
          <a:stretch>
            <a:fillRect/>
          </a:stretch>
        </p:blipFill>
        <p:spPr>
          <a:xfrm>
            <a:off x="7841059" y="65088"/>
            <a:ext cx="1172214" cy="546931"/>
          </a:xfrm>
          <a:prstGeom prst="rect">
            <a:avLst/>
          </a:prstGeom>
        </p:spPr>
      </p:pic>
      <p:sp>
        <p:nvSpPr>
          <p:cNvPr id="9" name="TextBox 8">
            <a:extLst>
              <a:ext uri="{FF2B5EF4-FFF2-40B4-BE49-F238E27FC236}">
                <a16:creationId xmlns:a16="http://schemas.microsoft.com/office/drawing/2014/main" xmlns="" id="{8B61201F-5884-4E0D-909E-B70196069E6E}"/>
              </a:ext>
            </a:extLst>
          </p:cNvPr>
          <p:cNvSpPr txBox="1"/>
          <p:nvPr/>
        </p:nvSpPr>
        <p:spPr>
          <a:xfrm>
            <a:off x="265194" y="2334437"/>
            <a:ext cx="8299269" cy="3693319"/>
          </a:xfrm>
          <a:prstGeom prst="rect">
            <a:avLst/>
          </a:prstGeom>
          <a:noFill/>
        </p:spPr>
        <p:txBody>
          <a:bodyPr wrap="square" rtlCol="0">
            <a:spAutoFit/>
          </a:bodyPr>
          <a:lstStyle/>
          <a:p>
            <a:pPr algn="ctr"/>
            <a:r>
              <a:rPr lang="en-GB" dirty="0">
                <a:solidFill>
                  <a:srgbClr val="7030A0"/>
                </a:solidFill>
                <a:latin typeface="Comic Sans MS" panose="030F0702030302020204" pitchFamily="66" charset="0"/>
              </a:rPr>
              <a:t>Edward Elgar</a:t>
            </a: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Military </a:t>
            </a: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Musical march </a:t>
            </a:r>
            <a:endParaRPr lang="en-GB" b="1" dirty="0">
              <a:solidFill>
                <a:srgbClr val="7030A0"/>
              </a:solidFill>
              <a:latin typeface="Comic Sans MS" panose="030F0702030302020204" pitchFamily="66" charset="0"/>
            </a:endParaRP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Noble </a:t>
            </a: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Key </a:t>
            </a: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Crochet </a:t>
            </a:r>
          </a:p>
          <a:p>
            <a:pPr algn="ctr"/>
            <a:endParaRPr lang="en-GB" dirty="0">
              <a:solidFill>
                <a:srgbClr val="7030A0"/>
              </a:solidFill>
              <a:latin typeface="Comic Sans MS" panose="030F0702030302020204" pitchFamily="66" charset="0"/>
            </a:endParaRPr>
          </a:p>
          <a:p>
            <a:pPr algn="ctr"/>
            <a:r>
              <a:rPr lang="en-GB" dirty="0">
                <a:solidFill>
                  <a:srgbClr val="7030A0"/>
                </a:solidFill>
                <a:latin typeface="Comic Sans MS" panose="030F0702030302020204" pitchFamily="66" charset="0"/>
              </a:rPr>
              <a:t>Quaver </a:t>
            </a:r>
            <a:endParaRPr lang="en-US" sz="28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07539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Talk Task</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5" name="TextBox 4">
            <a:extLst>
              <a:ext uri="{FF2B5EF4-FFF2-40B4-BE49-F238E27FC236}">
                <a16:creationId xmlns:a16="http://schemas.microsoft.com/office/drawing/2014/main" xmlns="" id="{2DDC5220-556B-49B5-BEE0-88926A88E75E}"/>
              </a:ext>
            </a:extLst>
          </p:cNvPr>
          <p:cNvSpPr txBox="1"/>
          <p:nvPr/>
        </p:nvSpPr>
        <p:spPr>
          <a:xfrm>
            <a:off x="422365" y="781853"/>
            <a:ext cx="8299269" cy="2677656"/>
          </a:xfrm>
          <a:prstGeom prst="rect">
            <a:avLst/>
          </a:prstGeom>
          <a:noFill/>
        </p:spPr>
        <p:txBody>
          <a:bodyPr wrap="square" rtlCol="0">
            <a:spAutoFit/>
          </a:bodyPr>
          <a:lstStyle/>
          <a:p>
            <a:r>
              <a:rPr lang="en-GB" sz="2800" dirty="0">
                <a:solidFill>
                  <a:srgbClr val="00B0F0"/>
                </a:solidFill>
                <a:latin typeface="Comic Sans MS" panose="030F0702030302020204" pitchFamily="66" charset="0"/>
              </a:rPr>
              <a:t>Discuss in groups how the tempo changes, the instrumental families involved and the change in dynamics of the piece. What do you think inspired Elgar to write this piece of music? What do you think the music is about? Where would you hear this type of music?</a:t>
            </a:r>
            <a:endParaRPr lang="en-US" sz="2800"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311722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xmlns="" id="{1463A425-E253-4FAA-BA19-756A6A9DE425}"/>
              </a:ext>
            </a:extLst>
          </p:cNvPr>
          <p:cNvSpPr txBox="1"/>
          <p:nvPr/>
        </p:nvSpPr>
        <p:spPr>
          <a:xfrm>
            <a:off x="422365" y="781853"/>
            <a:ext cx="8299269" cy="5078313"/>
          </a:xfrm>
          <a:prstGeom prst="rect">
            <a:avLst/>
          </a:prstGeom>
          <a:noFill/>
        </p:spPr>
        <p:txBody>
          <a:bodyPr wrap="square" rtlCol="0">
            <a:spAutoFit/>
          </a:bodyPr>
          <a:lstStyle/>
          <a:p>
            <a:r>
              <a:rPr lang="en-GB" b="1" dirty="0">
                <a:solidFill>
                  <a:srgbClr val="00B0F0"/>
                </a:solidFill>
                <a:latin typeface="Comic Sans MS" panose="030F0702030302020204" pitchFamily="66" charset="0"/>
              </a:rPr>
              <a:t>Elgar wrote ‘Pomp and Circumstance’ as five separate marches but they are known as one individual piece. Each march has been written in a different key and was composed and written at different stages in Elgar’s life. The first march was written in 1901 and composed in the key of D major. </a:t>
            </a:r>
          </a:p>
          <a:p>
            <a:endParaRPr lang="en-GB" b="1" dirty="0">
              <a:solidFill>
                <a:srgbClr val="00B0F0"/>
              </a:solidFill>
              <a:latin typeface="Comic Sans MS" panose="030F0702030302020204" pitchFamily="66" charset="0"/>
            </a:endParaRPr>
          </a:p>
          <a:p>
            <a:r>
              <a:rPr lang="en-GB" b="1" dirty="0">
                <a:solidFill>
                  <a:srgbClr val="00B0F0"/>
                </a:solidFill>
                <a:latin typeface="Comic Sans MS" panose="030F0702030302020204" pitchFamily="66" charset="0"/>
              </a:rPr>
              <a:t>Elgar is known for writing marches with a military theme to them. Have a look at the ‘4</a:t>
            </a:r>
            <a:r>
              <a:rPr lang="en-GB" b="1" baseline="30000" dirty="0">
                <a:solidFill>
                  <a:srgbClr val="00B0F0"/>
                </a:solidFill>
                <a:latin typeface="Comic Sans MS" panose="030F0702030302020204" pitchFamily="66" charset="0"/>
              </a:rPr>
              <a:t>th</a:t>
            </a:r>
            <a:r>
              <a:rPr lang="en-GB" b="1" dirty="0">
                <a:solidFill>
                  <a:srgbClr val="00B0F0"/>
                </a:solidFill>
                <a:latin typeface="Comic Sans MS" panose="030F0702030302020204" pitchFamily="66" charset="0"/>
              </a:rPr>
              <a:t> March’ : </a:t>
            </a:r>
            <a:r>
              <a:rPr lang="en-GB" b="1" u="sng" dirty="0">
                <a:solidFill>
                  <a:srgbClr val="00B0F0"/>
                </a:solidFill>
                <a:latin typeface="Comic Sans MS" panose="030F0702030302020204" pitchFamily="66" charset="0"/>
                <a:hlinkClick r:id="rId3"/>
              </a:rPr>
              <a:t>https://www.youtube.com/watch?v=Qnuzwex55eI</a:t>
            </a:r>
            <a:r>
              <a:rPr lang="en-GB" b="1" dirty="0">
                <a:solidFill>
                  <a:srgbClr val="00B0F0"/>
                </a:solidFill>
                <a:latin typeface="Comic Sans MS" panose="030F0702030302020204" pitchFamily="66" charset="0"/>
              </a:rPr>
              <a:t> There are two main themes in this piece; one is quick and military and one more noble. It seems slower but the beat is the same just with more crochets and fewer quavers. </a:t>
            </a:r>
          </a:p>
          <a:p>
            <a:r>
              <a:rPr lang="en-GB" b="1" dirty="0">
                <a:solidFill>
                  <a:srgbClr val="FF0000"/>
                </a:solidFill>
                <a:latin typeface="Comic Sans MS" panose="030F0702030302020204" pitchFamily="66" charset="0"/>
              </a:rPr>
              <a:t>Can you hear as these tunes are shared between groups of instruments? </a:t>
            </a:r>
            <a:r>
              <a:rPr lang="en-GB" b="1" dirty="0">
                <a:solidFill>
                  <a:srgbClr val="00B0F0"/>
                </a:solidFill>
                <a:latin typeface="Comic Sans MS" panose="030F0702030302020204" pitchFamily="66" charset="0"/>
              </a:rPr>
              <a:t>What instruments are used in the different groups? If you listen carefully to the cellos and trombones, can you hear a time when the second tune is played at the same time as the first? That is something that happens a lot in symphonies, which is what Sir Edward still wanted to write. </a:t>
            </a:r>
          </a:p>
        </p:txBody>
      </p:sp>
    </p:spTree>
    <p:extLst>
      <p:ext uri="{BB962C8B-B14F-4D97-AF65-F5344CB8AC3E}">
        <p14:creationId xmlns:p14="http://schemas.microsoft.com/office/powerpoint/2010/main" val="26228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461665"/>
          </a:xfrm>
          <a:prstGeom prst="rect">
            <a:avLst/>
          </a:prstGeom>
          <a:solidFill>
            <a:srgbClr val="7030A0"/>
          </a:solidFill>
        </p:spPr>
        <p:txBody>
          <a:bodyPr wrap="square" rtlCol="0">
            <a:spAutoFit/>
          </a:bodyPr>
          <a:lstStyle/>
          <a:p>
            <a:r>
              <a:rPr lang="en-GB" sz="2400" dirty="0">
                <a:solidFill>
                  <a:schemeClr val="bg1"/>
                </a:solidFill>
                <a:latin typeface="Comic Sans MS" panose="030F0702030302020204" pitchFamily="66" charset="0"/>
              </a:rPr>
              <a:t>Task – Draw how the music makes you feel?</a:t>
            </a:r>
          </a:p>
        </p:txBody>
      </p:sp>
      <p:pic>
        <p:nvPicPr>
          <p:cNvPr id="13" name="Picture 12"/>
          <p:cNvPicPr>
            <a:picLocks noChangeAspect="1"/>
          </p:cNvPicPr>
          <p:nvPr/>
        </p:nvPicPr>
        <p:blipFill>
          <a:blip r:embed="rId2"/>
          <a:stretch>
            <a:fillRect/>
          </a:stretch>
        </p:blipFill>
        <p:spPr>
          <a:xfrm>
            <a:off x="7841059" y="65088"/>
            <a:ext cx="1172214" cy="546931"/>
          </a:xfrm>
          <a:prstGeom prst="rect">
            <a:avLst/>
          </a:prstGeom>
        </p:spPr>
      </p:pic>
      <p:sp>
        <p:nvSpPr>
          <p:cNvPr id="8" name="TextBox 7">
            <a:extLst>
              <a:ext uri="{FF2B5EF4-FFF2-40B4-BE49-F238E27FC236}">
                <a16:creationId xmlns:a16="http://schemas.microsoft.com/office/drawing/2014/main" xmlns="" id="{1155D559-1D60-4B8B-8492-81D95F31BB0A}"/>
              </a:ext>
            </a:extLst>
          </p:cNvPr>
          <p:cNvSpPr txBox="1"/>
          <p:nvPr/>
        </p:nvSpPr>
        <p:spPr>
          <a:xfrm>
            <a:off x="422365" y="781853"/>
            <a:ext cx="8299269" cy="1569660"/>
          </a:xfrm>
          <a:prstGeom prst="rect">
            <a:avLst/>
          </a:prstGeom>
          <a:noFill/>
        </p:spPr>
        <p:txBody>
          <a:bodyPr wrap="square" rtlCol="0">
            <a:spAutoFit/>
          </a:bodyPr>
          <a:lstStyle/>
          <a:p>
            <a:r>
              <a:rPr lang="en-GB" sz="2400" dirty="0">
                <a:solidFill>
                  <a:srgbClr val="7030A0"/>
                </a:solidFill>
                <a:latin typeface="Comic Sans MS" panose="030F0702030302020204" pitchFamily="66" charset="0"/>
              </a:rPr>
              <a:t>Can you think of an occasion where this piece music would be appropriate? Can you reflect in a drawing how the music makes you feel and what it reminds you of and record in it in your music journals. </a:t>
            </a:r>
            <a:endParaRPr lang="en-US" sz="2400" dirty="0">
              <a:solidFill>
                <a:srgbClr val="7030A0"/>
              </a:solidFill>
              <a:latin typeface="Comic Sans MS" panose="030F0702030302020204" pitchFamily="66" charset="0"/>
            </a:endParaRPr>
          </a:p>
        </p:txBody>
      </p:sp>
      <p:pic>
        <p:nvPicPr>
          <p:cNvPr id="4098" name="Picture 2" descr="Image result for draw how it makes you fee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0725" y="3131507"/>
            <a:ext cx="5802028" cy="2901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41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237" y="-2743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And finally…</a:t>
            </a:r>
          </a:p>
        </p:txBody>
      </p:sp>
      <p:pic>
        <p:nvPicPr>
          <p:cNvPr id="7" name="Picture 6"/>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xmlns="" id="{E702F5C5-1407-45C5-887E-8FAD8E2C5D5A}"/>
              </a:ext>
            </a:extLst>
          </p:cNvPr>
          <p:cNvSpPr txBox="1"/>
          <p:nvPr/>
        </p:nvSpPr>
        <p:spPr>
          <a:xfrm>
            <a:off x="422365" y="781853"/>
            <a:ext cx="8299269" cy="1338828"/>
          </a:xfrm>
          <a:prstGeom prst="rect">
            <a:avLst/>
          </a:prstGeom>
          <a:noFill/>
        </p:spPr>
        <p:txBody>
          <a:bodyPr wrap="square" rtlCol="0">
            <a:spAutoFit/>
          </a:bodyPr>
          <a:lstStyle/>
          <a:p>
            <a:r>
              <a:rPr lang="en-GB" sz="2700" dirty="0">
                <a:latin typeface="Comic Sans MS" panose="030F0702030302020204" pitchFamily="66" charset="0"/>
              </a:rPr>
              <a:t>In the next lesson we will be looking at the lyrics of a song by Edward Elgar that is based on Pomp and Circumstance</a:t>
            </a:r>
            <a:r>
              <a:rPr lang="en-GB" dirty="0">
                <a:latin typeface="Comic Sans MS" panose="030F0702030302020204" pitchFamily="66" charset="0"/>
              </a:rPr>
              <a:t>. </a:t>
            </a:r>
            <a:endParaRPr lang="en-US" sz="2800" dirty="0">
              <a:solidFill>
                <a:srgbClr val="7030A0"/>
              </a:solidFill>
              <a:latin typeface="Comic Sans MS" panose="030F0702030302020204" pitchFamily="66" charset="0"/>
            </a:endParaRPr>
          </a:p>
        </p:txBody>
      </p:sp>
      <p:sp>
        <p:nvSpPr>
          <p:cNvPr id="2" name="AutoShape 2" descr="Image result for elgar">
            <a:hlinkClick r:id="rId3"/>
          </p:cNvPr>
          <p:cNvSpPr>
            <a:spLocks noChangeAspect="1" noChangeArrowheads="1"/>
          </p:cNvSpPr>
          <p:nvPr/>
        </p:nvSpPr>
        <p:spPr bwMode="auto">
          <a:xfrm>
            <a:off x="117475" y="-1393825"/>
            <a:ext cx="5162550" cy="2905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2048" y="2215279"/>
            <a:ext cx="5445429" cy="4040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426</TotalTime>
  <Words>589</Words>
  <Application>Microsoft Office PowerPoint</Application>
  <PresentationFormat>On-screen Show (4:3)</PresentationFormat>
  <Paragraphs>68</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Administrator</cp:lastModifiedBy>
  <cp:revision>62</cp:revision>
  <dcterms:created xsi:type="dcterms:W3CDTF">2019-05-01T12:59:06Z</dcterms:created>
  <dcterms:modified xsi:type="dcterms:W3CDTF">2020-11-18T22:31:36Z</dcterms:modified>
</cp:coreProperties>
</file>