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8" r:id="rId2"/>
    <p:sldId id="256" r:id="rId3"/>
    <p:sldId id="273" r:id="rId4"/>
    <p:sldId id="258" r:id="rId5"/>
    <p:sldId id="272" r:id="rId6"/>
    <p:sldId id="259" r:id="rId7"/>
    <p:sldId id="267" r:id="rId8"/>
    <p:sldId id="274" r:id="rId9"/>
    <p:sldId id="260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7A43C1-FF7C-51B6-B0C3-9137A9D3019C}" v="7" dt="2021-01-14T08:33:31.3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1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K Wheeler" userId="S::k.wheeler@sttommor.bham.sch.uk::b759c3d0-75bf-4b49-bedd-bbe6a608c727" providerId="AD" clId="Web-{837A43C1-FF7C-51B6-B0C3-9137A9D3019C}"/>
    <pc:docChg chg="modSld">
      <pc:chgData name="Miss K Wheeler" userId="S::k.wheeler@sttommor.bham.sch.uk::b759c3d0-75bf-4b49-bedd-bbe6a608c727" providerId="AD" clId="Web-{837A43C1-FF7C-51B6-B0C3-9137A9D3019C}" dt="2021-01-14T08:33:24.663" v="3" actId="20577"/>
      <pc:docMkLst>
        <pc:docMk/>
      </pc:docMkLst>
      <pc:sldChg chg="modSp">
        <pc:chgData name="Miss K Wheeler" userId="S::k.wheeler@sttommor.bham.sch.uk::b759c3d0-75bf-4b49-bedd-bbe6a608c727" providerId="AD" clId="Web-{837A43C1-FF7C-51B6-B0C3-9137A9D3019C}" dt="2021-01-14T08:33:24.663" v="3" actId="20577"/>
        <pc:sldMkLst>
          <pc:docMk/>
          <pc:sldMk cId="1462032646" sldId="266"/>
        </pc:sldMkLst>
        <pc:spChg chg="mod">
          <ac:chgData name="Miss K Wheeler" userId="S::k.wheeler@sttommor.bham.sch.uk::b759c3d0-75bf-4b49-bedd-bbe6a608c727" providerId="AD" clId="Web-{837A43C1-FF7C-51B6-B0C3-9137A9D3019C}" dt="2021-01-14T08:33:24.663" v="3" actId="20577"/>
          <ac:spMkLst>
            <pc:docMk/>
            <pc:sldMk cId="1462032646" sldId="266"/>
            <ac:spMk id="11" creationId="{E702F5C5-1407-45C5-887E-8FAD8E2C5D5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3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1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 anchor="t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/>
              </a:rPr>
              <a:t>Lesson 4 - Dynamics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551BDB-F449-4887-83A3-6DE0E2A18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15" y="629285"/>
            <a:ext cx="8789183" cy="442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9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/>
              </a:rPr>
              <a:t>Year 1</a:t>
            </a:r>
            <a:endParaRPr lang="en-GB" sz="2400" i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i="1" dirty="0">
                <a:solidFill>
                  <a:schemeClr val="bg1"/>
                </a:solidFill>
                <a:latin typeface="Comic Sans MS"/>
              </a:rPr>
              <a:t>Spring 1</a:t>
            </a:r>
            <a:endParaRPr lang="en-GB" sz="2400" i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i="1" dirty="0">
                <a:solidFill>
                  <a:schemeClr val="bg1"/>
                </a:solidFill>
                <a:latin typeface="Comic Sans MS"/>
              </a:rPr>
              <a:t>Lesson 4</a:t>
            </a:r>
            <a:endParaRPr lang="en-GB" sz="2400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4136" y="135791"/>
            <a:ext cx="5328730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6000" dirty="0">
                <a:solidFill>
                  <a:srgbClr val="CC00CC"/>
                </a:solidFill>
                <a:latin typeface="Comic Sans MS"/>
              </a:rPr>
              <a:t>Dynamics</a:t>
            </a:r>
            <a:endParaRPr lang="en-US" sz="6000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486C26-D47A-4B18-AB5E-37FC1987D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6216" y="1151454"/>
            <a:ext cx="3904570" cy="551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Let’s Listen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2365" y="3079639"/>
            <a:ext cx="8299269" cy="35394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sz="2800" dirty="0">
              <a:solidFill>
                <a:srgbClr val="FF33CC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FF33CC"/>
                </a:solidFill>
                <a:latin typeface="Comic Sans MS" panose="030F0702030302020204" pitchFamily="66" charset="0"/>
              </a:rPr>
              <a:t>How does the music make you feel? Why?</a:t>
            </a:r>
          </a:p>
          <a:p>
            <a:pPr algn="ctr"/>
            <a:endParaRPr lang="en-US" sz="28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What are the dynamics for the of the piece like? What term do we know that describes how loud or soft a piece of music is?</a:t>
            </a: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endParaRPr lang="en-US" sz="2800" dirty="0">
              <a:solidFill>
                <a:srgbClr val="00FF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2" descr="Related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5" t="11266" r="14534" b="15660"/>
          <a:stretch/>
        </p:blipFill>
        <p:spPr bwMode="auto">
          <a:xfrm>
            <a:off x="130728" y="705177"/>
            <a:ext cx="790460" cy="896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2D5B1B-6EB6-4AE9-A0F3-1DF9FBDC5487}"/>
              </a:ext>
            </a:extLst>
          </p:cNvPr>
          <p:cNvSpPr txBox="1"/>
          <p:nvPr/>
        </p:nvSpPr>
        <p:spPr>
          <a:xfrm>
            <a:off x="209927" y="1629951"/>
            <a:ext cx="88033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In the Hall of the Mountain King by Edvard Grieg</a:t>
            </a: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Listen to:</a:t>
            </a:r>
          </a:p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https://www.youtube.com/watch?v=pPLXNmKvLBO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5046E-589D-4A66-9A9B-7581A20130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7074" y="5327234"/>
            <a:ext cx="1056198" cy="140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94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Prior Learning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6115" y="781853"/>
            <a:ext cx="889715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We know that dynamics is the volume of the music.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33CC"/>
                </a:solidFill>
                <a:latin typeface="Comic Sans MS" panose="030F0702030302020204" pitchFamily="66" charset="0"/>
              </a:rPr>
              <a:t>We know that dynamics can affect the mood of a piece of music.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In our Geography work we have during the Autumn Term we studied the seven continents of the world.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33CC"/>
                </a:solidFill>
                <a:latin typeface="Comic Sans MS" panose="030F0702030302020204" pitchFamily="66" charset="0"/>
              </a:rPr>
              <a:t>We know where the continent of Europe is on a map of the world.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FF33CC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7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34E8B8D-FD33-4176-AC17-EFD81ACA4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31" y="1380522"/>
            <a:ext cx="8810337" cy="495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27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622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65E917-5DAA-4D11-80A1-08B5540812FC}"/>
              </a:ext>
            </a:extLst>
          </p:cNvPr>
          <p:cNvSpPr txBox="1"/>
          <p:nvPr/>
        </p:nvSpPr>
        <p:spPr>
          <a:xfrm rot="19884993">
            <a:off x="84694" y="864579"/>
            <a:ext cx="24333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err="1">
                <a:solidFill>
                  <a:srgbClr val="FF33CC"/>
                </a:solidFill>
                <a:latin typeface="Comic Sans MS" panose="030F0702030302020204" pitchFamily="66" charset="0"/>
              </a:rPr>
              <a:t>ForteLoud</a:t>
            </a:r>
            <a:endParaRPr lang="en-US" sz="6000" b="1" dirty="0">
              <a:solidFill>
                <a:srgbClr val="FF33CC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1DC361-0E6C-4847-8238-03AB852D0360}"/>
              </a:ext>
            </a:extLst>
          </p:cNvPr>
          <p:cNvSpPr txBox="1"/>
          <p:nvPr/>
        </p:nvSpPr>
        <p:spPr>
          <a:xfrm>
            <a:off x="3382498" y="979005"/>
            <a:ext cx="35028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Quiet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6D875F-5E7E-4B07-845C-C75398711561}"/>
              </a:ext>
            </a:extLst>
          </p:cNvPr>
          <p:cNvSpPr txBox="1"/>
          <p:nvPr/>
        </p:nvSpPr>
        <p:spPr>
          <a:xfrm rot="2254304">
            <a:off x="6662273" y="1060873"/>
            <a:ext cx="2307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33CC"/>
                </a:solidFill>
                <a:latin typeface="Comic Sans MS" panose="030F0702030302020204" pitchFamily="66" charset="0"/>
              </a:rPr>
              <a:t>Piano</a:t>
            </a:r>
          </a:p>
          <a:p>
            <a:r>
              <a:rPr lang="en-GB" sz="6000" b="1" dirty="0">
                <a:solidFill>
                  <a:srgbClr val="FF33CC"/>
                </a:solidFill>
                <a:latin typeface="Comic Sans MS" panose="030F0702030302020204" pitchFamily="66" charset="0"/>
              </a:rPr>
              <a:t>Soft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23542A-B96F-4FA5-9858-37D312DB89DD}"/>
              </a:ext>
            </a:extLst>
          </p:cNvPr>
          <p:cNvSpPr txBox="1"/>
          <p:nvPr/>
        </p:nvSpPr>
        <p:spPr>
          <a:xfrm rot="1054197">
            <a:off x="22860" y="5536619"/>
            <a:ext cx="38686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Dynamics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C0E196-9515-4653-8DDE-A8F5FD1359EC}"/>
              </a:ext>
            </a:extLst>
          </p:cNvPr>
          <p:cNvSpPr txBox="1"/>
          <p:nvPr/>
        </p:nvSpPr>
        <p:spPr>
          <a:xfrm>
            <a:off x="2911204" y="1917596"/>
            <a:ext cx="28557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Lullaby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E7D922-37FB-4D11-9DCE-5BEA55E6192D}"/>
              </a:ext>
            </a:extLst>
          </p:cNvPr>
          <p:cNvSpPr txBox="1"/>
          <p:nvPr/>
        </p:nvSpPr>
        <p:spPr>
          <a:xfrm>
            <a:off x="2833627" y="2908289"/>
            <a:ext cx="30108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Italian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C0BA8A-B3A8-462F-9446-46B227BCBE86}"/>
              </a:ext>
            </a:extLst>
          </p:cNvPr>
          <p:cNvSpPr txBox="1"/>
          <p:nvPr/>
        </p:nvSpPr>
        <p:spPr>
          <a:xfrm>
            <a:off x="189925" y="3257812"/>
            <a:ext cx="28557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Norway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13C9E8-CF47-4525-9796-65530C774B8A}"/>
              </a:ext>
            </a:extLst>
          </p:cNvPr>
          <p:cNvSpPr txBox="1"/>
          <p:nvPr/>
        </p:nvSpPr>
        <p:spPr>
          <a:xfrm>
            <a:off x="6081486" y="3257812"/>
            <a:ext cx="28557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Europe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78880B-F17E-429E-AADA-D5999E90ABFA}"/>
              </a:ext>
            </a:extLst>
          </p:cNvPr>
          <p:cNvSpPr txBox="1"/>
          <p:nvPr/>
        </p:nvSpPr>
        <p:spPr>
          <a:xfrm>
            <a:off x="5510418" y="5536619"/>
            <a:ext cx="35028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Germany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6730ED8-F4C8-47B9-BC69-3F237EE57B15}"/>
              </a:ext>
            </a:extLst>
          </p:cNvPr>
          <p:cNvSpPr txBox="1"/>
          <p:nvPr/>
        </p:nvSpPr>
        <p:spPr>
          <a:xfrm>
            <a:off x="1288198" y="4189521"/>
            <a:ext cx="7649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Music Conservatory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90DEEB4-97E5-454E-B1C9-1EDA9ED31D69}"/>
              </a:ext>
            </a:extLst>
          </p:cNvPr>
          <p:cNvSpPr txBox="1"/>
          <p:nvPr/>
        </p:nvSpPr>
        <p:spPr>
          <a:xfrm>
            <a:off x="3167731" y="5011256"/>
            <a:ext cx="2599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33CC"/>
                </a:solidFill>
                <a:latin typeface="Comic Sans MS" panose="030F0702030302020204" pitchFamily="66" charset="0"/>
              </a:rPr>
              <a:t>pianist</a:t>
            </a:r>
          </a:p>
        </p:txBody>
      </p:sp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722568"/>
              </p:ext>
            </p:extLst>
          </p:nvPr>
        </p:nvGraphicFramePr>
        <p:xfrm>
          <a:off x="0" y="4930"/>
          <a:ext cx="9139237" cy="7263360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36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know that Edvard Grieg was a famous classical composer from Norway in Europe.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recognise changes in musical pieces.</a:t>
                      </a: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explain what dynamics are.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recognize dynamic changes.</a:t>
                      </a: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CC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6137" y="2215067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5556" y="825605"/>
            <a:ext cx="2693682" cy="12568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61201F-5884-4E0D-909E-B70196069E6E}"/>
              </a:ext>
            </a:extLst>
          </p:cNvPr>
          <p:cNvSpPr txBox="1"/>
          <p:nvPr/>
        </p:nvSpPr>
        <p:spPr>
          <a:xfrm>
            <a:off x="146664" y="2809377"/>
            <a:ext cx="88459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33CC"/>
                </a:solidFill>
                <a:latin typeface="Comic Sans MS" panose="030F0702030302020204" pitchFamily="66" charset="0"/>
              </a:rPr>
              <a:t>Quiet</a:t>
            </a:r>
            <a:r>
              <a:rPr lang="en-US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    Loud		</a:t>
            </a:r>
            <a:r>
              <a:rPr lang="en-US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Norway</a:t>
            </a:r>
            <a:r>
              <a:rPr lang="en-US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	</a:t>
            </a:r>
          </a:p>
          <a:p>
            <a:r>
              <a:rPr lang="en-US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Piano (soft)		</a:t>
            </a:r>
            <a:r>
              <a:rPr lang="en-US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Europe</a:t>
            </a:r>
          </a:p>
          <a:p>
            <a:r>
              <a:rPr lang="en-US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Forte (loud)</a:t>
            </a:r>
          </a:p>
          <a:p>
            <a:r>
              <a:rPr lang="en-US" sz="4400" dirty="0">
                <a:solidFill>
                  <a:srgbClr val="FF33CC"/>
                </a:solidFill>
                <a:latin typeface="Comic Sans MS" panose="030F0702030302020204" pitchFamily="66" charset="0"/>
              </a:rPr>
              <a:t>Music Conservatory</a:t>
            </a:r>
          </a:p>
          <a:p>
            <a:r>
              <a:rPr lang="en-US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Italian		</a:t>
            </a:r>
            <a:r>
              <a:rPr lang="en-US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Lullaby</a:t>
            </a:r>
          </a:p>
          <a:p>
            <a:r>
              <a:rPr lang="en-US" sz="4400" dirty="0">
                <a:solidFill>
                  <a:srgbClr val="FF33CC"/>
                </a:solidFill>
                <a:latin typeface="Comic Sans MS" panose="030F0702030302020204" pitchFamily="66" charset="0"/>
              </a:rPr>
              <a:t>Dynamics		</a:t>
            </a:r>
            <a:r>
              <a:rPr lang="en-US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pianist</a:t>
            </a:r>
          </a:p>
        </p:txBody>
      </p:sp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63A425-E253-4FAA-BA19-756A6A9DE425}"/>
              </a:ext>
            </a:extLst>
          </p:cNvPr>
          <p:cNvSpPr txBox="1"/>
          <p:nvPr/>
        </p:nvSpPr>
        <p:spPr>
          <a:xfrm>
            <a:off x="130629" y="781853"/>
            <a:ext cx="88826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Edvard Grieg was born in Norway.</a:t>
            </a:r>
          </a:p>
          <a:p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His first music teacher was his mother.  </a:t>
            </a:r>
          </a:p>
          <a:p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His mother was a wonderful pianist.</a:t>
            </a:r>
          </a:p>
          <a:p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Many of the Grieg family were musical.</a:t>
            </a:r>
          </a:p>
          <a:p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As a teenager, Edvard was sent to study </a:t>
            </a:r>
          </a:p>
          <a:p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at the best music conservatory in Europe-#</a:t>
            </a:r>
          </a:p>
          <a:p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In the country of Germany.</a:t>
            </a:r>
          </a:p>
          <a:p>
            <a:endParaRPr lang="en-US" sz="2400" dirty="0">
              <a:solidFill>
                <a:srgbClr val="FF33CC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rgbClr val="FF33CC"/>
                </a:solidFill>
                <a:latin typeface="Comic Sans MS" panose="030F0702030302020204" pitchFamily="66" charset="0"/>
              </a:rPr>
              <a:t>Grieg was a pianist, giving concerts all over Europe.  Every summer he returned to Norway to compose.  He became a great champion of Norwegian music.</a:t>
            </a:r>
          </a:p>
          <a:p>
            <a:pPr algn="ctr"/>
            <a:endParaRPr lang="en-US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E113DB-DE5E-435F-B73D-53213889B4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600" y="781853"/>
            <a:ext cx="2672159" cy="28824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641BF4-F886-46CE-80BD-A75A75CE39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7255" y="4899932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Talk Task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DC5220-556B-49B5-BEE0-88926A88E75E}"/>
              </a:ext>
            </a:extLst>
          </p:cNvPr>
          <p:cNvSpPr txBox="1"/>
          <p:nvPr/>
        </p:nvSpPr>
        <p:spPr>
          <a:xfrm>
            <a:off x="174170" y="781853"/>
            <a:ext cx="8839103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Listen to:</a:t>
            </a:r>
          </a:p>
          <a:p>
            <a:pPr algn="ctr"/>
            <a:r>
              <a:rPr lang="en-US" sz="24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Edvard Grieg’s In the Hall of the Mountain King from the Peer </a:t>
            </a:r>
            <a:r>
              <a:rPr lang="en-US" sz="2400" u="sng" dirty="0" err="1">
                <a:solidFill>
                  <a:srgbClr val="7030A0"/>
                </a:solidFill>
                <a:latin typeface="Comic Sans MS" panose="030F0702030302020204" pitchFamily="66" charset="0"/>
              </a:rPr>
              <a:t>Gynt</a:t>
            </a:r>
            <a:r>
              <a:rPr lang="en-US" sz="24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 Suit</a:t>
            </a:r>
          </a:p>
          <a:p>
            <a:pPr algn="ctr"/>
            <a:endParaRPr lang="en-US" sz="2400" u="sng" dirty="0">
              <a:solidFill>
                <a:srgbClr val="FF33CC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solidFill>
                  <a:srgbClr val="FF33CC"/>
                </a:solidFill>
                <a:latin typeface="Comic Sans MS" panose="030F0702030302020204" pitchFamily="66" charset="0"/>
              </a:rPr>
              <a:t> https;//www.youtube.com/watch?v=pPLXNmKvLBO</a:t>
            </a:r>
          </a:p>
          <a:p>
            <a:pPr algn="ctr"/>
            <a:endParaRPr lang="en-US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With your talk partner discuss: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What story is the music telling you?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2060"/>
                </a:solidFill>
                <a:latin typeface="Comic Sans MS" panose="030F0702030302020204" pitchFamily="66" charset="0"/>
              </a:rPr>
              <a:t>What do you notice about the dynamics?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Do the dynamics change? How?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What do you notice about the tempo of the music?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33CC"/>
                </a:solidFill>
                <a:latin typeface="Comic Sans MS" panose="030F0702030302020204" pitchFamily="66" charset="0"/>
              </a:rPr>
              <a:t>Does the music make you feel like </a:t>
            </a:r>
          </a:p>
          <a:p>
            <a:r>
              <a:rPr lang="en-US" sz="2800" dirty="0">
                <a:solidFill>
                  <a:srgbClr val="FF33CC"/>
                </a:solidFill>
                <a:latin typeface="Comic Sans MS" panose="030F0702030302020204" pitchFamily="66" charset="0"/>
              </a:rPr>
              <a:t>   something is about to happen?</a:t>
            </a:r>
          </a:p>
          <a:p>
            <a:pPr algn="ctr"/>
            <a:endParaRPr lang="en-US" sz="2400" dirty="0">
              <a:solidFill>
                <a:srgbClr val="FF33CC"/>
              </a:solidFill>
              <a:latin typeface="Comic Sans MS" panose="030F0702030302020204" pitchFamily="66" charset="0"/>
            </a:endParaRP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A3A604-9465-4ACD-A272-D0869294AD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858" y="5540126"/>
            <a:ext cx="1742142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22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-17237" y="-2743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702F5C5-1407-45C5-887E-8FAD8E2C5D5A}"/>
              </a:ext>
            </a:extLst>
          </p:cNvPr>
          <p:cNvSpPr txBox="1"/>
          <p:nvPr/>
        </p:nvSpPr>
        <p:spPr>
          <a:xfrm>
            <a:off x="494936" y="382153"/>
            <a:ext cx="8402321" cy="338554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pPr algn="ctr"/>
            <a:r>
              <a:rPr lang="en-US" sz="28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Listen!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Listen to ‘In the Hall of the Mountain King’ again.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US" sz="2800" dirty="0">
              <a:solidFill>
                <a:srgbClr val="FF33CC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FF33CC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A5109A-E567-47C0-BA80-606D88CE13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426" y="4247317"/>
            <a:ext cx="3338059" cy="250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571</TotalTime>
  <Words>401</Words>
  <Application>Microsoft Office PowerPoint</Application>
  <PresentationFormat>On-screen Show (4:3)</PresentationFormat>
  <Paragraphs>80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J McAleenan New</cp:lastModifiedBy>
  <cp:revision>86</cp:revision>
  <dcterms:created xsi:type="dcterms:W3CDTF">2019-05-01T12:59:06Z</dcterms:created>
  <dcterms:modified xsi:type="dcterms:W3CDTF">2021-01-14T08:33:33Z</dcterms:modified>
</cp:coreProperties>
</file>