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4" r:id="rId1"/>
  </p:sldMasterIdLst>
  <p:notesMasterIdLst>
    <p:notesMasterId r:id="rId15"/>
  </p:notesMasterIdLst>
  <p:sldIdLst>
    <p:sldId id="268" r:id="rId2"/>
    <p:sldId id="269" r:id="rId3"/>
    <p:sldId id="259" r:id="rId4"/>
    <p:sldId id="257" r:id="rId5"/>
    <p:sldId id="261" r:id="rId6"/>
    <p:sldId id="270" r:id="rId7"/>
    <p:sldId id="271" r:id="rId8"/>
    <p:sldId id="273" r:id="rId9"/>
    <p:sldId id="272" r:id="rId10"/>
    <p:sldId id="258" r:id="rId11"/>
    <p:sldId id="275" r:id="rId12"/>
    <p:sldId id="274" r:id="rId13"/>
    <p:sldId id="26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ssica Yates" initials="JY" lastIdx="2" clrIdx="0">
    <p:extLst>
      <p:ext uri="{19B8F6BF-5375-455C-9EA6-DF929625EA0E}">
        <p15:presenceInfo xmlns:p15="http://schemas.microsoft.com/office/powerpoint/2012/main" userId="Jessica Yat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FC84CB-BC0C-188C-C8CE-ED2E15D8351B}" v="2" dt="2019-12-10T11:52:05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cf5e8e9771740bda8c388330529c75ce5851798c932a7da2c0de6000780cbe21::" providerId="AD" clId="Web-{ADFC84CB-BC0C-188C-C8CE-ED2E15D8351B}"/>
    <pc:docChg chg="modSld">
      <pc:chgData name="Guest User" userId="S::urn:spo:anon#cf5e8e9771740bda8c388330529c75ce5851798c932a7da2c0de6000780cbe21::" providerId="AD" clId="Web-{ADFC84CB-BC0C-188C-C8CE-ED2E15D8351B}" dt="2019-12-10T11:52:05.682" v="1" actId="1076"/>
      <pc:docMkLst>
        <pc:docMk/>
      </pc:docMkLst>
      <pc:sldChg chg="modSp">
        <pc:chgData name="Guest User" userId="S::urn:spo:anon#cf5e8e9771740bda8c388330529c75ce5851798c932a7da2c0de6000780cbe21::" providerId="AD" clId="Web-{ADFC84CB-BC0C-188C-C8CE-ED2E15D8351B}" dt="2019-12-10T11:52:05.682" v="1" actId="1076"/>
        <pc:sldMkLst>
          <pc:docMk/>
          <pc:sldMk cId="679942656" sldId="275"/>
        </pc:sldMkLst>
        <pc:picChg chg="mod">
          <ac:chgData name="Guest User" userId="S::urn:spo:anon#cf5e8e9771740bda8c388330529c75ce5851798c932a7da2c0de6000780cbe21::" providerId="AD" clId="Web-{ADFC84CB-BC0C-188C-C8CE-ED2E15D8351B}" dt="2019-12-10T11:52:05.682" v="1" actId="1076"/>
          <ac:picMkLst>
            <pc:docMk/>
            <pc:sldMk cId="679942656" sldId="275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E4417-6660-463A-9FF8-121E1062FCD8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28806-998C-4262-BE41-71675C63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405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</a:t>
            </a:r>
            <a:r>
              <a:rPr lang="en-GB" baseline="0" dirty="0"/>
              <a:t> not, could colour in a small union jack instead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28806-998C-4262-BE41-71675C63581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041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20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8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02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69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71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406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978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953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78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80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2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6A87E-86C5-4635-8B99-AD8E30D544B3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1B2E5-CC2B-41F4-8979-5AB26D414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68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66502"/>
            <a:ext cx="12191999" cy="69891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83680" y="2851265"/>
            <a:ext cx="82296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3808738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865" y="1"/>
            <a:ext cx="11410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94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132" y="613954"/>
            <a:ext cx="11131731" cy="6244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latin typeface="CCW Cursive Writing 1" panose="03050602040000000000" pitchFamily="66" charset="0"/>
              </a:rPr>
              <a:t>LO: To know that the United Kingdom is a union of four countries </a:t>
            </a:r>
          </a:p>
        </p:txBody>
      </p:sp>
      <p:pic>
        <p:nvPicPr>
          <p:cNvPr id="4" name="Picture 10" descr="Image result for cartoon child without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5" t="7330" r="31780" b="6720"/>
          <a:stretch/>
        </p:blipFill>
        <p:spPr bwMode="auto">
          <a:xfrm>
            <a:off x="10975144" y="4598126"/>
            <a:ext cx="1216856" cy="225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876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887" t="17449" r="42746" b="10403"/>
          <a:stretch/>
        </p:blipFill>
        <p:spPr>
          <a:xfrm>
            <a:off x="4081047" y="174500"/>
            <a:ext cx="4726547" cy="65287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31966" y="391886"/>
            <a:ext cx="2207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CW Cursive Writing 1" panose="03050602040000000000" pitchFamily="66" charset="0"/>
              </a:rPr>
              <a:t>Scotland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73425" y="3185399"/>
            <a:ext cx="2207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CW Cursive Writing 1" panose="03050602040000000000" pitchFamily="66" charset="0"/>
              </a:rPr>
              <a:t>Northern Ireland 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45495" y="591175"/>
            <a:ext cx="2207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CW Cursive Writing 1" panose="03050602040000000000" pitchFamily="66" charset="0"/>
              </a:rPr>
              <a:t>England </a:t>
            </a:r>
            <a:r>
              <a:rPr lang="en-GB" dirty="0"/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00541" y="3920753"/>
            <a:ext cx="2207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CW Cursive Writing 1" panose="03050602040000000000" pitchFamily="66" charset="0"/>
              </a:rPr>
              <a:t>Wales </a:t>
            </a:r>
            <a:r>
              <a:rPr lang="en-GB" dirty="0"/>
              <a:t> </a:t>
            </a:r>
          </a:p>
        </p:txBody>
      </p:sp>
      <p:pic>
        <p:nvPicPr>
          <p:cNvPr id="12" name="Picture 2" descr="Related image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3"/>
          <a:stretch/>
        </p:blipFill>
        <p:spPr bwMode="auto">
          <a:xfrm>
            <a:off x="1256793" y="761218"/>
            <a:ext cx="1720443" cy="17231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r="2351"/>
          <a:stretch/>
        </p:blipFill>
        <p:spPr>
          <a:xfrm>
            <a:off x="9234856" y="981428"/>
            <a:ext cx="2418261" cy="24574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r="2319"/>
          <a:stretch/>
        </p:blipFill>
        <p:spPr>
          <a:xfrm>
            <a:off x="9518440" y="4290085"/>
            <a:ext cx="1882670" cy="23988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6793" y="4051645"/>
            <a:ext cx="2612973" cy="1635948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2977236" y="1449195"/>
            <a:ext cx="2939143" cy="1306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7693446" y="1788583"/>
            <a:ext cx="1280968" cy="139681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6818811" y="4499398"/>
            <a:ext cx="2553857" cy="55356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3822098" y="3384348"/>
            <a:ext cx="1507548" cy="102210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512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Key Vocabulary</a:t>
            </a:r>
          </a:p>
        </p:txBody>
      </p:sp>
      <p:sp>
        <p:nvSpPr>
          <p:cNvPr id="8" name="Rectangle 7"/>
          <p:cNvSpPr/>
          <p:nvPr/>
        </p:nvSpPr>
        <p:spPr>
          <a:xfrm>
            <a:off x="3958046" y="2037806"/>
            <a:ext cx="7027817" cy="398417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10" descr="Image result for cartoon child without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5" t="7330" r="31780" b="6720"/>
          <a:stretch/>
        </p:blipFill>
        <p:spPr bwMode="auto">
          <a:xfrm>
            <a:off x="838200" y="3404382"/>
            <a:ext cx="1679325" cy="311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loud Callout 2"/>
          <p:cNvSpPr/>
          <p:nvPr/>
        </p:nvSpPr>
        <p:spPr>
          <a:xfrm>
            <a:off x="309490" y="365126"/>
            <a:ext cx="3252376" cy="2335872"/>
          </a:xfrm>
          <a:prstGeom prst="cloudCallout">
            <a:avLst>
              <a:gd name="adj1" fmla="val -7857"/>
              <a:gd name="adj2" fmla="val 787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38200" y="872197"/>
            <a:ext cx="19894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Let’s look at the words we will learn today.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576" y="2200425"/>
            <a:ext cx="6775808" cy="369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814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CW Cursive Writing 1" panose="03050602040000000000" pitchFamily="66" charset="0"/>
              </a:rPr>
              <a:t>The Union Jack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763" y="1690688"/>
            <a:ext cx="5698474" cy="4214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2482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85" y="4702629"/>
            <a:ext cx="2478120" cy="1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62" y="4756613"/>
            <a:ext cx="2514373" cy="1778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341" y="4440566"/>
            <a:ext cx="2833687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16" y="173219"/>
            <a:ext cx="5520345" cy="41636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6059" y="173219"/>
            <a:ext cx="6059122" cy="41636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19461" y="4781597"/>
            <a:ext cx="68057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/>
              <a:t>+            =</a:t>
            </a:r>
          </a:p>
        </p:txBody>
      </p:sp>
    </p:spTree>
    <p:extLst>
      <p:ext uri="{BB962C8B-B14F-4D97-AF65-F5344CB8AC3E}">
        <p14:creationId xmlns:p14="http://schemas.microsoft.com/office/powerpoint/2010/main" val="271698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819461" y="4781597"/>
            <a:ext cx="68057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/>
              <a:t>+            =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19" y="173219"/>
            <a:ext cx="6394939" cy="4163650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4058"/>
            <a:ext cx="2833687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0362" y="4881468"/>
            <a:ext cx="2581973" cy="16739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833" y="4512707"/>
            <a:ext cx="3119203" cy="2306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0808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84570" y="185568"/>
            <a:ext cx="4718413" cy="32915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86" y="185568"/>
            <a:ext cx="4849586" cy="3280114"/>
          </a:xfrm>
          <a:prstGeom prst="rect">
            <a:avLst/>
          </a:prstGeom>
        </p:spPr>
      </p:pic>
      <p:pic>
        <p:nvPicPr>
          <p:cNvPr id="6" name="Picture 6" descr="Related im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9" t="8713" r="26138" b="11970"/>
          <a:stretch/>
        </p:blipFill>
        <p:spPr bwMode="auto">
          <a:xfrm>
            <a:off x="2446333" y="4140927"/>
            <a:ext cx="1790386" cy="248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4848496" y="3721980"/>
            <a:ext cx="4191000" cy="2528681"/>
          </a:xfrm>
          <a:prstGeom prst="wedgeEllipseCallout">
            <a:avLst>
              <a:gd name="adj1" fmla="val -86458"/>
              <a:gd name="adj2" fmla="val -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387339" y="4140927"/>
            <a:ext cx="31133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CW Cursive Writing 1" panose="03050602040000000000" pitchFamily="66" charset="0"/>
              </a:rPr>
              <a:t>But they are still parts of the United Kingdom!</a:t>
            </a:r>
          </a:p>
        </p:txBody>
      </p:sp>
    </p:spTree>
    <p:extLst>
      <p:ext uri="{BB962C8B-B14F-4D97-AF65-F5344CB8AC3E}">
        <p14:creationId xmlns:p14="http://schemas.microsoft.com/office/powerpoint/2010/main" val="3432167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Callout 1"/>
          <p:cNvSpPr/>
          <p:nvPr/>
        </p:nvSpPr>
        <p:spPr>
          <a:xfrm>
            <a:off x="8808719" y="176814"/>
            <a:ext cx="3383280" cy="3108960"/>
          </a:xfrm>
          <a:prstGeom prst="wedgeEllipseCallout">
            <a:avLst>
              <a:gd name="adj1" fmla="val 15460"/>
              <a:gd name="adj2" fmla="val 725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Callout 7"/>
          <p:cNvSpPr/>
          <p:nvPr/>
        </p:nvSpPr>
        <p:spPr>
          <a:xfrm>
            <a:off x="7132321" y="4012259"/>
            <a:ext cx="2965268" cy="2539782"/>
          </a:xfrm>
          <a:prstGeom prst="wedgeEllipseCallout">
            <a:avLst>
              <a:gd name="adj1" fmla="val 65487"/>
              <a:gd name="adj2" fmla="val -68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9326880" y="903299"/>
            <a:ext cx="3139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CW Cursive Writing 1" panose="03050602040000000000" pitchFamily="66" charset="0"/>
              </a:rPr>
              <a:t>Have you been to a different country in the UK?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4851" y="373487"/>
            <a:ext cx="1609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Talk Task</a:t>
            </a:r>
          </a:p>
        </p:txBody>
      </p:sp>
      <p:pic>
        <p:nvPicPr>
          <p:cNvPr id="3078" name="Picture 6" descr="Related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9" t="8713" r="26138" b="11970"/>
          <a:stretch/>
        </p:blipFill>
        <p:spPr bwMode="auto">
          <a:xfrm>
            <a:off x="10401613" y="4062549"/>
            <a:ext cx="1790386" cy="248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493725" y="4337799"/>
            <a:ext cx="3139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CW Cursive Writing 1" panose="03050602040000000000" pitchFamily="66" charset="0"/>
              </a:rPr>
              <a:t>Which country would you like to go to? Why?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856" y="268934"/>
            <a:ext cx="5225143" cy="6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42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>
                <a:latin typeface="CCW Cursive Writing 1" panose="03050602040000000000" pitchFamily="66" charset="0"/>
              </a:rPr>
              <a:t>Task: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9457" y="178643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1" panose="03050602040000000000" pitchFamily="66" charset="0"/>
              </a:rPr>
              <a:t>Can you make the Union Jack using the flags from different countries?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107" y="3196936"/>
            <a:ext cx="581025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42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CW Cursive Writing 1" panose="03050602040000000000" pitchFamily="66" charset="0"/>
              </a:rPr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891" y="1493116"/>
            <a:ext cx="10515600" cy="489383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All: </a:t>
            </a:r>
          </a:p>
          <a:p>
            <a:pPr marL="0" indent="0">
              <a:buNone/>
            </a:pPr>
            <a:r>
              <a:rPr lang="en-GB" dirty="0"/>
              <a:t>Will put make a Union Jack flag using the flags of different countries in the UK. Can you name which countries are used?</a:t>
            </a:r>
          </a:p>
          <a:p>
            <a:endParaRPr lang="en-GB" dirty="0"/>
          </a:p>
          <a:p>
            <a:r>
              <a:rPr lang="en-GB" dirty="0"/>
              <a:t>Most:</a:t>
            </a:r>
          </a:p>
          <a:p>
            <a:pPr marL="0" indent="0">
              <a:buNone/>
            </a:pPr>
            <a:r>
              <a:rPr lang="en-GB" dirty="0"/>
              <a:t>Will design their own flag for the UK. Can you tell me why this is a good flag for the UK?</a:t>
            </a:r>
          </a:p>
          <a:p>
            <a:endParaRPr lang="en-GB" dirty="0"/>
          </a:p>
          <a:p>
            <a:r>
              <a:rPr lang="en-GB" dirty="0"/>
              <a:t>Some:</a:t>
            </a:r>
          </a:p>
          <a:p>
            <a:pPr marL="0" indent="0">
              <a:buNone/>
            </a:pPr>
            <a:r>
              <a:rPr lang="en-GB" dirty="0"/>
              <a:t>Will design their own flag for the UK. Can you explain each symbol used in the flag and why you chose it?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525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CW Cursive Writing 1" panose="03050602040000000000" pitchFamily="66" charset="0"/>
              </a:rPr>
              <a:t>What have we found out today?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2126071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600" dirty="0">
                <a:latin typeface="CCW Cursive Writing 1" panose="03050602040000000000" pitchFamily="66" charset="0"/>
              </a:rPr>
              <a:t>Can you tell me something about the UK?</a:t>
            </a:r>
          </a:p>
          <a:p>
            <a:pPr marL="0" indent="0">
              <a:buNone/>
            </a:pPr>
            <a:endParaRPr lang="en-GB" sz="3600" dirty="0">
              <a:latin typeface="CCW Cursive Writing 1" panose="03050602040000000000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CW Cursive Writing 1" panose="03050602040000000000" pitchFamily="66" charset="0"/>
              </a:rPr>
              <a:t>Can you describe the Union Jack?</a:t>
            </a:r>
          </a:p>
          <a:p>
            <a:pPr marL="0" indent="0">
              <a:buNone/>
            </a:pPr>
            <a:endParaRPr lang="en-GB" sz="3600" dirty="0">
              <a:latin typeface="CCW Cursive Writing 1" panose="03050602040000000000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CW Cursive Writing 1" panose="03050602040000000000" pitchFamily="66" charset="0"/>
              </a:rPr>
              <a:t>Do you know anyone else who lives in the </a:t>
            </a:r>
            <a:br>
              <a:rPr lang="en-GB" sz="3600" dirty="0">
                <a:latin typeface="CCW Cursive Writing 1" panose="03050602040000000000" pitchFamily="66" charset="0"/>
              </a:rPr>
            </a:br>
            <a:r>
              <a:rPr lang="en-GB" sz="3600" dirty="0">
                <a:latin typeface="CCW Cursive Writing 1" panose="03050602040000000000" pitchFamily="66" charset="0"/>
              </a:rPr>
              <a:t>UK?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938" y="3460653"/>
            <a:ext cx="4245969" cy="349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774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592</TotalTime>
  <Words>212</Words>
  <Application>Microsoft Office PowerPoint</Application>
  <PresentationFormat>Widescreen</PresentationFormat>
  <Paragraphs>34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Key Vocabulary</vt:lpstr>
      <vt:lpstr>The Union Jack</vt:lpstr>
      <vt:lpstr>PowerPoint Presentation</vt:lpstr>
      <vt:lpstr>PowerPoint Presentation</vt:lpstr>
      <vt:lpstr>PowerPoint Presentation</vt:lpstr>
      <vt:lpstr>PowerPoint Presentation</vt:lpstr>
      <vt:lpstr>Task:</vt:lpstr>
      <vt:lpstr>Task</vt:lpstr>
      <vt:lpstr>What have we found out today?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Lindsey Hall</dc:creator>
  <cp:lastModifiedBy>Miss A Matts</cp:lastModifiedBy>
  <cp:revision>26</cp:revision>
  <dcterms:created xsi:type="dcterms:W3CDTF">2019-05-01T13:00:11Z</dcterms:created>
  <dcterms:modified xsi:type="dcterms:W3CDTF">2020-12-18T09:43:35Z</dcterms:modified>
</cp:coreProperties>
</file>