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0D5B5A7-CEE0-48A4-8893-E2C67E99A37D}"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D5B5A7-CEE0-48A4-8893-E2C67E99A37D}"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D5B5A7-CEE0-48A4-8893-E2C67E99A37D}"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0D5B5A7-CEE0-48A4-8893-E2C67E99A37D}"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0D5B5A7-CEE0-48A4-8893-E2C67E99A37D}" type="datetimeFigureOut">
              <a:rPr lang="en-GB" smtClean="0"/>
              <a:t>05/11/2020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0D5B5A7-CEE0-48A4-8893-E2C67E99A37D}" type="datetimeFigureOut">
              <a:rPr lang="en-GB" smtClean="0"/>
              <a:t>05/11/2020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D5B5A7-CEE0-48A4-8893-E2C67E99A37D}" type="datetimeFigureOut">
              <a:rPr lang="en-GB" smtClean="0"/>
              <a:t>05/11/2020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D5B5A7-CEE0-48A4-8893-E2C67E99A37D}"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D5B5A7-CEE0-48A4-8893-E2C67E99A37D}" type="datetimeFigureOut">
              <a:rPr lang="en-GB" smtClean="0"/>
              <a:t>05/11/2020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D5B5A7-CEE0-48A4-8893-E2C67E99A37D}"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0D5B5A7-CEE0-48A4-8893-E2C67E99A37D}" type="datetimeFigureOut">
              <a:rPr lang="en-GB" smtClean="0"/>
              <a:t>05/11/2020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3A037C-40D5-465C-B2CD-F19378A4A959}"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D5B5A7-CEE0-48A4-8893-E2C67E99A37D}" type="datetimeFigureOut">
              <a:rPr lang="en-GB" smtClean="0"/>
              <a:t>05/11/2020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3A037C-40D5-465C-B2CD-F19378A4A95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 – to know about Greek Philosophy.</a:t>
            </a:r>
            <a:endParaRPr lang="en-GB" dirty="0"/>
          </a:p>
        </p:txBody>
      </p:sp>
      <p:sp>
        <p:nvSpPr>
          <p:cNvPr id="3" name="Content Placeholder 2"/>
          <p:cNvSpPr>
            <a:spLocks noGrp="1"/>
          </p:cNvSpPr>
          <p:nvPr>
            <p:ph idx="1"/>
          </p:nvPr>
        </p:nvSpPr>
        <p:spPr/>
        <p:txBody>
          <a:bodyPr/>
          <a:lstStyle/>
          <a:p>
            <a:r>
              <a:rPr lang="en-GB" dirty="0" smtClean="0"/>
              <a:t>Look at the images on the next slide, what can you find out about them?</a:t>
            </a:r>
          </a:p>
          <a:p>
            <a:endParaRPr lang="en-GB" dirty="0"/>
          </a:p>
        </p:txBody>
      </p:sp>
    </p:spTree>
    <p:extLst>
      <p:ext uri="{BB962C8B-B14F-4D97-AF65-F5344CB8AC3E}">
        <p14:creationId xmlns:p14="http://schemas.microsoft.com/office/powerpoint/2010/main" val="4181233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t0.gstatic.com/images?q=tbn:ANd9GcS2bOoJzbocNz6yg6zK63kzPb6jcJF7JLqDw7LWpwc51mEhxNt1"/>
          <p:cNvPicPr>
            <a:picLocks noChangeAspect="1" noChangeArrowheads="1"/>
          </p:cNvPicPr>
          <p:nvPr/>
        </p:nvPicPr>
        <p:blipFill>
          <a:blip r:embed="rId2" cstate="print"/>
          <a:srcRect l="9450" t="4131" r="14951" b="4985"/>
          <a:stretch>
            <a:fillRect/>
          </a:stretch>
        </p:blipFill>
        <p:spPr bwMode="auto">
          <a:xfrm>
            <a:off x="1979712" y="188640"/>
            <a:ext cx="1296144" cy="1782198"/>
          </a:xfrm>
          <a:prstGeom prst="rect">
            <a:avLst/>
          </a:prstGeom>
          <a:noFill/>
        </p:spPr>
      </p:pic>
      <p:pic>
        <p:nvPicPr>
          <p:cNvPr id="1030" name="Picture 6" descr="http://t2.gstatic.com/images?q=tbn:ANd9GcSLG5cuZP-Je6rhw8KLU46L5ruywpZFWMgvK3yDdBeu1nWPHXhtQw"/>
          <p:cNvPicPr>
            <a:picLocks noChangeAspect="1" noChangeArrowheads="1"/>
          </p:cNvPicPr>
          <p:nvPr/>
        </p:nvPicPr>
        <p:blipFill>
          <a:blip r:embed="rId3" cstate="print"/>
          <a:srcRect l="13440" t="6720" r="16001" b="5921"/>
          <a:stretch>
            <a:fillRect/>
          </a:stretch>
        </p:blipFill>
        <p:spPr bwMode="auto">
          <a:xfrm>
            <a:off x="3779912" y="188640"/>
            <a:ext cx="1395847" cy="1728192"/>
          </a:xfrm>
          <a:prstGeom prst="rect">
            <a:avLst/>
          </a:prstGeom>
          <a:noFill/>
        </p:spPr>
      </p:pic>
      <p:pic>
        <p:nvPicPr>
          <p:cNvPr id="1032" name="Picture 8" descr="http://t0.gstatic.com/images?q=tbn:ANd9GcRDjl-0mzfPzsrdkxNpuDupNaxuYkzk2mXSM8-FKpGG_i5XEnh2"/>
          <p:cNvPicPr>
            <a:picLocks noChangeAspect="1" noChangeArrowheads="1"/>
          </p:cNvPicPr>
          <p:nvPr/>
        </p:nvPicPr>
        <p:blipFill>
          <a:blip r:embed="rId4" cstate="print"/>
          <a:srcRect/>
          <a:stretch>
            <a:fillRect/>
          </a:stretch>
        </p:blipFill>
        <p:spPr bwMode="auto">
          <a:xfrm>
            <a:off x="395536" y="188641"/>
            <a:ext cx="1297561" cy="1656184"/>
          </a:xfrm>
          <a:prstGeom prst="rect">
            <a:avLst/>
          </a:prstGeom>
          <a:noFill/>
        </p:spPr>
      </p:pic>
      <p:sp>
        <p:nvSpPr>
          <p:cNvPr id="1034" name="AutoShape 10"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63500" y="-6604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36" name="AutoShape 12"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63500" y="-6604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38" name="AutoShape 14"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63500" y="-6604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40" name="AutoShape 16"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63500" y="-6604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42" name="Picture 18" descr="http://askabiologist.asu.edu/sites/default/files/aristotle.gif"/>
          <p:cNvPicPr>
            <a:picLocks noChangeAspect="1" noChangeArrowheads="1"/>
          </p:cNvPicPr>
          <p:nvPr/>
        </p:nvPicPr>
        <p:blipFill>
          <a:blip r:embed="rId5" cstate="print"/>
          <a:srcRect/>
          <a:stretch>
            <a:fillRect/>
          </a:stretch>
        </p:blipFill>
        <p:spPr bwMode="auto">
          <a:xfrm>
            <a:off x="5796136" y="260648"/>
            <a:ext cx="1190625" cy="1695451"/>
          </a:xfrm>
          <a:prstGeom prst="rect">
            <a:avLst/>
          </a:prstGeom>
          <a:noFill/>
        </p:spPr>
      </p:pic>
      <p:pic>
        <p:nvPicPr>
          <p:cNvPr id="1044" name="Picture 20" descr="http://t0.gstatic.com/images?q=tbn:ANd9GcTGQeGw6IeL-7209mSBL8Vroo5Eod9k5avWLfzpPz7LVdTVVaCg"/>
          <p:cNvPicPr>
            <a:picLocks noChangeAspect="1" noChangeArrowheads="1"/>
          </p:cNvPicPr>
          <p:nvPr/>
        </p:nvPicPr>
        <p:blipFill>
          <a:blip r:embed="rId6" cstate="print"/>
          <a:srcRect l="13043" r="13044" b="8951"/>
          <a:stretch>
            <a:fillRect/>
          </a:stretch>
        </p:blipFill>
        <p:spPr bwMode="auto">
          <a:xfrm>
            <a:off x="7452320" y="0"/>
            <a:ext cx="1224136" cy="1844824"/>
          </a:xfrm>
          <a:prstGeom prst="rect">
            <a:avLst/>
          </a:prstGeom>
          <a:noFill/>
        </p:spPr>
      </p:pic>
      <p:sp>
        <p:nvSpPr>
          <p:cNvPr id="19" name="TextBox 18"/>
          <p:cNvSpPr txBox="1"/>
          <p:nvPr/>
        </p:nvSpPr>
        <p:spPr>
          <a:xfrm>
            <a:off x="323528" y="1916832"/>
            <a:ext cx="1368152" cy="523220"/>
          </a:xfrm>
          <a:prstGeom prst="rect">
            <a:avLst/>
          </a:prstGeom>
          <a:noFill/>
        </p:spPr>
        <p:txBody>
          <a:bodyPr wrap="square" rtlCol="0">
            <a:spAutoFit/>
          </a:bodyPr>
          <a:lstStyle/>
          <a:p>
            <a:r>
              <a:rPr lang="en-GB" sz="1400" dirty="0" smtClean="0"/>
              <a:t>Pythagoras b.580-d.507 BC</a:t>
            </a:r>
            <a:endParaRPr lang="en-GB" sz="1400" dirty="0"/>
          </a:p>
        </p:txBody>
      </p:sp>
      <p:sp>
        <p:nvSpPr>
          <p:cNvPr id="20" name="TextBox 19"/>
          <p:cNvSpPr txBox="1"/>
          <p:nvPr/>
        </p:nvSpPr>
        <p:spPr>
          <a:xfrm>
            <a:off x="1979712" y="1988840"/>
            <a:ext cx="1368152" cy="523220"/>
          </a:xfrm>
          <a:prstGeom prst="rect">
            <a:avLst/>
          </a:prstGeom>
          <a:noFill/>
        </p:spPr>
        <p:txBody>
          <a:bodyPr wrap="square" rtlCol="0">
            <a:spAutoFit/>
          </a:bodyPr>
          <a:lstStyle/>
          <a:p>
            <a:r>
              <a:rPr lang="en-GB" sz="1400" dirty="0" smtClean="0"/>
              <a:t>Socrates </a:t>
            </a:r>
          </a:p>
          <a:p>
            <a:r>
              <a:rPr lang="en-GB" sz="1400" dirty="0" smtClean="0"/>
              <a:t>b.469-d.399 BC</a:t>
            </a:r>
            <a:endParaRPr lang="en-GB" sz="1400" dirty="0"/>
          </a:p>
        </p:txBody>
      </p:sp>
      <p:sp>
        <p:nvSpPr>
          <p:cNvPr id="21" name="TextBox 20"/>
          <p:cNvSpPr txBox="1"/>
          <p:nvPr/>
        </p:nvSpPr>
        <p:spPr>
          <a:xfrm>
            <a:off x="3851920" y="1916832"/>
            <a:ext cx="1368152" cy="523220"/>
          </a:xfrm>
          <a:prstGeom prst="rect">
            <a:avLst/>
          </a:prstGeom>
          <a:noFill/>
        </p:spPr>
        <p:txBody>
          <a:bodyPr wrap="square" rtlCol="0">
            <a:spAutoFit/>
          </a:bodyPr>
          <a:lstStyle/>
          <a:p>
            <a:r>
              <a:rPr lang="en-GB" sz="1400" dirty="0" smtClean="0"/>
              <a:t>Plato</a:t>
            </a:r>
          </a:p>
          <a:p>
            <a:r>
              <a:rPr lang="en-GB" sz="1400" dirty="0" smtClean="0"/>
              <a:t> b.427-d.347 BC</a:t>
            </a:r>
            <a:endParaRPr lang="en-GB" sz="1400" dirty="0"/>
          </a:p>
        </p:txBody>
      </p:sp>
      <p:sp>
        <p:nvSpPr>
          <p:cNvPr id="22" name="TextBox 21"/>
          <p:cNvSpPr txBox="1"/>
          <p:nvPr/>
        </p:nvSpPr>
        <p:spPr>
          <a:xfrm>
            <a:off x="5796136" y="1916832"/>
            <a:ext cx="1368152" cy="523220"/>
          </a:xfrm>
          <a:prstGeom prst="rect">
            <a:avLst/>
          </a:prstGeom>
          <a:noFill/>
        </p:spPr>
        <p:txBody>
          <a:bodyPr wrap="square" rtlCol="0">
            <a:spAutoFit/>
          </a:bodyPr>
          <a:lstStyle/>
          <a:p>
            <a:r>
              <a:rPr lang="en-GB" sz="1400" dirty="0" smtClean="0"/>
              <a:t>Aristotle </a:t>
            </a:r>
          </a:p>
          <a:p>
            <a:r>
              <a:rPr lang="en-GB" sz="1400" dirty="0" smtClean="0"/>
              <a:t>b.384-d.322 BC</a:t>
            </a:r>
            <a:endParaRPr lang="en-GB" sz="1400" dirty="0"/>
          </a:p>
        </p:txBody>
      </p:sp>
      <p:sp>
        <p:nvSpPr>
          <p:cNvPr id="23" name="TextBox 22"/>
          <p:cNvSpPr txBox="1"/>
          <p:nvPr/>
        </p:nvSpPr>
        <p:spPr>
          <a:xfrm>
            <a:off x="7380312" y="1916832"/>
            <a:ext cx="1368152" cy="523220"/>
          </a:xfrm>
          <a:prstGeom prst="rect">
            <a:avLst/>
          </a:prstGeom>
          <a:noFill/>
        </p:spPr>
        <p:txBody>
          <a:bodyPr wrap="square" rtlCol="0">
            <a:spAutoFit/>
          </a:bodyPr>
          <a:lstStyle/>
          <a:p>
            <a:r>
              <a:rPr lang="en-GB" sz="1400" dirty="0" smtClean="0"/>
              <a:t>Homer</a:t>
            </a:r>
          </a:p>
          <a:p>
            <a:r>
              <a:rPr lang="en-GB" sz="1400" dirty="0" smtClean="0"/>
              <a:t>8</a:t>
            </a:r>
            <a:r>
              <a:rPr lang="en-GB" sz="1400" baseline="30000" dirty="0" smtClean="0"/>
              <a:t>th</a:t>
            </a:r>
            <a:r>
              <a:rPr lang="en-GB" sz="1400" dirty="0" smtClean="0"/>
              <a:t> Century BC</a:t>
            </a:r>
            <a:endParaRPr lang="en-GB" sz="1400" dirty="0"/>
          </a:p>
        </p:txBody>
      </p:sp>
      <p:sp>
        <p:nvSpPr>
          <p:cNvPr id="27" name="AutoShape 10"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215900" y="-5080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 name="AutoShape 12"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215900" y="-5080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9" name="AutoShape 14"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215900" y="-5080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 name="AutoShape 16" descr="data:image/jpeg;base64,/9j/4AAQSkZJRgABAQAAAQABAAD/2wCEAAkGBhQSERUSExQTFRUVGB4YGRgWFh0YHRYaHRwYFyAZHxYXIjIgHRovISAeIi8gJDMpLSwvHB4xNTAqNiorLykBCQoKBQUFDQUFDSkYEhgpKSkpKSkpKSkpKSkpKSkpKSkpKSkpKSkpKSkpKSkpKSkpKSkpKSkpKSkpKSkpKSkpKf/AABEIAI4AZAMBIgACEQEDEQH/xAAcAAACAgMBAQAAAAAAAAAAAAAABgUHAwQIAgH/xAA9EAACAQIEBQIEAggEBwEAAAABAgMEEQAFEiEGEyIxQQdRFDJhcSOBCBVCYnKRocFSU4KyJEOSouHw8Rf/xAAUAQEAAAAAAAAAAAAAAAAAAAAA/8QAFBEBAAAAAAAAAAAAAAAAAAAAAP/aAAwDAQACEQMRAD8AvHBgwYAwYRONfVqnom5EI+Kqi2gQxn5WO1mYA7320i5+3fFRz+ouc1cixpOVeRrRxQKql9z8pAvoG/UTvbue+A6TnnVFLuwVVFyzEAADySdgMJGa+teWQMU5zSkd+Shcf9fyn8jio5+Eq15Ykqp3q2NQsccBkeVZXWzTDUzDQiXCPIPJIHYnD7QeklBFFXCRTK0cYUyMPkcRc1njVbad2B03Pyge9wkqL19y17ajPEf34r2/NCRh9y7NYqhBJDIkiEXDIwYb7+O32OK74o9NKCOGVmhTSKM6WQBXV6dWcOtrAsynqJ2/DF++K4ovRubk0VS86olS6BiEJMAkF42vexudK+LF1772Dpa+DHMFXNX5K8csVU7IZZ4tDatN4ZNJDRMStmUq4tvubHa5tvgL1gpq4LHKVgqCQvLZtnJ/y2Pf+E7/AH74CxMGPisDuMfcAYMGDAGEj1Z45/V1GdBtUT3SL93YapP9Nx+ZXDFxPxLDQUz1M5IRPA3ZmOwVR5JxzlV56c4zVp5R+HHHJIkTH/lwo8wi276iOr+JreMB59PMm57mR2a81RFS37kibW8x1dwTEjLfueYd++JH01qRFmlZUzKOZTQVEip8o1odOgDxYXUAdsSvDdAGnWmiYRGppqaspZTuHq4Rd732N2Mgcd9u3g+aqZVzoViKqFqZ6ieHVuk0QcPFf3MkY7eCT5wDhw3WyHMJY47ytRU8dKxJupqJ5OZLMR7akJa1r6bbeJGozGqE7xmyM7o7RnqTpBR1LWJMEkYLo1rq0UoYXABQfSDOpkjqZXLfjzpJrsDzDG2qoUm/zaJBJbyFkI7HFg8SaamvNOSVCwmLWvzBpQGJ230r+AAe15T9bBs5ZMPh9MoutGWRwQCWpyrLYoNw6qLMLdRjYrcML5IIY4KVKWZubRy2ihmBvpV7CJHI87hUlGxsl7HcsBySP4kVViJRGYiQdmQsHAYebEbHxdvfGgnCEfwTULsxiZmI09BRTIZVRSvYLsB9AMAtZjlDzQkMqS1dJIkrpt+K8e6ShN7c2MFP4iP8BxBcb8C003Oq6ZArzU61cMidOl4WDMwUb9aSIdhe8ZPc4sPiXKmOmqp1BqYASgJI5qHd4GI8NbYm+lgrW2N1vhXPo6l6GdSdHLrALixC86nRQR4NmQWHvgMvA3GBLmiqumrjUMwuCsqm1pY2GzKb3t3F+1sPYOKE4qygirgniD6vhi1NNe6u0CBwvSLFiqOpXyHQjza2+C8/FVTpIDswDD7EXt/bAMODBgwFG/pJVTaqOPX0Wkcp+8NADH32JA9ur3ws1uWNS53GFlanijmFLHNYNpMcUQuUOxUmRSwNgQ7Ymv0j6sGqpYtIusLPq8nW+m32Gi/+o4XoKqHM0SOUtFKypEZDcoKhU5cUjEn5ZVGh/KtGjXsbYBgnLapqUI0FbSO1SkEYBVJF6jLSltzCwsXpzfbqX5dBUeI8yU5sapwyRz6ZrCzERzRAkC4sTuRj3nFfMnws5LpX0khppbkFiYyGhYjux0loydwRGO99/GZZRJmNQkVBC8whiEZKiwADyldRayodJC2vbpNr4CR9IZZXlmpfhnq6Z4y0kakKUYAqsiszAK5uUuCCQT7bXFSZHKKunqEpZYiiCKUyzRycyIfLqIcsZVNiH3v1A3uCFvgTgJ6CPTJFmIkktzWp5o1Tp1ELZH1ldzv3ufGGrKaJppGMVRm9PpuLTqmkm/j4hGLfQja3Y4B0xG5hmUqNpjppJdr6g8aL9ru1/wCmMFVkcsihDWVCjyY1iVm7ftaDb/TbucaxgNK4EUNZUG27GfUN9X+dILn8vIwGUZzV+aBj/DUREf8AcRinc5ojk9fEgeYw1ERmIkKlonWQTsilegktFGDtbfz3xclBn80rqpoamIEnU0jQhVAHfokJNztYDFT+reWmspZc0Z2CQyiGmQEFWjDmN5Sfdn3W37KL3vsDHmObRxUuSB2F0jFQR7xw0T6/zuwAHm/0ONT0SWWKEwy3DRyOhUndSDuv5G/9cJfp9TnM9ayhf+BoSsLt1BJBLzEcq1wexBFiCothx9I81+IkmmAKiaeWTTe+nW2si/nv3wFvYMGDAUn+kNwtI/Kr03SNBFIPK3clWt5F2IP5Yo+/j3x15x7kTVmX1FMmkPIll1dtQIYAnxuLX8XxyZmWWyU8rQzI0ciGzK3cf2I+o2OA3+Kc1NTJHM3zvDHzCe7uq6C5+pABPviR4f8AUOeho5KalCxvLJrefu+nSqhFFrL2J1bnqNrYgpaGVoviSh5Wvla7ALr06tFh+7vho4W4AFfRloS5q9cpRLroeOJYLrv2ctKtiTbbt5wEAs8qsClTIZJSL6DJdtXu3djq2tvc3xq1VdLzCzSuzqfn1sTt2IY7/b2xZvBmR1MvJQT9cI0aPgmkmpTcnTzZ1VIbHe4e47gXwx536UQUlPV1JdiUpZbySnmPNLILlmHZQLWWw1EuzEmwuGPNs6zSgyw1yPS6KkxzHZmeJ5VTUVDDQQW3K2OkubXHatX4mzCoieoerrWRGBfllwqFjYXYEKt/Cj+WLy4aydMwyWgSp+QLGXQ2tIqXRVP0PSdt7gYUP/y5aKpmvPXU8DMDFLCObGVbblSoqlgwJPU4KkEbg9wrOqzSsiYSipqh0LIvNmZHdGJUEKHOofY3sb/XFk8WtHVZI0pSejpqeONKWFjbnSmxLFSLuoFlVr7/AIjexDdlPptTUlQk7iprKjYBnUaEG66iLBbgHsSxFukDDDx+q/qys1dvh5P9h/vgKczbNKekiqZ6QC+Yc2np40HSYAtPHzCD2syyqNrsXJvscNPo1kLQxi/1J+59vpiufTnKHq5VaRmYRgRxg7hFB1ED6XY/zOOksoy1YYwoFsBvYMGDAfCMc9fpDZSY62CYBQkkRQW76o2u1x9nW35+2OhsKXqRwOmZ0vKJ0yIS0T2vpa1rEeUPY/YHxgKi4TjhfLo6Cr0rBWGSWnncMohqV/C5ewsRfS2u9iGZe/ZChqKrLqk6TJBPAxBt+ydgQe6kHb3BFu+Lc4Dpqery1IqgxS0cYHS7nnU1QwaIqiKvWrl9Sexa2+1mhc0akY0eaLDUCflJDKqAfE9aQkSCQ7zDUshG9wW09sAp8J/pAO88MVXHEkTKEeYEgh+wkIPSqe48Xvewthg9YuImkp5qCmGt+R8RMw3CQKy7C17sxt9lucJvqj6cK0tVVUKRpDSovPVbgGQkswQDYFUKMw2G/ve2/X+iMstLStTTOJXhUTmWU6LaQ6qFUE2vZQASoCg2wFg5byJMiiV5o44mo0QylhaM8tV1XuOpW37g3GJ7L87hdIfxkk5qalddlksUQkHsCWcdN7728HFM0/6PdSY2Rq1BZgdKhmQm12JF9mB2G2432w58Heka01LJHUSNLM6tGrq7FYk1B1MaNsjBlV79wwFjgH+srY4kMkrpGg7s7BVFzYXZthvtirfWfjSNof1dTyB5JW/HMXXyYUN21aex9wewDXtcXy8UcAZvVx8tq6BldRHKhQhGAIIlCaTok99PkAgi9hh4P4W/V/Ly/kUs89TzfiJdZNqUFVvYC4DBmQIdILA97GwaHBOR/qzMpKFzrUrz4ZNrSRkhdwDsQbj62P0xdCnbHPnDsUiZogeQuDSRGE2AtTkry1NttQUAG3c33PfF/wBN8owGXBgwYAxgroi0bqpsWUgHtYkEA3GM+DAc5ZNklG1DPFVxyUldQOqGaJrHrZgkkgF7or21OBcKEIO4GGih9SafMNNJXxKwtDEsZUs01Q78p545lOlUUG4I6uokHtje9X8jnhDZhRqpJhkgqhpBLwuB1kDvp997dJ7A4iuGOLaPMqSjyyUulUsSiGZEBMMsbHTpIHSdKI1+xB3IIwE1mfHEmXQVFJWI6volFHOQJPi+6rqCi3NGpdWq2rcm17HXpp8/UanNJSoYYor1MisOYqn8RAuwck7qbi47EDDHwhw0gVonnir4opS6tKt5YqhW0vckkEXuQdiCbbi1m2SWKRnp20uQqsyML9LFgCQdiCVb+WAppOAs3WSxzeJUmC82RZiG6QFHTYamsANVxfycSoy/Ntd6HNIa9Y7I4kGkD59jJHdS9zcjVr2S+1rs2T8KU7zO/wAHlXLDOpMSB31KSukgoFQj9rvvt9cbtPksr1hElo6Wm0NTxRKFRms15GZbG4JYcr5flbckWBU4WzmshqmymtZYZHo41p5I2Milo1kQyDX3kI3IO14j74xw01BkdP8Aq0zk1FYQHkuImWNjoMhc3WNVTVa5Jvcjvibzb1JpYzVCWFo56TSyioQKZLkxrIhvuoZjuPDEjubVnxrURSU1RUNKj1GaVEZgjC9SU0TuiOb9ShrX8XIA3s1gOCahqvMpKoJojIWOFRcBIksqKAfZVUfe+OhIBZRit/SnhkRRKSOwsCR3374svAGDBgwBjHUVCojO5CqoLMT2AAuT9rYyYiOLcskqaKeCKQRPLGyByuoC4sQR7EXF/F74Cuqr1LqM0pqtaHL2liWN42ZpkVwHRgGEIuSbXNvNrC5xReS5vJSzx1EJAkibUpIuPsR5BFx+eG/hbO6jh/MSs6NoYBZUU3Eidw6HsSNyO3cja5wz5n6fUGcFqnKaiKKQ7vTOCvUbsTp7p7dIKbG3nAQXDPq58PWzVckCnmiU6I2IGt+SR83Yao7k7nrO22LZ4b4zo6iv5qzxh56KJtBK9Gl5Sycwm4YaupLdgGxz7xTwVV5c4WpiKg/K46kf7OPP0Nj9MQWA6gyDOaeppq1aOoCSvUSKJpJPnmIXRItrXS2lQALEJbfcmL4y9XJYIHMVDXRskgBkmh0xgB16SxuOpdhbcahbHOl8SOZcR1VQCJ6ieUEg2eRmFx22JtgLXzWkGbvDW5o9Jl9OFvGmtTPPEBqPWTqtvsLX6vluQSncE5CKqrLqG5SuViDEtpW5IFz7Cw+5OEjDpwhnlRlVRTGcFKecCXSwDao2uokAF2G4v4JA7WOA6YyTLhDEqjwMSGFbhD1Ap8w5nI5pERALtHoVib7KSbntc3t3HvhpwBgwYMAYMGDALnFfBUFdEY5UDDuPBU+6t3B/9N8UhxF6N1NKeZSuz6dwL6HH2YGx/pjpLHiSEMLEA4Cg8q4vlmpJKfMDJIsJWKqjkHUsDnStUhtqEsbEBu4ZWQ97k19xbwhNl83LkGqN+qKVd0mTwykbdrEjxf2sT0DxvwadS1lLHG0yKyvEw6aqFhZoGP8AtJ7H8sVLUzmGBoZRNNlbNbS1ufl8p/ZIO6uPY2SQHaxJsFd4Mb+dZS1NKYyQy2DJIvyyxtusi38EfyNwdwcYaCaRHDxag6m4Ki5U+CPY/XANnDnCEUJSqzU8mntqWAn8ap9lWEdQjPlmsO3g3xN+ouYtOQJY0WqqFRIqcAE0VKrcxdZHaZyQSP2VBFtwMLGRQVoqOeELSm9pZ1LlG/zAHO7jwSGte9r2ItDgn04ZmM0xZ3c6nd7lnJ3JJP1wEr6VcMtFEo3CgfzJNyT9f/GLPGNeioliQKoAtjYwBgwYMAYMGDAGDBgwHxluLHCRxl6eJUhpIyYpihj5gF9SHYo6HZ0+h7bEEEYeMGA5gX08rNS004BjiY6CGJuG3Kp/hQnqNwCDf3OLU4U9L440GpQNhsNv/uLEaiQm9hfGYDARFLwtAnZRiViiCiwFse8GAMGDBgDBgwYD/9k="/>
          <p:cNvSpPr>
            <a:spLocks noChangeAspect="1" noChangeArrowheads="1"/>
          </p:cNvSpPr>
          <p:nvPr/>
        </p:nvSpPr>
        <p:spPr bwMode="auto">
          <a:xfrm>
            <a:off x="215900" y="-508000"/>
            <a:ext cx="952500" cy="13525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06490"/>
          </a:xfrm>
        </p:spPr>
        <p:txBody>
          <a:bodyPr>
            <a:normAutofit/>
          </a:bodyPr>
          <a:lstStyle/>
          <a:p>
            <a:r>
              <a:rPr lang="en-GB" dirty="0"/>
              <a:t>What do you think the word ‘philosophy’ means?</a:t>
            </a:r>
          </a:p>
        </p:txBody>
      </p:sp>
    </p:spTree>
    <p:extLst>
      <p:ext uri="{BB962C8B-B14F-4D97-AF65-F5344CB8AC3E}">
        <p14:creationId xmlns:p14="http://schemas.microsoft.com/office/powerpoint/2010/main" val="738147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476250"/>
            <a:ext cx="8229600" cy="5649913"/>
          </a:xfrm>
        </p:spPr>
        <p:txBody>
          <a:bodyPr/>
          <a:lstStyle/>
          <a:p>
            <a:pPr marL="0" indent="0">
              <a:buNone/>
            </a:pPr>
            <a:r>
              <a:rPr lang="en-GB" u="sng" dirty="0"/>
              <a:t>How was Socrates different from earlier Greek philosophers</a:t>
            </a:r>
            <a:r>
              <a:rPr lang="en-GB" dirty="0"/>
              <a:t>?</a:t>
            </a:r>
          </a:p>
          <a:p>
            <a:pPr marL="0" indent="0">
              <a:buNone/>
            </a:pPr>
            <a:r>
              <a:rPr lang="en-GB" dirty="0"/>
              <a:t>As the Athenian empire collapsed Athenian philosophy burst into magnificent bloom.</a:t>
            </a:r>
          </a:p>
          <a:p>
            <a:pPr marL="0" indent="0">
              <a:buNone/>
            </a:pPr>
            <a:r>
              <a:rPr lang="en-GB" dirty="0"/>
              <a:t>Some Greeks began to use reason to try to understand the world. This is the beginning of philosophy</a:t>
            </a:r>
          </a:p>
          <a:p>
            <a:endParaRPr lang="en-GB" dirty="0"/>
          </a:p>
          <a:p>
            <a:pPr marL="0" indent="0">
              <a:buNone/>
            </a:pPr>
            <a:r>
              <a:rPr lang="en-GB" dirty="0"/>
              <a:t>Reason – the ability of the mind to think and understand</a:t>
            </a:r>
          </a:p>
        </p:txBody>
      </p:sp>
    </p:spTree>
    <p:extLst>
      <p:ext uri="{BB962C8B-B14F-4D97-AF65-F5344CB8AC3E}">
        <p14:creationId xmlns:p14="http://schemas.microsoft.com/office/powerpoint/2010/main" val="2948841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4904"/>
            <a:ext cx="8229600" cy="4032448"/>
          </a:xfrm>
        </p:spPr>
        <p:txBody>
          <a:bodyPr>
            <a:normAutofit fontScale="92500" lnSpcReduction="20000"/>
          </a:bodyPr>
          <a:lstStyle/>
          <a:p>
            <a:endParaRPr lang="en-GB" dirty="0"/>
          </a:p>
          <a:p>
            <a:endParaRPr lang="en-GB" dirty="0"/>
          </a:p>
          <a:p>
            <a:endParaRPr lang="en-GB" dirty="0"/>
          </a:p>
          <a:p>
            <a:pPr marL="0" indent="0">
              <a:buNone/>
            </a:pPr>
            <a:r>
              <a:rPr lang="en-GB" dirty="0"/>
              <a:t>One of the most famous of the Greek philosophers and teachers was an Athenian named Socrates who lived from 469 BCE to 399 BCE. Most of what we know  about the philosophical ideas of Socrates come from the writings of one of his students, named Plato. Socrates himself wrote nothing.</a:t>
            </a:r>
          </a:p>
        </p:txBody>
      </p:sp>
      <p:pic>
        <p:nvPicPr>
          <p:cNvPr id="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981522"/>
            <a:ext cx="3480564" cy="2879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043608" y="260648"/>
            <a:ext cx="5328592" cy="707886"/>
          </a:xfrm>
          <a:prstGeom prst="rect">
            <a:avLst/>
          </a:prstGeom>
          <a:noFill/>
        </p:spPr>
        <p:txBody>
          <a:bodyPr wrap="square" rtlCol="0">
            <a:spAutoFit/>
          </a:bodyPr>
          <a:lstStyle/>
          <a:p>
            <a:r>
              <a:rPr lang="en-GB" sz="4000" dirty="0"/>
              <a:t>Socrates </a:t>
            </a:r>
          </a:p>
        </p:txBody>
      </p:sp>
    </p:spTree>
    <p:extLst>
      <p:ext uri="{BB962C8B-B14F-4D97-AF65-F5344CB8AC3E}">
        <p14:creationId xmlns:p14="http://schemas.microsoft.com/office/powerpoint/2010/main" val="702911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168400"/>
            <a:ext cx="8229600"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20800"/>
            <a:ext cx="8229600"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838200"/>
            <a:ext cx="7620000" cy="518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953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0"/>
            <a:ext cx="8229600" cy="6093296"/>
          </a:xfrm>
        </p:spPr>
        <p:txBody>
          <a:bodyPr>
            <a:normAutofit/>
          </a:bodyPr>
          <a:lstStyle/>
          <a:p>
            <a:pPr marL="0" indent="0">
              <a:buNone/>
            </a:pPr>
            <a:r>
              <a:rPr lang="en-GB" dirty="0"/>
              <a:t>Socrates was interested in questions about how human beings should behave than about where the world came from or what it might be made of. </a:t>
            </a:r>
          </a:p>
          <a:p>
            <a:pPr marL="0" indent="0">
              <a:buNone/>
            </a:pPr>
            <a:r>
              <a:rPr lang="en-GB" dirty="0"/>
              <a:t>Instead of just sitting in his room and writing about philosophical questions, he went to the Athenian market place called the agora, and talked with other Athenians. In this way Socrates made philosophy personal.</a:t>
            </a:r>
          </a:p>
          <a:p>
            <a:pPr marL="0" indent="0">
              <a:buNone/>
            </a:pPr>
            <a:r>
              <a:rPr lang="en-GB" dirty="0"/>
              <a:t>During discussions Socrates tried to get the Athenians to examine their lives</a:t>
            </a:r>
          </a:p>
        </p:txBody>
      </p:sp>
    </p:spTree>
    <p:extLst>
      <p:ext uri="{BB962C8B-B14F-4D97-AF65-F5344CB8AC3E}">
        <p14:creationId xmlns:p14="http://schemas.microsoft.com/office/powerpoint/2010/main" val="1119544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836712"/>
            <a:ext cx="8229600" cy="5649491"/>
          </a:xfrm>
        </p:spPr>
        <p:txBody>
          <a:bodyPr>
            <a:normAutofit/>
          </a:bodyPr>
          <a:lstStyle/>
          <a:p>
            <a:pPr marL="0" indent="0">
              <a:buNone/>
            </a:pPr>
            <a:r>
              <a:rPr lang="en-GB" sz="2400" dirty="0"/>
              <a:t>Socrates asked his listeners questions instead of giving them direct answers. This method is known as The Socratic Method  - when your teacher asks you a series of questions trying to get you to understand he or she is using The Socratic Method.</a:t>
            </a:r>
          </a:p>
          <a:p>
            <a:pPr marL="0" indent="0">
              <a:buNone/>
            </a:pPr>
            <a:endParaRPr lang="en-GB" sz="2400" dirty="0"/>
          </a:p>
          <a:p>
            <a:pPr marL="0" indent="0">
              <a:buNone/>
            </a:pPr>
            <a:r>
              <a:rPr lang="en-GB" sz="2400" dirty="0"/>
              <a:t>He wanted the role of the philosopher to include the important task of examining how people live their  lives .</a:t>
            </a:r>
          </a:p>
          <a:p>
            <a:pPr marL="0" indent="0">
              <a:buNone/>
            </a:pPr>
            <a:r>
              <a:rPr lang="en-GB" sz="2400" dirty="0"/>
              <a:t>He wanted people to choose goodness and live rightly every day. That is why his contributions to philosophy are still important to us all these centuries later</a:t>
            </a:r>
          </a:p>
          <a:p>
            <a:endParaRPr lang="en-GB" sz="2400" dirty="0"/>
          </a:p>
          <a:p>
            <a:pPr marL="0" indent="0">
              <a:buNone/>
            </a:pPr>
            <a:r>
              <a:rPr lang="en-GB" sz="2400" dirty="0"/>
              <a:t>Resource -Horrible histories video clips on </a:t>
            </a:r>
            <a:r>
              <a:rPr lang="en-GB" sz="2400" dirty="0" err="1"/>
              <a:t>Socrate’s</a:t>
            </a:r>
            <a:r>
              <a:rPr lang="en-GB" sz="2400" dirty="0"/>
              <a:t> rescue and the Greek thinkers song </a:t>
            </a:r>
          </a:p>
        </p:txBody>
      </p:sp>
    </p:spTree>
    <p:extLst>
      <p:ext uri="{BB962C8B-B14F-4D97-AF65-F5344CB8AC3E}">
        <p14:creationId xmlns:p14="http://schemas.microsoft.com/office/powerpoint/2010/main" val="239951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Plato </a:t>
            </a:r>
          </a:p>
        </p:txBody>
      </p:sp>
      <p:sp>
        <p:nvSpPr>
          <p:cNvPr id="3" name="Content Placeholder 2"/>
          <p:cNvSpPr>
            <a:spLocks noGrp="1"/>
          </p:cNvSpPr>
          <p:nvPr>
            <p:ph idx="1"/>
          </p:nvPr>
        </p:nvSpPr>
        <p:spPr>
          <a:xfrm>
            <a:off x="457200" y="3068960"/>
            <a:ext cx="8229600" cy="3057203"/>
          </a:xfrm>
        </p:spPr>
        <p:txBody>
          <a:bodyPr>
            <a:normAutofit/>
          </a:bodyPr>
          <a:lstStyle/>
          <a:p>
            <a:pPr marL="0" indent="0">
              <a:buNone/>
            </a:pPr>
            <a:r>
              <a:rPr lang="en-GB" sz="2200" dirty="0"/>
              <a:t>Plato was a pupil of Socrates.</a:t>
            </a:r>
          </a:p>
          <a:p>
            <a:pPr marL="0" indent="0">
              <a:buNone/>
            </a:pPr>
            <a:r>
              <a:rPr lang="en-GB" sz="2200" dirty="0"/>
              <a:t>He wrote down many of the conversations he had with Socrates, which is one of the reasons for his fame.</a:t>
            </a:r>
          </a:p>
          <a:p>
            <a:pPr marL="0" indent="0">
              <a:buNone/>
            </a:pPr>
            <a:r>
              <a:rPr lang="en-GB" sz="2200" dirty="0"/>
              <a:t>He is also known for his philosophical ideas. He wrote two books called “The Republic” and “The Laws” in which he described how an ideal state should be run. He also started up and academy which was the world’s first university</a:t>
            </a:r>
            <a:r>
              <a:rPr lang="en-GB" dirty="0"/>
              <a:t>. </a:t>
            </a:r>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548680"/>
            <a:ext cx="1847850"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681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hipporeads.com/wp-content/uploads/2016/01/Italy-Rome-Vatican-School-of-Athens-Close-up-Plato-and-Aristot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908720"/>
            <a:ext cx="60960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467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Aristotle</a:t>
            </a:r>
          </a:p>
        </p:txBody>
      </p:sp>
      <p:sp>
        <p:nvSpPr>
          <p:cNvPr id="3" name="Content Placeholder 2"/>
          <p:cNvSpPr>
            <a:spLocks noGrp="1"/>
          </p:cNvSpPr>
          <p:nvPr>
            <p:ph idx="1"/>
          </p:nvPr>
        </p:nvSpPr>
        <p:spPr>
          <a:xfrm>
            <a:off x="457200" y="3861048"/>
            <a:ext cx="8229600" cy="2265115"/>
          </a:xfrm>
        </p:spPr>
        <p:txBody>
          <a:bodyPr>
            <a:normAutofit/>
          </a:bodyPr>
          <a:lstStyle/>
          <a:p>
            <a:pPr marL="0" indent="0">
              <a:buNone/>
            </a:pPr>
            <a:r>
              <a:rPr lang="en-GB" sz="2000" dirty="0"/>
              <a:t>Aristotle was a  Greek philosopher who was more interested in Science than some of his contemporaries. He was the first one to split knowledge into different categories, like biology and psychology. He also created a classification system for the government that is still used today, including monarchies, oligarchies, tyrannies, democracies, and republics. He also had lots of ideas about the power of persuasive speech. </a:t>
            </a:r>
          </a:p>
        </p:txBody>
      </p:sp>
      <p:pic>
        <p:nvPicPr>
          <p:cNvPr id="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767" y="476672"/>
            <a:ext cx="2437348" cy="299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8757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Talk partners</a:t>
            </a:r>
          </a:p>
        </p:txBody>
      </p:sp>
      <p:sp>
        <p:nvSpPr>
          <p:cNvPr id="3" name="Content Placeholder 2"/>
          <p:cNvSpPr>
            <a:spLocks noGrp="1"/>
          </p:cNvSpPr>
          <p:nvPr>
            <p:ph idx="1"/>
          </p:nvPr>
        </p:nvSpPr>
        <p:spPr/>
        <p:txBody>
          <a:bodyPr/>
          <a:lstStyle/>
          <a:p>
            <a:r>
              <a:rPr lang="en-GB" dirty="0"/>
              <a:t>Talk task:</a:t>
            </a:r>
          </a:p>
          <a:p>
            <a:r>
              <a:rPr lang="en-GB" dirty="0"/>
              <a:t>Choose a philosopher. Tell your partner a fact about the philosopher. </a:t>
            </a:r>
          </a:p>
          <a:p>
            <a:endParaRPr lang="en-GB" dirty="0"/>
          </a:p>
          <a:p>
            <a:r>
              <a:rPr lang="en-GB" dirty="0"/>
              <a:t>Can you tell me who I am thinking of?</a:t>
            </a:r>
          </a:p>
          <a:p>
            <a:r>
              <a:rPr lang="en-GB" dirty="0"/>
              <a:t>E.G. He was the student of Plato? </a:t>
            </a:r>
          </a:p>
        </p:txBody>
      </p:sp>
    </p:spTree>
    <p:extLst>
      <p:ext uri="{BB962C8B-B14F-4D97-AF65-F5344CB8AC3E}">
        <p14:creationId xmlns:p14="http://schemas.microsoft.com/office/powerpoint/2010/main" val="4157174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idx="1"/>
          </p:nvPr>
        </p:nvSpPr>
        <p:spPr/>
        <p:txBody>
          <a:bodyPr/>
          <a:lstStyle/>
          <a:p>
            <a:r>
              <a:rPr lang="en-GB" dirty="0"/>
              <a:t>Resource sheet 1A</a:t>
            </a:r>
          </a:p>
          <a:p>
            <a:r>
              <a:rPr lang="en-GB" dirty="0"/>
              <a:t>Group the </a:t>
            </a:r>
            <a:r>
              <a:rPr lang="en-GB"/>
              <a:t>5 descriptions </a:t>
            </a:r>
            <a:r>
              <a:rPr lang="en-GB" dirty="0"/>
              <a:t>under the name of the correct philosopher </a:t>
            </a:r>
          </a:p>
        </p:txBody>
      </p:sp>
    </p:spTree>
    <p:extLst>
      <p:ext uri="{BB962C8B-B14F-4D97-AF65-F5344CB8AC3E}">
        <p14:creationId xmlns:p14="http://schemas.microsoft.com/office/powerpoint/2010/main" val="901869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Step for depth</a:t>
            </a:r>
          </a:p>
        </p:txBody>
      </p:sp>
      <p:sp>
        <p:nvSpPr>
          <p:cNvPr id="3" name="Content Placeholder 2"/>
          <p:cNvSpPr>
            <a:spLocks noGrp="1"/>
          </p:cNvSpPr>
          <p:nvPr>
            <p:ph idx="1"/>
          </p:nvPr>
        </p:nvSpPr>
        <p:spPr/>
        <p:txBody>
          <a:bodyPr/>
          <a:lstStyle/>
          <a:p>
            <a:r>
              <a:rPr lang="en-GB" dirty="0"/>
              <a:t>Can you come up with your own philosophical question?</a:t>
            </a:r>
          </a:p>
        </p:txBody>
      </p:sp>
    </p:spTree>
    <p:extLst>
      <p:ext uri="{BB962C8B-B14F-4D97-AF65-F5344CB8AC3E}">
        <p14:creationId xmlns:p14="http://schemas.microsoft.com/office/powerpoint/2010/main" val="17143017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 teach/ Plenary</a:t>
            </a:r>
          </a:p>
        </p:txBody>
      </p:sp>
      <p:sp>
        <p:nvSpPr>
          <p:cNvPr id="3" name="Content Placeholder 2"/>
          <p:cNvSpPr>
            <a:spLocks noGrp="1"/>
          </p:cNvSpPr>
          <p:nvPr>
            <p:ph idx="1"/>
          </p:nvPr>
        </p:nvSpPr>
        <p:spPr/>
        <p:txBody>
          <a:bodyPr/>
          <a:lstStyle/>
          <a:p>
            <a:r>
              <a:rPr lang="en-GB" dirty="0"/>
              <a:t>Who do you think was the most influential philosopher and why?</a:t>
            </a:r>
          </a:p>
        </p:txBody>
      </p:sp>
    </p:spTree>
    <p:extLst>
      <p:ext uri="{BB962C8B-B14F-4D97-AF65-F5344CB8AC3E}">
        <p14:creationId xmlns:p14="http://schemas.microsoft.com/office/powerpoint/2010/main" val="35169267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577</Words>
  <Application>Microsoft Office PowerPoint</Application>
  <PresentationFormat>On-screen Show (4:3)</PresentationFormat>
  <Paragraphs>50</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LO – to know about Greek Philosophy.</vt:lpstr>
      <vt:lpstr>PowerPoint Presentation</vt:lpstr>
      <vt:lpstr>What do you think the word ‘philosophy’ means?</vt:lpstr>
      <vt:lpstr>PowerPoint Presentation</vt:lpstr>
      <vt:lpstr>PowerPoint Presentation</vt:lpstr>
      <vt:lpstr>PowerPoint Presentation</vt:lpstr>
      <vt:lpstr>PowerPoint Presentation</vt:lpstr>
      <vt:lpstr>PowerPoint Presentation</vt:lpstr>
      <vt:lpstr>Plato </vt:lpstr>
      <vt:lpstr>PowerPoint Presentation</vt:lpstr>
      <vt:lpstr>                   Aristotle</vt:lpstr>
      <vt:lpstr>Talk partners</vt:lpstr>
      <vt:lpstr>Task</vt:lpstr>
      <vt:lpstr>Step for depth</vt:lpstr>
      <vt:lpstr>Partner teach/ 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Alicia Clarke</cp:lastModifiedBy>
  <cp:revision>3</cp:revision>
  <dcterms:created xsi:type="dcterms:W3CDTF">2011-11-28T17:04:32Z</dcterms:created>
  <dcterms:modified xsi:type="dcterms:W3CDTF">2020-11-05T15:07:58Z</dcterms:modified>
</cp:coreProperties>
</file>