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68" r:id="rId2"/>
    <p:sldId id="269" r:id="rId3"/>
    <p:sldId id="279" r:id="rId4"/>
    <p:sldId id="282" r:id="rId5"/>
    <p:sldId id="283" r:id="rId6"/>
    <p:sldId id="281" r:id="rId7"/>
    <p:sldId id="276" r:id="rId8"/>
    <p:sldId id="277" r:id="rId9"/>
    <p:sldId id="278" r:id="rId10"/>
    <p:sldId id="284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4" autoAdjust="0"/>
    <p:restoredTop sz="94660"/>
  </p:normalViewPr>
  <p:slideViewPr>
    <p:cSldViewPr snapToGrid="0">
      <p:cViewPr varScale="1">
        <p:scale>
          <a:sx n="69" d="100"/>
          <a:sy n="69" d="100"/>
        </p:scale>
        <p:origin x="780" y="60"/>
      </p:cViewPr>
      <p:guideLst/>
    </p:cSldViewPr>
  </p:slideViewPr>
  <p:notesTextViewPr>
    <p:cViewPr>
      <p:scale>
        <a:sx n="66" d="100"/>
        <a:sy n="66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85E2C9-5CC6-49F7-9C06-E273F430BE64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97DBFF-7462-40A7-BAF2-802B671CA5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39117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Model</a:t>
            </a:r>
            <a:r>
              <a:rPr lang="en-GB" baseline="0" dirty="0" smtClean="0"/>
              <a:t> this several times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97DBFF-7462-40A7-BAF2-802B671CA5FD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0078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The game ‘Battleships’ provides a good opportunity to practise using grid reference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97DBFF-7462-40A7-BAF2-802B671CA5FD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97612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Refer back to knowledge organiser.</a:t>
            </a:r>
            <a:r>
              <a:rPr lang="en-GB" baseline="0" dirty="0" smtClean="0"/>
              <a:t>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97DBFF-7462-40A7-BAF2-802B671CA5FD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64565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74376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7456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16647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18989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84847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23840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0571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93427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60403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43527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B46E4-06B7-4F7A-8227-FF481A9AD0ED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07731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DB46E4-06B7-4F7A-8227-FF481A9AD0ED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924F3-9BF8-4BA1-B2F9-F0FD523C44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73761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0619" y="95793"/>
            <a:ext cx="9613173" cy="6662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8666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762" y="1038852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sz="4900" dirty="0" smtClean="0">
                <a:latin typeface="XCCW Joined 1a" panose="03050602040000000000" pitchFamily="66" charset="0"/>
              </a:rPr>
              <a:t>Key Vocabulary:</a:t>
            </a:r>
            <a:r>
              <a:rPr lang="en-GB" dirty="0" smtClean="0">
                <a:latin typeface="XCCW Joined 1a" panose="03050602040000000000" pitchFamily="66" charset="0"/>
              </a:rPr>
              <a:t/>
            </a:r>
            <a:br>
              <a:rPr lang="en-GB" dirty="0" smtClean="0">
                <a:latin typeface="XCCW Joined 1a" panose="03050602040000000000" pitchFamily="66" charset="0"/>
              </a:rPr>
            </a:br>
            <a:r>
              <a:rPr lang="en-GB" dirty="0">
                <a:latin typeface="XCCW Joined 1a" panose="03050602040000000000" pitchFamily="66" charset="0"/>
              </a:rPr>
              <a:t/>
            </a:r>
            <a:br>
              <a:rPr lang="en-GB" dirty="0">
                <a:latin typeface="XCCW Joined 1a" panose="03050602040000000000" pitchFamily="66" charset="0"/>
              </a:rPr>
            </a:br>
            <a:endParaRPr lang="en-GB" dirty="0">
              <a:latin typeface="XCCW Joined 1a" panose="03050602040000000000" pitchFamily="66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2549245"/>
              </p:ext>
            </p:extLst>
          </p:nvPr>
        </p:nvGraphicFramePr>
        <p:xfrm>
          <a:off x="2254501" y="1701633"/>
          <a:ext cx="4064000" cy="3479967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1012925392"/>
                    </a:ext>
                  </a:extLst>
                </a:gridCol>
              </a:tblGrid>
              <a:tr h="407866">
                <a:tc>
                  <a:txBody>
                    <a:bodyPr/>
                    <a:lstStyle/>
                    <a:p>
                      <a:r>
                        <a:rPr lang="en-GB" sz="2400" b="0" dirty="0" smtClean="0">
                          <a:latin typeface="XCCW Joined 1a" panose="03050602040000000000" pitchFamily="66" charset="0"/>
                        </a:rPr>
                        <a:t>Grid</a:t>
                      </a:r>
                      <a:endParaRPr lang="en-GB" sz="2400" b="0" dirty="0">
                        <a:latin typeface="XCCW Joined 1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9870553"/>
                  </a:ext>
                </a:extLst>
              </a:tr>
              <a:tr h="407866">
                <a:tc>
                  <a:txBody>
                    <a:bodyPr/>
                    <a:lstStyle/>
                    <a:p>
                      <a:r>
                        <a:rPr lang="en-GB" sz="2400" dirty="0" smtClean="0">
                          <a:latin typeface="XCCW Joined 1a" panose="03050602040000000000" pitchFamily="66" charset="0"/>
                        </a:rPr>
                        <a:t>Reference</a:t>
                      </a:r>
                      <a:endParaRPr lang="en-GB" sz="2400" dirty="0">
                        <a:latin typeface="XCCW Joined 1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2451323"/>
                  </a:ext>
                </a:extLst>
              </a:tr>
              <a:tr h="407866">
                <a:tc>
                  <a:txBody>
                    <a:bodyPr/>
                    <a:lstStyle/>
                    <a:p>
                      <a:r>
                        <a:rPr lang="en-GB" sz="2400" dirty="0" smtClean="0">
                          <a:latin typeface="XCCW Joined 1a" panose="03050602040000000000" pitchFamily="66" charset="0"/>
                        </a:rPr>
                        <a:t>Location</a:t>
                      </a:r>
                      <a:endParaRPr lang="en-GB" sz="2400" dirty="0">
                        <a:latin typeface="XCCW Joined 1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4307608"/>
                  </a:ext>
                </a:extLst>
              </a:tr>
              <a:tr h="407866">
                <a:tc>
                  <a:txBody>
                    <a:bodyPr/>
                    <a:lstStyle/>
                    <a:p>
                      <a:r>
                        <a:rPr lang="en-GB" sz="2400" dirty="0" smtClean="0">
                          <a:latin typeface="XCCW Joined 1a" panose="03050602040000000000" pitchFamily="66" charset="0"/>
                        </a:rPr>
                        <a:t>Map</a:t>
                      </a:r>
                      <a:r>
                        <a:rPr lang="en-GB" sz="2400" baseline="0" dirty="0" smtClean="0">
                          <a:latin typeface="XCCW Joined 1a" panose="03050602040000000000" pitchFamily="66" charset="0"/>
                        </a:rPr>
                        <a:t> </a:t>
                      </a:r>
                      <a:endParaRPr lang="en-GB" sz="2400" dirty="0">
                        <a:latin typeface="XCCW Joined 1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2846497"/>
                  </a:ext>
                </a:extLst>
              </a:tr>
              <a:tr h="407866">
                <a:tc>
                  <a:txBody>
                    <a:bodyPr/>
                    <a:lstStyle/>
                    <a:p>
                      <a:r>
                        <a:rPr lang="en-GB" sz="2400" dirty="0" smtClean="0">
                          <a:latin typeface="XCCW Joined 1a" panose="03050602040000000000" pitchFamily="66" charset="0"/>
                        </a:rPr>
                        <a:t>Horizontal </a:t>
                      </a:r>
                      <a:endParaRPr lang="en-GB" sz="2400" dirty="0">
                        <a:latin typeface="XCCW Joined 1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7603231"/>
                  </a:ext>
                </a:extLst>
              </a:tr>
              <a:tr h="681349">
                <a:tc>
                  <a:txBody>
                    <a:bodyPr/>
                    <a:lstStyle/>
                    <a:p>
                      <a:r>
                        <a:rPr lang="en-GB" sz="2400" dirty="0" smtClean="0">
                          <a:latin typeface="XCCW Joined 1a" panose="03050602040000000000" pitchFamily="66" charset="0"/>
                        </a:rPr>
                        <a:t>Vertical </a:t>
                      </a:r>
                      <a:endParaRPr lang="en-GB" sz="2400" dirty="0">
                        <a:latin typeface="XCCW Joined 1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9272901"/>
                  </a:ext>
                </a:extLst>
              </a:tr>
              <a:tr h="512618">
                <a:tc>
                  <a:txBody>
                    <a:bodyPr/>
                    <a:lstStyle/>
                    <a:p>
                      <a:r>
                        <a:rPr lang="en-GB" sz="2400" dirty="0" smtClean="0">
                          <a:latin typeface="XCCW Joined 1a" panose="03050602040000000000" pitchFamily="66" charset="0"/>
                        </a:rPr>
                        <a:t>Horizon</a:t>
                      </a:r>
                      <a:endParaRPr lang="en-GB" sz="2400" dirty="0">
                        <a:latin typeface="XCCW Joined 1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48115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81035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94563" y="1487532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sz="6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XCCW Joined 1a" panose="03050602040000000000" pitchFamily="66" charset="0"/>
              </a:rPr>
              <a:t/>
            </a:r>
            <a:br>
              <a:rPr lang="en-GB" sz="6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XCCW Joined 1a" panose="03050602040000000000" pitchFamily="66" charset="0"/>
              </a:rPr>
            </a:br>
            <a:endParaRPr lang="en-GB" sz="6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XCCW Joined 1a" panose="03050602040000000000" pitchFamily="66" charset="0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4411090" y="526234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dirty="0">
              <a:latin typeface="XCCW Joined 1a" panose="03050602040000000000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80655" y="688603"/>
            <a:ext cx="9809018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 smtClean="0">
                <a:latin typeface="XCCW Joined 1a" panose="03050602040000000000" pitchFamily="66" charset="0"/>
              </a:rPr>
              <a:t>LO – to create a map.</a:t>
            </a:r>
          </a:p>
          <a:p>
            <a:endParaRPr lang="en-GB" sz="2800" dirty="0">
              <a:latin typeface="XCCW Joined 1a" panose="03050602040000000000" pitchFamily="66" charset="0"/>
            </a:endParaRPr>
          </a:p>
          <a:p>
            <a:r>
              <a:rPr lang="en-GB" sz="2800" dirty="0" smtClean="0">
                <a:latin typeface="XCCW Joined 1a" panose="03050602040000000000" pitchFamily="66" charset="0"/>
              </a:rPr>
              <a:t>You may use your skills to draw a map of your room, house or even the route to the local shops.</a:t>
            </a:r>
          </a:p>
          <a:p>
            <a:endParaRPr lang="en-GB" sz="2800" dirty="0">
              <a:latin typeface="XCCW Joined 1a" panose="03050602040000000000" pitchFamily="66" charset="0"/>
            </a:endParaRPr>
          </a:p>
          <a:p>
            <a:r>
              <a:rPr lang="en-GB" sz="2800" dirty="0" smtClean="0">
                <a:latin typeface="XCCW Joined 1a" panose="03050602040000000000" pitchFamily="66" charset="0"/>
              </a:rPr>
              <a:t>I wonder if you can give directions using your 8 point compass.</a:t>
            </a:r>
            <a:endParaRPr lang="en-GB" sz="2800" dirty="0" smtClean="0">
              <a:latin typeface="XCCW Joined 1a" panose="03050602040000000000" pitchFamily="66" charset="0"/>
            </a:endParaRPr>
          </a:p>
          <a:p>
            <a:endParaRPr lang="en-GB" sz="2800" dirty="0" smtClean="0">
              <a:latin typeface="XCCW Joined 1a" panose="03050602040000000000" pitchFamily="66" charset="0"/>
            </a:endParaRPr>
          </a:p>
          <a:p>
            <a:endParaRPr lang="en-GB" sz="2800" dirty="0">
              <a:latin typeface="XCCW Joined 1a" panose="03050602040000000000" pitchFamily="66" charset="0"/>
            </a:endParaRPr>
          </a:p>
          <a:p>
            <a:endParaRPr lang="en-GB" sz="2800" dirty="0" smtClean="0">
              <a:latin typeface="XCCW Joined 1a" panose="03050602040000000000" pitchFamily="66" charset="0"/>
            </a:endParaRPr>
          </a:p>
          <a:p>
            <a:endParaRPr lang="en-GB" sz="2800" dirty="0">
              <a:latin typeface="XCCW Joined 1a" panose="03050602040000000000" pitchFamily="66" charset="0"/>
            </a:endParaRPr>
          </a:p>
          <a:p>
            <a:endParaRPr lang="en-GB" sz="2800" dirty="0" smtClean="0">
              <a:latin typeface="XCCW Joined 1a" panose="03050602040000000000" pitchFamily="66" charset="0"/>
            </a:endParaRPr>
          </a:p>
          <a:p>
            <a:endParaRPr lang="en-GB" sz="2800" dirty="0">
              <a:latin typeface="XCCW Joined 1a" panose="03050602040000000000" pitchFamily="66" charset="0"/>
            </a:endParaRPr>
          </a:p>
          <a:p>
            <a:endParaRPr lang="en-GB" sz="2800" dirty="0">
              <a:latin typeface="XCCW Joined 1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4782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XCCW Joined 1a" panose="03050602040000000000" pitchFamily="66" charset="0"/>
              </a:rPr>
              <a:t>Grid References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1862138"/>
            <a:ext cx="5448299" cy="390978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61097" y="2662238"/>
            <a:ext cx="5634903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XCCW Joined 1a" panose="03050602040000000000" pitchFamily="66" charset="0"/>
              </a:rPr>
              <a:t>Grid Reference </a:t>
            </a:r>
            <a:r>
              <a:rPr lang="en-GB" sz="2800" dirty="0" smtClean="0">
                <a:latin typeface="XCCW Joined 1a" panose="03050602040000000000" pitchFamily="66" charset="0"/>
              </a:rPr>
              <a:t>- A picture </a:t>
            </a:r>
            <a:r>
              <a:rPr lang="en-GB" sz="2800" dirty="0">
                <a:latin typeface="XCCW Joined 1a" panose="03050602040000000000" pitchFamily="66" charset="0"/>
              </a:rPr>
              <a:t>representation of an area of land or sea showing physical features, cities, </a:t>
            </a:r>
            <a:r>
              <a:rPr lang="en-GB" sz="2800" dirty="0" smtClean="0">
                <a:latin typeface="XCCW Joined 1a" panose="03050602040000000000" pitchFamily="66" charset="0"/>
              </a:rPr>
              <a:t>roads.</a:t>
            </a:r>
          </a:p>
          <a:p>
            <a:endParaRPr lang="en-GB" sz="2800" dirty="0">
              <a:latin typeface="XCCW Joined 1a" panose="03050602040000000000" pitchFamily="66" charset="0"/>
            </a:endParaRPr>
          </a:p>
          <a:p>
            <a:endParaRPr lang="en-GB" sz="2800" dirty="0" smtClean="0">
              <a:latin typeface="XCCW Joined 1a" panose="03050602040000000000" pitchFamily="66" charset="0"/>
            </a:endParaRPr>
          </a:p>
          <a:p>
            <a:endParaRPr lang="en-GB" sz="2800" dirty="0">
              <a:latin typeface="XCCW Joined 1a" panose="03050602040000000000" pitchFamily="66" charset="0"/>
            </a:endParaRPr>
          </a:p>
          <a:p>
            <a:endParaRPr lang="en-GB" sz="2800" dirty="0" smtClean="0">
              <a:latin typeface="XCCW Joined 1a" panose="03050602040000000000" pitchFamily="66" charset="0"/>
            </a:endParaRPr>
          </a:p>
          <a:p>
            <a:endParaRPr lang="en-GB" sz="2800" dirty="0">
              <a:latin typeface="XCCW Joined 1a" panose="03050602040000000000" pitchFamily="66" charset="0"/>
            </a:endParaRPr>
          </a:p>
          <a:p>
            <a:endParaRPr lang="en-GB" sz="2800" dirty="0">
              <a:latin typeface="XCCW Joined 1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18430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982" y="0"/>
            <a:ext cx="10515600" cy="1325563"/>
          </a:xfrm>
        </p:spPr>
        <p:txBody>
          <a:bodyPr/>
          <a:lstStyle/>
          <a:p>
            <a:r>
              <a:rPr lang="en-GB" dirty="0" smtClean="0">
                <a:latin typeface="XCCW Joined 1a" panose="03050602040000000000" pitchFamily="66" charset="0"/>
              </a:rPr>
              <a:t>Finding a grid reference</a:t>
            </a:r>
            <a:endParaRPr lang="en-GB" dirty="0">
              <a:latin typeface="XCCW Joined 1a" panose="03050602040000000000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906490" y="1552250"/>
            <a:ext cx="4946073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 </a:t>
            </a:r>
            <a:r>
              <a:rPr lang="en-GB" dirty="0">
                <a:latin typeface="XCCW Joined 1a" panose="03050602040000000000" pitchFamily="66" charset="0"/>
              </a:rPr>
              <a:t>To find a grid reference we need </a:t>
            </a:r>
            <a:r>
              <a:rPr lang="en-GB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XCCW Joined 1a" panose="03050602040000000000" pitchFamily="66" charset="0"/>
              </a:rPr>
              <a:t>vertical</a:t>
            </a:r>
            <a:r>
              <a:rPr lang="en-GB" dirty="0">
                <a:latin typeface="XCCW Joined 1a" panose="03050602040000000000" pitchFamily="66" charset="0"/>
              </a:rPr>
              <a:t> and </a:t>
            </a:r>
            <a:r>
              <a:rPr lang="en-GB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XCCW Joined 1a" panose="03050602040000000000" pitchFamily="66" charset="0"/>
              </a:rPr>
              <a:t>horizontal </a:t>
            </a:r>
            <a:r>
              <a:rPr lang="en-GB" dirty="0">
                <a:latin typeface="XCCW Joined 1a" panose="03050602040000000000" pitchFamily="66" charset="0"/>
              </a:rPr>
              <a:t>grid lines</a:t>
            </a:r>
            <a:r>
              <a:rPr lang="en-GB" dirty="0" smtClean="0">
                <a:latin typeface="XCCW Joined 1a" panose="03050602040000000000" pitchFamily="66" charset="0"/>
              </a:rPr>
              <a:t>.</a:t>
            </a:r>
          </a:p>
          <a:p>
            <a:endParaRPr lang="en-GB" dirty="0">
              <a:latin typeface="XCCW Joined 1a" panose="03050602040000000000" pitchFamily="66" charset="0"/>
            </a:endParaRPr>
          </a:p>
          <a:p>
            <a:r>
              <a:rPr lang="en-GB" dirty="0" smtClean="0">
                <a:latin typeface="XCCW Joined 1a" panose="03050602040000000000" pitchFamily="66" charset="0"/>
              </a:rPr>
              <a:t>The </a:t>
            </a:r>
            <a:r>
              <a:rPr lang="en-GB" dirty="0">
                <a:latin typeface="XCCW Joined 1a" panose="03050602040000000000" pitchFamily="66" charset="0"/>
              </a:rPr>
              <a:t>horizontal line is always first. So, to find a location at </a:t>
            </a:r>
            <a:r>
              <a:rPr lang="en-GB" dirty="0" smtClean="0">
                <a:latin typeface="XCCW Joined 1a" panose="03050602040000000000" pitchFamily="66" charset="0"/>
              </a:rPr>
              <a:t>B6 </a:t>
            </a:r>
            <a:r>
              <a:rPr lang="en-GB" dirty="0">
                <a:latin typeface="XCCW Joined 1a" panose="03050602040000000000" pitchFamily="66" charset="0"/>
              </a:rPr>
              <a:t>on a map, we would trace our finger along the horizontal line, going </a:t>
            </a:r>
            <a:r>
              <a:rPr lang="en-GB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XCCW Joined 1a" panose="03050602040000000000" pitchFamily="66" charset="0"/>
              </a:rPr>
              <a:t>east</a:t>
            </a:r>
            <a:r>
              <a:rPr lang="en-GB" dirty="0">
                <a:latin typeface="XCCW Joined 1a" panose="03050602040000000000" pitchFamily="66" charset="0"/>
              </a:rPr>
              <a:t>, until we find the square beginning with </a:t>
            </a:r>
            <a:r>
              <a:rPr lang="en-GB" dirty="0" smtClean="0">
                <a:latin typeface="XCCW Joined 1a" panose="03050602040000000000" pitchFamily="66" charset="0"/>
              </a:rPr>
              <a:t>B, </a:t>
            </a:r>
            <a:r>
              <a:rPr lang="en-GB" dirty="0">
                <a:latin typeface="XCCW Joined 1a" panose="03050602040000000000" pitchFamily="66" charset="0"/>
              </a:rPr>
              <a:t>then we trace our finger going </a:t>
            </a:r>
            <a:r>
              <a:rPr lang="en-GB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XCCW Joined 1a" panose="03050602040000000000" pitchFamily="66" charset="0"/>
              </a:rPr>
              <a:t>north</a:t>
            </a:r>
            <a:r>
              <a:rPr lang="en-GB" dirty="0">
                <a:solidFill>
                  <a:srgbClr val="FF0000"/>
                </a:solidFill>
                <a:latin typeface="XCCW Joined 1a" panose="03050602040000000000" pitchFamily="66" charset="0"/>
              </a:rPr>
              <a:t> </a:t>
            </a:r>
            <a:r>
              <a:rPr lang="en-GB" dirty="0">
                <a:latin typeface="XCCW Joined 1a" panose="03050602040000000000" pitchFamily="66" charset="0"/>
              </a:rPr>
              <a:t>to the square beginning with </a:t>
            </a:r>
            <a:r>
              <a:rPr lang="en-GB" dirty="0" smtClean="0">
                <a:latin typeface="XCCW Joined 1a" panose="03050602040000000000" pitchFamily="66" charset="0"/>
              </a:rPr>
              <a:t>6.</a:t>
            </a:r>
          </a:p>
          <a:p>
            <a:endParaRPr lang="en-GB" dirty="0">
              <a:latin typeface="XCCW Joined 1a" panose="03050602040000000000" pitchFamily="66" charset="0"/>
            </a:endParaRPr>
          </a:p>
          <a:p>
            <a:endParaRPr lang="en-GB" dirty="0" smtClean="0">
              <a:latin typeface="XCCW Joined 1a" panose="03050602040000000000" pitchFamily="66" charset="0"/>
            </a:endParaRPr>
          </a:p>
          <a:p>
            <a:pPr algn="ctr"/>
            <a:r>
              <a:rPr lang="en-GB" b="1" dirty="0" smtClean="0">
                <a:solidFill>
                  <a:schemeClr val="accent6"/>
                </a:solidFill>
                <a:latin typeface="XCCW Joined 1a" panose="03050602040000000000" pitchFamily="66" charset="0"/>
              </a:rPr>
              <a:t>What would the reference be for my place?</a:t>
            </a:r>
          </a:p>
          <a:p>
            <a:pPr algn="ctr"/>
            <a:endParaRPr lang="en-GB" b="1" dirty="0">
              <a:solidFill>
                <a:schemeClr val="accent6"/>
              </a:solidFill>
              <a:latin typeface="XCCW Joined 1a" panose="03050602040000000000" pitchFamily="66" charset="0"/>
            </a:endParaRPr>
          </a:p>
          <a:p>
            <a:pPr algn="ctr"/>
            <a:r>
              <a:rPr lang="en-GB" b="1" dirty="0" smtClean="0">
                <a:solidFill>
                  <a:schemeClr val="accent6"/>
                </a:solidFill>
                <a:latin typeface="XCCW Joined 1a" panose="03050602040000000000" pitchFamily="66" charset="0"/>
              </a:rPr>
              <a:t>What reference would I find the sea?</a:t>
            </a:r>
            <a:endParaRPr lang="en-GB" b="1" dirty="0">
              <a:solidFill>
                <a:schemeClr val="accent6"/>
              </a:solidFill>
              <a:latin typeface="XCCW Joined 1a" panose="03050602040000000000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775" y="1325563"/>
            <a:ext cx="6543879" cy="5290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3608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473" y="402648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XCCW Joined 1a" panose="03050602040000000000" pitchFamily="66" charset="0"/>
              </a:rPr>
              <a:t>Talk Task </a:t>
            </a:r>
            <a:r>
              <a:rPr lang="en-GB" dirty="0" smtClean="0">
                <a:latin typeface="XCCW Joined 1a" panose="03050602040000000000" pitchFamily="66" charset="0"/>
              </a:rPr>
              <a:t>- </a:t>
            </a:r>
            <a:r>
              <a:rPr lang="en-GB" sz="4000" dirty="0">
                <a:latin typeface="XCCW Joined 1a" panose="03050602040000000000" pitchFamily="66" charset="0"/>
              </a:rPr>
              <a:t>How would I find </a:t>
            </a:r>
            <a:r>
              <a:rPr lang="en-GB" sz="4000" dirty="0" smtClean="0">
                <a:latin typeface="XCCW Joined 1a" panose="03050602040000000000" pitchFamily="66" charset="0"/>
              </a:rPr>
              <a:t>D2? Explain what you would find there</a:t>
            </a:r>
            <a:r>
              <a:rPr lang="en-GB" dirty="0">
                <a:latin typeface="XCCW Joined 1a" panose="03050602040000000000" pitchFamily="66" charset="0"/>
              </a:rPr>
              <a:t/>
            </a:r>
            <a:br>
              <a:rPr lang="en-GB" dirty="0">
                <a:latin typeface="XCCW Joined 1a" panose="03050602040000000000" pitchFamily="66" charset="0"/>
              </a:rPr>
            </a:br>
            <a:r>
              <a:rPr lang="en-GB" dirty="0" smtClean="0">
                <a:latin typeface="XCCW Joined 1a" panose="03050602040000000000" pitchFamily="66" charset="0"/>
              </a:rPr>
              <a:t> </a:t>
            </a:r>
            <a:endParaRPr lang="en-GB" dirty="0">
              <a:latin typeface="XCCW Joined 1a" panose="03050602040000000000" pitchFamily="66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1483004" y="1344323"/>
            <a:ext cx="8949468" cy="5551971"/>
            <a:chOff x="1483004" y="1344323"/>
            <a:chExt cx="8949468" cy="5551971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574473" y="1344323"/>
              <a:ext cx="8857999" cy="5341411"/>
            </a:xfrm>
            <a:prstGeom prst="rect">
              <a:avLst/>
            </a:prstGeom>
          </p:spPr>
        </p:pic>
        <p:sp>
          <p:nvSpPr>
            <p:cNvPr id="6" name="Rectangle 5"/>
            <p:cNvSpPr/>
            <p:nvPr/>
          </p:nvSpPr>
          <p:spPr>
            <a:xfrm>
              <a:off x="1491596" y="2393373"/>
              <a:ext cx="557212" cy="51810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>
                  <a:solidFill>
                    <a:schemeClr val="tx1"/>
                  </a:solidFill>
                </a:rPr>
                <a:t>4</a:t>
              </a: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1483004" y="3442423"/>
              <a:ext cx="557212" cy="51810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>
                  <a:solidFill>
                    <a:schemeClr val="tx1"/>
                  </a:solidFill>
                </a:rPr>
                <a:t>3</a:t>
              </a: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1483004" y="4504748"/>
              <a:ext cx="557212" cy="51810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2</a:t>
              </a:r>
            </a:p>
          </p:txBody>
        </p:sp>
        <p:sp>
          <p:nvSpPr>
            <p:cNvPr id="9" name="Rectangle 8"/>
            <p:cNvSpPr/>
            <p:nvPr/>
          </p:nvSpPr>
          <p:spPr>
            <a:xfrm>
              <a:off x="1483004" y="5590838"/>
              <a:ext cx="557212" cy="51810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>
                  <a:solidFill>
                    <a:schemeClr val="tx1"/>
                  </a:solidFill>
                </a:rPr>
                <a:t>1</a:t>
              </a: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1491596" y="6339898"/>
              <a:ext cx="557212" cy="51810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A</a:t>
              </a: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2601259" y="6366189"/>
              <a:ext cx="557212" cy="51810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>
                  <a:solidFill>
                    <a:schemeClr val="tx1"/>
                  </a:solidFill>
                </a:rPr>
                <a:t>B</a:t>
              </a: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3710922" y="6378192"/>
              <a:ext cx="557212" cy="51810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C</a:t>
              </a: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4817688" y="6378192"/>
              <a:ext cx="557212" cy="51810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D</a:t>
              </a: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5886355" y="6378192"/>
              <a:ext cx="557212" cy="51810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E</a:t>
              </a: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6937886" y="6366189"/>
              <a:ext cx="557212" cy="51810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>
                  <a:solidFill>
                    <a:schemeClr val="tx1"/>
                  </a:solidFill>
                </a:rPr>
                <a:t>F</a:t>
              </a:r>
              <a:endParaRPr lang="en-GB" dirty="0">
                <a:solidFill>
                  <a:schemeClr val="tx1"/>
                </a:solidFill>
              </a:endParaRPr>
            </a:p>
          </p:txBody>
        </p:sp>
      </p:grp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910" y="249814"/>
            <a:ext cx="1268453" cy="1094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74610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ctrTitle"/>
          </p:nvPr>
        </p:nvSpPr>
        <p:spPr>
          <a:xfrm>
            <a:off x="1524000" y="-1011236"/>
            <a:ext cx="9144000" cy="2387600"/>
          </a:xfrm>
        </p:spPr>
        <p:txBody>
          <a:bodyPr/>
          <a:lstStyle/>
          <a:p>
            <a:r>
              <a:rPr lang="en-GB" dirty="0" smtClean="0">
                <a:latin typeface="XCCW Joined 1a" panose="03050602040000000000" pitchFamily="66" charset="0"/>
              </a:rPr>
              <a:t> Task - </a:t>
            </a:r>
            <a:endParaRPr lang="en-GB" dirty="0">
              <a:latin typeface="XCCW Joined 1a" panose="03050602040000000000" pitchFamily="66" charset="0"/>
            </a:endParaRPr>
          </a:p>
        </p:txBody>
      </p:sp>
      <p:sp>
        <p:nvSpPr>
          <p:cNvPr id="8" name="Subtitle 7"/>
          <p:cNvSpPr>
            <a:spLocks noGrp="1"/>
          </p:cNvSpPr>
          <p:nvPr>
            <p:ph type="subTitle" idx="1"/>
          </p:nvPr>
        </p:nvSpPr>
        <p:spPr>
          <a:xfrm>
            <a:off x="7218218" y="1842511"/>
            <a:ext cx="4017818" cy="1655762"/>
          </a:xfrm>
        </p:spPr>
        <p:txBody>
          <a:bodyPr>
            <a:noAutofit/>
          </a:bodyPr>
          <a:lstStyle/>
          <a:p>
            <a:r>
              <a:rPr lang="en-GB" dirty="0">
                <a:latin typeface="XCCW Joined 1a" panose="03050602040000000000" pitchFamily="66" charset="0"/>
              </a:rPr>
              <a:t>D</a:t>
            </a:r>
            <a:r>
              <a:rPr lang="en-GB" dirty="0" smtClean="0">
                <a:latin typeface="XCCW Joined 1a" panose="03050602040000000000" pitchFamily="66" charset="0"/>
              </a:rPr>
              <a:t>raw </a:t>
            </a:r>
            <a:r>
              <a:rPr lang="en-GB" dirty="0">
                <a:latin typeface="XCCW Joined 1a" panose="03050602040000000000" pitchFamily="66" charset="0"/>
              </a:rPr>
              <a:t>several features on the map (e.g. a house, a shop, a tree, a bridge) and then ask them to write the grid references where the features can be located.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9889" y="1422692"/>
            <a:ext cx="5476875" cy="5172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543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ctrTitle"/>
          </p:nvPr>
        </p:nvSpPr>
        <p:spPr>
          <a:xfrm>
            <a:off x="1524000" y="-1011236"/>
            <a:ext cx="9144000" cy="2387600"/>
          </a:xfrm>
        </p:spPr>
        <p:txBody>
          <a:bodyPr/>
          <a:lstStyle/>
          <a:p>
            <a:r>
              <a:rPr lang="en-GB" dirty="0" smtClean="0">
                <a:latin typeface="XCCW Joined 1a" panose="03050602040000000000" pitchFamily="66" charset="0"/>
              </a:rPr>
              <a:t> Step to Depth - </a:t>
            </a:r>
            <a:endParaRPr lang="en-GB" dirty="0">
              <a:latin typeface="XCCW Joined 1a" panose="03050602040000000000" pitchFamily="66" charset="0"/>
            </a:endParaRPr>
          </a:p>
        </p:txBody>
      </p:sp>
      <p:sp>
        <p:nvSpPr>
          <p:cNvPr id="8" name="Subtitle 7"/>
          <p:cNvSpPr>
            <a:spLocks noGrp="1"/>
          </p:cNvSpPr>
          <p:nvPr>
            <p:ph type="subTitle" idx="1"/>
          </p:nvPr>
        </p:nvSpPr>
        <p:spPr>
          <a:xfrm>
            <a:off x="1524000" y="1787094"/>
            <a:ext cx="9144000" cy="1655762"/>
          </a:xfrm>
        </p:spPr>
        <p:txBody>
          <a:bodyPr>
            <a:normAutofit/>
          </a:bodyPr>
          <a:lstStyle/>
          <a:p>
            <a:r>
              <a:rPr lang="en-GB" sz="3200" dirty="0" smtClean="0">
                <a:latin typeface="XCCW Joined 1a" panose="03050602040000000000" pitchFamily="66" charset="0"/>
              </a:rPr>
              <a:t>Can </a:t>
            </a:r>
            <a:r>
              <a:rPr lang="en-GB" sz="3200" dirty="0">
                <a:latin typeface="XCCW Joined 1a" panose="03050602040000000000" pitchFamily="66" charset="0"/>
              </a:rPr>
              <a:t>you make your own game of battleships?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8091" y="3048000"/>
            <a:ext cx="381000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351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ctrTitle"/>
          </p:nvPr>
        </p:nvSpPr>
        <p:spPr>
          <a:xfrm>
            <a:off x="1524000" y="-1011236"/>
            <a:ext cx="9144000" cy="2387600"/>
          </a:xfrm>
        </p:spPr>
        <p:txBody>
          <a:bodyPr/>
          <a:lstStyle/>
          <a:p>
            <a:r>
              <a:rPr lang="en-GB" dirty="0" smtClean="0">
                <a:latin typeface="XCCW Joined 1a" panose="03050602040000000000" pitchFamily="66" charset="0"/>
              </a:rPr>
              <a:t> Partner Teach- </a:t>
            </a:r>
            <a:endParaRPr lang="en-GB" dirty="0">
              <a:latin typeface="XCCW Joined 1a" panose="03050602040000000000" pitchFamily="66" charset="0"/>
            </a:endParaRPr>
          </a:p>
        </p:txBody>
      </p:sp>
      <p:sp>
        <p:nvSpPr>
          <p:cNvPr id="8" name="Subtitle 7"/>
          <p:cNvSpPr>
            <a:spLocks noGrp="1"/>
          </p:cNvSpPr>
          <p:nvPr>
            <p:ph type="subTitle" idx="1"/>
          </p:nvPr>
        </p:nvSpPr>
        <p:spPr>
          <a:xfrm>
            <a:off x="1676400" y="4267058"/>
            <a:ext cx="9144000" cy="1655762"/>
          </a:xfrm>
        </p:spPr>
        <p:txBody>
          <a:bodyPr>
            <a:normAutofit/>
          </a:bodyPr>
          <a:lstStyle/>
          <a:p>
            <a:endParaRPr lang="en-GB" sz="3200" dirty="0" smtClean="0">
              <a:latin typeface="XCCW Joined 1a" panose="03050602040000000000" pitchFamily="66" charset="0"/>
            </a:endParaRPr>
          </a:p>
          <a:p>
            <a:r>
              <a:rPr lang="en-GB" sz="3200" dirty="0" smtClean="0">
                <a:latin typeface="XCCW Joined 1a" panose="03050602040000000000" pitchFamily="66" charset="0"/>
              </a:rPr>
              <a:t>Write your own definition for reference </a:t>
            </a:r>
          </a:p>
        </p:txBody>
      </p:sp>
      <p:sp>
        <p:nvSpPr>
          <p:cNvPr id="5" name="Subtitle 7"/>
          <p:cNvSpPr txBox="1">
            <a:spLocks/>
          </p:cNvSpPr>
          <p:nvPr/>
        </p:nvSpPr>
        <p:spPr>
          <a:xfrm>
            <a:off x="1676400" y="1828657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3200" smtClean="0">
              <a:latin typeface="XCCW Joined 1a" panose="03050602040000000000" pitchFamily="66" charset="0"/>
            </a:endParaRPr>
          </a:p>
          <a:p>
            <a:r>
              <a:rPr lang="en-GB" sz="3200" smtClean="0">
                <a:latin typeface="XCCW Joined 1a" panose="03050602040000000000" pitchFamily="66" charset="0"/>
              </a:rPr>
              <a:t>Work with you partner to check their grid references are correct.  </a:t>
            </a:r>
            <a:endParaRPr lang="en-GB" sz="3200" dirty="0" smtClean="0">
              <a:latin typeface="XCCW Joined 1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1063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762" y="1038852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sz="4900" dirty="0" smtClean="0">
                <a:latin typeface="XCCW Joined 1a" panose="03050602040000000000" pitchFamily="66" charset="0"/>
              </a:rPr>
              <a:t>Key Vocabulary:</a:t>
            </a:r>
            <a:r>
              <a:rPr lang="en-GB" dirty="0" smtClean="0">
                <a:latin typeface="XCCW Joined 1a" panose="03050602040000000000" pitchFamily="66" charset="0"/>
              </a:rPr>
              <a:t/>
            </a:r>
            <a:br>
              <a:rPr lang="en-GB" dirty="0" smtClean="0">
                <a:latin typeface="XCCW Joined 1a" panose="03050602040000000000" pitchFamily="66" charset="0"/>
              </a:rPr>
            </a:br>
            <a:r>
              <a:rPr lang="en-GB" dirty="0">
                <a:latin typeface="XCCW Joined 1a" panose="03050602040000000000" pitchFamily="66" charset="0"/>
              </a:rPr>
              <a:t/>
            </a:r>
            <a:br>
              <a:rPr lang="en-GB" dirty="0">
                <a:latin typeface="XCCW Joined 1a" panose="03050602040000000000" pitchFamily="66" charset="0"/>
              </a:rPr>
            </a:br>
            <a:endParaRPr lang="en-GB" dirty="0">
              <a:latin typeface="XCCW Joined 1a" panose="03050602040000000000" pitchFamily="66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2254501" y="1701633"/>
          <a:ext cx="8128000" cy="4688664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1012925392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524966226"/>
                    </a:ext>
                  </a:extLst>
                </a:gridCol>
              </a:tblGrid>
              <a:tr h="407866">
                <a:tc>
                  <a:txBody>
                    <a:bodyPr/>
                    <a:lstStyle/>
                    <a:p>
                      <a:r>
                        <a:rPr lang="en-GB" sz="2400" b="0" dirty="0" smtClean="0">
                          <a:latin typeface="XCCW Joined 1a" panose="03050602040000000000" pitchFamily="66" charset="0"/>
                        </a:rPr>
                        <a:t>Grid</a:t>
                      </a:r>
                      <a:endParaRPr lang="en-GB" sz="2400" b="0" dirty="0">
                        <a:latin typeface="XCCW Joined 1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9870553"/>
                  </a:ext>
                </a:extLst>
              </a:tr>
              <a:tr h="407866">
                <a:tc>
                  <a:txBody>
                    <a:bodyPr/>
                    <a:lstStyle/>
                    <a:p>
                      <a:r>
                        <a:rPr lang="en-GB" sz="2400" dirty="0" smtClean="0">
                          <a:latin typeface="XCCW Joined 1a" panose="03050602040000000000" pitchFamily="66" charset="0"/>
                        </a:rPr>
                        <a:t>Reference</a:t>
                      </a:r>
                      <a:endParaRPr lang="en-GB" sz="2400" dirty="0">
                        <a:latin typeface="XCCW Joined 1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2451323"/>
                  </a:ext>
                </a:extLst>
              </a:tr>
              <a:tr h="407866">
                <a:tc>
                  <a:txBody>
                    <a:bodyPr/>
                    <a:lstStyle/>
                    <a:p>
                      <a:r>
                        <a:rPr lang="en-GB" sz="2400" dirty="0" smtClean="0">
                          <a:latin typeface="XCCW Joined 1a" panose="03050602040000000000" pitchFamily="66" charset="0"/>
                        </a:rPr>
                        <a:t>Location</a:t>
                      </a:r>
                      <a:endParaRPr lang="en-GB" sz="2400" dirty="0">
                        <a:latin typeface="XCCW Joined 1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4307608"/>
                  </a:ext>
                </a:extLst>
              </a:tr>
              <a:tr h="407866">
                <a:tc>
                  <a:txBody>
                    <a:bodyPr/>
                    <a:lstStyle/>
                    <a:p>
                      <a:r>
                        <a:rPr lang="en-GB" sz="2400" dirty="0" smtClean="0">
                          <a:latin typeface="XCCW Joined 1a" panose="03050602040000000000" pitchFamily="66" charset="0"/>
                        </a:rPr>
                        <a:t>Map</a:t>
                      </a:r>
                      <a:r>
                        <a:rPr lang="en-GB" sz="2400" baseline="0" dirty="0" smtClean="0">
                          <a:latin typeface="XCCW Joined 1a" panose="03050602040000000000" pitchFamily="66" charset="0"/>
                        </a:rPr>
                        <a:t> </a:t>
                      </a:r>
                      <a:endParaRPr lang="en-GB" sz="2400" dirty="0">
                        <a:latin typeface="XCCW Joined 1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2846497"/>
                  </a:ext>
                </a:extLst>
              </a:tr>
              <a:tr h="407866">
                <a:tc>
                  <a:txBody>
                    <a:bodyPr/>
                    <a:lstStyle/>
                    <a:p>
                      <a:r>
                        <a:rPr lang="en-GB" sz="2400" dirty="0" smtClean="0">
                          <a:latin typeface="XCCW Joined 1a" panose="03050602040000000000" pitchFamily="66" charset="0"/>
                        </a:rPr>
                        <a:t>Horizontal </a:t>
                      </a:r>
                      <a:endParaRPr lang="en-GB" sz="2400" dirty="0">
                        <a:latin typeface="XCCW Joined 1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7603231"/>
                  </a:ext>
                </a:extLst>
              </a:tr>
              <a:tr h="1201332">
                <a:tc>
                  <a:txBody>
                    <a:bodyPr/>
                    <a:lstStyle/>
                    <a:p>
                      <a:r>
                        <a:rPr lang="en-GB" sz="2400" dirty="0" smtClean="0">
                          <a:latin typeface="XCCW Joined 1a" panose="03050602040000000000" pitchFamily="66" charset="0"/>
                        </a:rPr>
                        <a:t>Vertical </a:t>
                      </a:r>
                      <a:endParaRPr lang="en-GB" sz="2400" dirty="0">
                        <a:latin typeface="XCCW Joined 1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9272901"/>
                  </a:ext>
                </a:extLst>
              </a:tr>
              <a:tr h="1201332">
                <a:tc>
                  <a:txBody>
                    <a:bodyPr/>
                    <a:lstStyle/>
                    <a:p>
                      <a:r>
                        <a:rPr lang="en-GB" sz="2400" dirty="0" smtClean="0">
                          <a:latin typeface="XCCW Joined 1a" panose="03050602040000000000" pitchFamily="66" charset="0"/>
                        </a:rPr>
                        <a:t>Horizon</a:t>
                      </a:r>
                      <a:endParaRPr lang="en-GB" sz="2400" dirty="0">
                        <a:latin typeface="XCCW Joined 1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latin typeface="XCCW Joined 1a" panose="03050602040000000000" pitchFamily="66" charset="0"/>
                        </a:rPr>
                        <a:t>the line where the sky and the land appear to meet</a:t>
                      </a:r>
                    </a:p>
                    <a:p>
                      <a:endParaRPr lang="en-GB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4811510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7108248" y="3777096"/>
            <a:ext cx="249381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8229600" y="4163726"/>
            <a:ext cx="0" cy="87283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6316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474</TotalTime>
  <Words>314</Words>
  <Application>Microsoft Office PowerPoint</Application>
  <PresentationFormat>Widescreen</PresentationFormat>
  <Paragraphs>69</Paragraphs>
  <Slides>10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XCCW Joined 1a</vt:lpstr>
      <vt:lpstr>Office Theme</vt:lpstr>
      <vt:lpstr>PowerPoint Presentation</vt:lpstr>
      <vt:lpstr>Key Vocabulary:  </vt:lpstr>
      <vt:lpstr> </vt:lpstr>
      <vt:lpstr>Grid References</vt:lpstr>
      <vt:lpstr>Finding a grid reference</vt:lpstr>
      <vt:lpstr>Talk Task - How would I find D2? Explain what you would find there  </vt:lpstr>
      <vt:lpstr> Task - </vt:lpstr>
      <vt:lpstr> Step to Depth - </vt:lpstr>
      <vt:lpstr> Partner Teach- </vt:lpstr>
      <vt:lpstr>Key Vocabulary: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Angela Backen</dc:creator>
  <cp:lastModifiedBy>Alicia Clarke</cp:lastModifiedBy>
  <cp:revision>46</cp:revision>
  <dcterms:created xsi:type="dcterms:W3CDTF">2019-04-25T06:21:02Z</dcterms:created>
  <dcterms:modified xsi:type="dcterms:W3CDTF">2020-11-12T14:54:14Z</dcterms:modified>
</cp:coreProperties>
</file>