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4" r:id="rId1"/>
  </p:sldMasterIdLst>
  <p:notesMasterIdLst>
    <p:notesMasterId r:id="rId17"/>
  </p:notesMasterIdLst>
  <p:sldIdLst>
    <p:sldId id="256" r:id="rId2"/>
    <p:sldId id="257" r:id="rId3"/>
    <p:sldId id="258" r:id="rId4"/>
    <p:sldId id="259" r:id="rId5"/>
    <p:sldId id="260" r:id="rId6"/>
    <p:sldId id="261" r:id="rId7"/>
    <p:sldId id="266" r:id="rId8"/>
    <p:sldId id="262" r:id="rId9"/>
    <p:sldId id="265" r:id="rId10"/>
    <p:sldId id="268" r:id="rId11"/>
    <p:sldId id="269" r:id="rId12"/>
    <p:sldId id="270" r:id="rId13"/>
    <p:sldId id="263" r:id="rId14"/>
    <p:sldId id="264" r:id="rId15"/>
    <p:sldId id="267" r:id="rId1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132" autoAdjust="0"/>
    <p:restoredTop sz="94249" autoAdjust="0"/>
  </p:normalViewPr>
  <p:slideViewPr>
    <p:cSldViewPr snapToGrid="0">
      <p:cViewPr varScale="1">
        <p:scale>
          <a:sx n="62" d="100"/>
          <a:sy n="62" d="100"/>
        </p:scale>
        <p:origin x="940" y="56"/>
      </p:cViewPr>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8CA626B-AB7B-4F44-B119-B38F89C67DE0}" type="datetimeFigureOut">
              <a:rPr lang="en-GB" smtClean="0"/>
              <a:t>18/09/2023</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201CA15-99E1-4A90-B7F5-CBDCE357601B}" type="slidenum">
              <a:rPr lang="en-GB" smtClean="0"/>
              <a:t>‹#›</a:t>
            </a:fld>
            <a:endParaRPr lang="en-GB"/>
          </a:p>
        </p:txBody>
      </p:sp>
    </p:spTree>
    <p:extLst>
      <p:ext uri="{BB962C8B-B14F-4D97-AF65-F5344CB8AC3E}">
        <p14:creationId xmlns:p14="http://schemas.microsoft.com/office/powerpoint/2010/main" val="18214369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342900" indent="-342900">
              <a:buFont typeface="Arial" panose="020B0604020202020204" pitchFamily="34" charset="0"/>
              <a:buChar char="•"/>
            </a:pPr>
            <a:r>
              <a:rPr lang="en-GB" sz="1200" dirty="0">
                <a:latin typeface="Comic Sans MS" panose="030F0702030302020204" pitchFamily="66" charset="0"/>
              </a:rPr>
              <a:t>Phoneme- The smallest unit of sound that is found within a word</a:t>
            </a:r>
          </a:p>
          <a:p>
            <a:pPr marL="342900" indent="-342900">
              <a:buFont typeface="Arial" panose="020B0604020202020204" pitchFamily="34" charset="0"/>
              <a:buChar char="•"/>
            </a:pPr>
            <a:r>
              <a:rPr lang="en-GB" sz="1200" dirty="0">
                <a:latin typeface="Comic Sans MS" panose="030F0702030302020204" pitchFamily="66" charset="0"/>
              </a:rPr>
              <a:t>Grapheme-The speeling of that small unit of sound </a:t>
            </a:r>
          </a:p>
          <a:p>
            <a:pPr marL="342900" indent="-342900">
              <a:buFont typeface="Arial" panose="020B0604020202020204" pitchFamily="34" charset="0"/>
              <a:buChar char="•"/>
            </a:pPr>
            <a:r>
              <a:rPr lang="en-GB" sz="1200" dirty="0">
                <a:latin typeface="Comic Sans MS" panose="030F0702030302020204" pitchFamily="66" charset="0"/>
              </a:rPr>
              <a:t>Diagraph – Two letters that make one sound </a:t>
            </a:r>
          </a:p>
          <a:p>
            <a:pPr marL="342900" indent="-342900">
              <a:buFont typeface="Arial" panose="020B0604020202020204" pitchFamily="34" charset="0"/>
              <a:buChar char="•"/>
            </a:pPr>
            <a:r>
              <a:rPr lang="en-GB" sz="1200" dirty="0">
                <a:latin typeface="Comic Sans MS" panose="030F0702030302020204" pitchFamily="66" charset="0"/>
              </a:rPr>
              <a:t>Trigraph – three letters that make one sound </a:t>
            </a:r>
          </a:p>
          <a:p>
            <a:pPr marL="342900" indent="-342900">
              <a:buFont typeface="Arial" panose="020B0604020202020204" pitchFamily="34" charset="0"/>
              <a:buChar char="•"/>
            </a:pPr>
            <a:r>
              <a:rPr lang="en-GB" sz="1200" dirty="0">
                <a:latin typeface="Comic Sans MS" panose="030F0702030302020204" pitchFamily="66" charset="0"/>
              </a:rPr>
              <a:t>CVC – stands for consonant , vowel , consonant</a:t>
            </a:r>
          </a:p>
          <a:p>
            <a:pPr marL="342900" indent="-342900">
              <a:buFont typeface="Arial" panose="020B0604020202020204" pitchFamily="34" charset="0"/>
              <a:buChar char="•"/>
            </a:pPr>
            <a:r>
              <a:rPr lang="en-GB" sz="1200" dirty="0">
                <a:latin typeface="Comic Sans MS" panose="030F0702030302020204" pitchFamily="66" charset="0"/>
              </a:rPr>
              <a:t>Segmenting – breaking up a word into its sounds </a:t>
            </a:r>
          </a:p>
          <a:p>
            <a:pPr marL="342900" indent="-342900">
              <a:buFont typeface="Arial" panose="020B0604020202020204" pitchFamily="34" charset="0"/>
              <a:buChar char="•"/>
            </a:pPr>
            <a:r>
              <a:rPr lang="en-GB" sz="1200" dirty="0">
                <a:latin typeface="Comic Sans MS" panose="030F0702030302020204" pitchFamily="66" charset="0"/>
              </a:rPr>
              <a:t>Blending – Putting the sounds together to read a word </a:t>
            </a:r>
          </a:p>
          <a:p>
            <a:pPr marL="342900" indent="-342900">
              <a:buFont typeface="Arial" panose="020B0604020202020204" pitchFamily="34" charset="0"/>
              <a:buChar char="•"/>
            </a:pPr>
            <a:r>
              <a:rPr lang="en-GB" sz="1200" dirty="0">
                <a:latin typeface="Comic Sans MS" panose="030F0702030302020204" pitchFamily="66" charset="0"/>
              </a:rPr>
              <a:t>Tricky words – Words that cannot be easily decoded </a:t>
            </a:r>
          </a:p>
          <a:p>
            <a:endParaRPr lang="en-GB" dirty="0"/>
          </a:p>
        </p:txBody>
      </p:sp>
      <p:sp>
        <p:nvSpPr>
          <p:cNvPr id="4" name="Slide Number Placeholder 3"/>
          <p:cNvSpPr>
            <a:spLocks noGrp="1"/>
          </p:cNvSpPr>
          <p:nvPr>
            <p:ph type="sldNum" sz="quarter" idx="5"/>
          </p:nvPr>
        </p:nvSpPr>
        <p:spPr/>
        <p:txBody>
          <a:bodyPr/>
          <a:lstStyle/>
          <a:p>
            <a:fld id="{5201CA15-99E1-4A90-B7F5-CBDCE357601B}" type="slidenum">
              <a:rPr lang="en-GB" smtClean="0"/>
              <a:t>3</a:t>
            </a:fld>
            <a:endParaRPr lang="en-GB"/>
          </a:p>
        </p:txBody>
      </p:sp>
    </p:spTree>
    <p:extLst>
      <p:ext uri="{BB962C8B-B14F-4D97-AF65-F5344CB8AC3E}">
        <p14:creationId xmlns:p14="http://schemas.microsoft.com/office/powerpoint/2010/main" val="3286268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5582285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33975508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208874313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2B813AC-7DF9-47A7-AF89-6EB04A49B921}" type="datetimeFigureOut">
              <a:rPr lang="en-GB" smtClean="0"/>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11647148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2B813AC-7DF9-47A7-AF89-6EB04A49B921}" type="datetimeFigureOut">
              <a:rPr lang="en-GB" smtClean="0"/>
              <a:t>18/09/2023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31172313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92B813AC-7DF9-47A7-AF89-6EB04A49B921}" type="datetimeFigureOut">
              <a:rPr lang="en-GB" smtClean="0"/>
              <a:t>18/09/2023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28640878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B813AC-7DF9-47A7-AF89-6EB04A49B921}" type="datetimeFigureOut">
              <a:rPr lang="en-GB" smtClean="0"/>
              <a:t>18/09/2023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29623713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2B813AC-7DF9-47A7-AF89-6EB04A49B921}" type="datetimeFigureOut">
              <a:rPr lang="en-GB" smtClean="0"/>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233226584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2B813AC-7DF9-47A7-AF89-6EB04A49B921}" type="datetimeFigureOut">
              <a:rPr lang="en-GB" smtClean="0"/>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23645687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1946498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55805641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298111730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18174288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384783575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347882844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92B813AC-7DF9-47A7-AF89-6EB04A49B921}" type="datetimeFigureOut">
              <a:rPr lang="en-GB" smtClean="0"/>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E73D14F-65EE-4272-8358-B9C8B40586DD}" type="slidenum">
              <a:rPr lang="en-GB" smtClean="0"/>
              <a:t>‹#›</a:t>
            </a:fld>
            <a:endParaRPr lang="en-GB"/>
          </a:p>
        </p:txBody>
      </p:sp>
    </p:spTree>
    <p:extLst>
      <p:ext uri="{BB962C8B-B14F-4D97-AF65-F5344CB8AC3E}">
        <p14:creationId xmlns:p14="http://schemas.microsoft.com/office/powerpoint/2010/main" val="96828811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92B813AC-7DF9-47A7-AF89-6EB04A49B921}" type="datetimeFigureOut">
              <a:rPr lang="en-GB" smtClean="0"/>
              <a:t>18/09/2023</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BE73D14F-65EE-4272-8358-B9C8B40586DD}" type="slidenum">
              <a:rPr lang="en-GB" smtClean="0"/>
              <a:t>‹#›</a:t>
            </a:fld>
            <a:endParaRPr lang="en-GB"/>
          </a:p>
        </p:txBody>
      </p:sp>
    </p:spTree>
    <p:extLst>
      <p:ext uri="{BB962C8B-B14F-4D97-AF65-F5344CB8AC3E}">
        <p14:creationId xmlns:p14="http://schemas.microsoft.com/office/powerpoint/2010/main" val="1565278736"/>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 id="2147483762" r:id="rId8"/>
    <p:sldLayoutId id="2147483763" r:id="rId9"/>
    <p:sldLayoutId id="2147483764" r:id="rId10"/>
    <p:sldLayoutId id="2147483765" r:id="rId11"/>
    <p:sldLayoutId id="2147483766" r:id="rId12"/>
    <p:sldLayoutId id="2147483767" r:id="rId13"/>
    <p:sldLayoutId id="2147483768" r:id="rId14"/>
    <p:sldLayoutId id="2147483769" r:id="rId15"/>
    <p:sldLayoutId id="2147483770"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3B93DB-D6FB-EF09-02B4-A29846C78BFB}"/>
              </a:ext>
            </a:extLst>
          </p:cNvPr>
          <p:cNvSpPr>
            <a:spLocks noGrp="1"/>
          </p:cNvSpPr>
          <p:nvPr>
            <p:ph type="ctrTitle"/>
          </p:nvPr>
        </p:nvSpPr>
        <p:spPr>
          <a:xfrm>
            <a:off x="1678744" y="2472862"/>
            <a:ext cx="9144000" cy="2387600"/>
          </a:xfrm>
        </p:spPr>
        <p:txBody>
          <a:bodyPr>
            <a:normAutofit fontScale="90000"/>
          </a:bodyPr>
          <a:lstStyle/>
          <a:p>
            <a:pPr algn="ctr"/>
            <a:br>
              <a:rPr lang="en-GB" dirty="0">
                <a:solidFill>
                  <a:schemeClr val="tx1"/>
                </a:solidFill>
                <a:latin typeface="Comic Sans MS" panose="030F0702030302020204" pitchFamily="66" charset="0"/>
              </a:rPr>
            </a:b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Welcome to St Thomas More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EYFS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Phonic / Reading </a:t>
            </a:r>
            <a:br>
              <a:rPr lang="en-GB" dirty="0">
                <a:solidFill>
                  <a:schemeClr val="tx1"/>
                </a:solidFill>
                <a:latin typeface="Comic Sans MS" panose="030F0702030302020204" pitchFamily="66" charset="0"/>
              </a:rPr>
            </a:br>
            <a:r>
              <a:rPr lang="en-GB" dirty="0">
                <a:solidFill>
                  <a:schemeClr val="tx1"/>
                </a:solidFill>
                <a:latin typeface="Comic Sans MS" panose="030F0702030302020204" pitchFamily="66" charset="0"/>
              </a:rPr>
              <a:t>meeting </a:t>
            </a:r>
          </a:p>
        </p:txBody>
      </p:sp>
    </p:spTree>
    <p:extLst>
      <p:ext uri="{BB962C8B-B14F-4D97-AF65-F5344CB8AC3E}">
        <p14:creationId xmlns:p14="http://schemas.microsoft.com/office/powerpoint/2010/main" val="293826077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35CA524-4468-37B0-9DEA-78E37A5657AF}"/>
              </a:ext>
            </a:extLst>
          </p:cNvPr>
          <p:cNvSpPr>
            <a:spLocks noGrp="1"/>
          </p:cNvSpPr>
          <p:nvPr>
            <p:ph type="title"/>
          </p:nvPr>
        </p:nvSpPr>
        <p:spPr/>
        <p:txBody>
          <a:bodyPr/>
          <a:lstStyle/>
          <a:p>
            <a:r>
              <a:rPr lang="en-GB" dirty="0"/>
              <a:t>                                Phonics </a:t>
            </a:r>
          </a:p>
        </p:txBody>
      </p:sp>
      <p:sp>
        <p:nvSpPr>
          <p:cNvPr id="3" name="TextBox 2">
            <a:extLst>
              <a:ext uri="{FF2B5EF4-FFF2-40B4-BE49-F238E27FC236}">
                <a16:creationId xmlns:a16="http://schemas.microsoft.com/office/drawing/2014/main" id="{DE35E290-C5B7-7DF9-A5C6-54A43B58B4D8}"/>
              </a:ext>
            </a:extLst>
          </p:cNvPr>
          <p:cNvSpPr txBox="1"/>
          <p:nvPr/>
        </p:nvSpPr>
        <p:spPr>
          <a:xfrm>
            <a:off x="677334" y="2099263"/>
            <a:ext cx="9411286" cy="2862322"/>
          </a:xfrm>
          <a:prstGeom prst="rect">
            <a:avLst/>
          </a:prstGeom>
          <a:noFill/>
        </p:spPr>
        <p:txBody>
          <a:bodyPr wrap="square" rtlCol="0">
            <a:spAutoFit/>
          </a:bodyPr>
          <a:lstStyle/>
          <a:p>
            <a:r>
              <a:rPr lang="en-GB" sz="3600" dirty="0">
                <a:latin typeface="Comic Sans MS" panose="030F0702030302020204" pitchFamily="66" charset="0"/>
              </a:rPr>
              <a:t>What is phonics ? </a:t>
            </a:r>
          </a:p>
          <a:p>
            <a:endParaRPr lang="en-GB" sz="3600" dirty="0">
              <a:latin typeface="Comic Sans MS" panose="030F0702030302020204" pitchFamily="66" charset="0"/>
            </a:endParaRPr>
          </a:p>
          <a:p>
            <a:r>
              <a:rPr lang="en-GB" sz="3600" dirty="0">
                <a:latin typeface="Comic Sans MS" panose="030F0702030302020204" pitchFamily="66" charset="0"/>
              </a:rPr>
              <a:t>A systematic approach to learning the pure sounds of the alphabet and then applying those sounds  to learn to read and spell.  </a:t>
            </a:r>
          </a:p>
        </p:txBody>
      </p:sp>
    </p:spTree>
    <p:extLst>
      <p:ext uri="{BB962C8B-B14F-4D97-AF65-F5344CB8AC3E}">
        <p14:creationId xmlns:p14="http://schemas.microsoft.com/office/powerpoint/2010/main" val="28095467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5849D9-DA67-FCEF-E79C-E39390FE3683}"/>
              </a:ext>
            </a:extLst>
          </p:cNvPr>
          <p:cNvSpPr>
            <a:spLocks noGrp="1"/>
          </p:cNvSpPr>
          <p:nvPr>
            <p:ph type="title"/>
          </p:nvPr>
        </p:nvSpPr>
        <p:spPr/>
        <p:txBody>
          <a:bodyPr/>
          <a:lstStyle/>
          <a:p>
            <a:r>
              <a:rPr lang="en-GB" dirty="0"/>
              <a:t>Terminology </a:t>
            </a:r>
          </a:p>
        </p:txBody>
      </p:sp>
      <p:sp>
        <p:nvSpPr>
          <p:cNvPr id="3" name="TextBox 2">
            <a:extLst>
              <a:ext uri="{FF2B5EF4-FFF2-40B4-BE49-F238E27FC236}">
                <a16:creationId xmlns:a16="http://schemas.microsoft.com/office/drawing/2014/main" id="{F9EA6FCB-6EA6-B91A-F899-4F9721410F3B}"/>
              </a:ext>
            </a:extLst>
          </p:cNvPr>
          <p:cNvSpPr txBox="1"/>
          <p:nvPr/>
        </p:nvSpPr>
        <p:spPr>
          <a:xfrm>
            <a:off x="677333" y="1699922"/>
            <a:ext cx="9572795" cy="3416320"/>
          </a:xfrm>
          <a:prstGeom prst="rect">
            <a:avLst/>
          </a:prstGeom>
          <a:noFill/>
        </p:spPr>
        <p:txBody>
          <a:bodyPr wrap="square" rtlCol="0">
            <a:spAutoFit/>
          </a:bodyPr>
          <a:lstStyle/>
          <a:p>
            <a:pPr marL="342900" indent="-342900">
              <a:buFont typeface="Arial" panose="020B0604020202020204" pitchFamily="34" charset="0"/>
              <a:buChar char="•"/>
            </a:pPr>
            <a:r>
              <a:rPr lang="en-GB" sz="2400" dirty="0">
                <a:latin typeface="Comic Sans MS" panose="030F0702030302020204" pitchFamily="66" charset="0"/>
              </a:rPr>
              <a:t>Phoneme</a:t>
            </a:r>
          </a:p>
          <a:p>
            <a:pPr marL="342900" indent="-342900">
              <a:buFont typeface="Arial" panose="020B0604020202020204" pitchFamily="34" charset="0"/>
              <a:buChar char="•"/>
            </a:pPr>
            <a:r>
              <a:rPr lang="en-GB" sz="2400" dirty="0">
                <a:latin typeface="Comic Sans MS" panose="030F0702030302020204" pitchFamily="66" charset="0"/>
              </a:rPr>
              <a:t>Grapheme </a:t>
            </a:r>
          </a:p>
          <a:p>
            <a:pPr marL="342900" indent="-342900">
              <a:buFont typeface="Arial" panose="020B0604020202020204" pitchFamily="34" charset="0"/>
              <a:buChar char="•"/>
            </a:pPr>
            <a:r>
              <a:rPr lang="en-GB" sz="2400" dirty="0">
                <a:latin typeface="Comic Sans MS" panose="030F0702030302020204" pitchFamily="66" charset="0"/>
              </a:rPr>
              <a:t>Diagraph</a:t>
            </a:r>
          </a:p>
          <a:p>
            <a:pPr marL="342900" indent="-342900">
              <a:buFont typeface="Arial" panose="020B0604020202020204" pitchFamily="34" charset="0"/>
              <a:buChar char="•"/>
            </a:pPr>
            <a:r>
              <a:rPr lang="en-GB" sz="2400" dirty="0">
                <a:latin typeface="Comic Sans MS" panose="030F0702030302020204" pitchFamily="66" charset="0"/>
              </a:rPr>
              <a:t>Trigraph</a:t>
            </a:r>
          </a:p>
          <a:p>
            <a:pPr marL="342900" indent="-342900">
              <a:buFont typeface="Arial" panose="020B0604020202020204" pitchFamily="34" charset="0"/>
              <a:buChar char="•"/>
            </a:pPr>
            <a:r>
              <a:rPr lang="en-GB" sz="2400" dirty="0">
                <a:latin typeface="Comic Sans MS" panose="030F0702030302020204" pitchFamily="66" charset="0"/>
              </a:rPr>
              <a:t>CVC</a:t>
            </a:r>
          </a:p>
          <a:p>
            <a:pPr marL="342900" indent="-342900">
              <a:buFont typeface="Arial" panose="020B0604020202020204" pitchFamily="34" charset="0"/>
              <a:buChar char="•"/>
            </a:pPr>
            <a:r>
              <a:rPr lang="en-GB" sz="2400" dirty="0">
                <a:latin typeface="Comic Sans MS" panose="030F0702030302020204" pitchFamily="66" charset="0"/>
              </a:rPr>
              <a:t>Segmenting</a:t>
            </a:r>
          </a:p>
          <a:p>
            <a:pPr marL="342900" indent="-342900">
              <a:buFont typeface="Arial" panose="020B0604020202020204" pitchFamily="34" charset="0"/>
              <a:buChar char="•"/>
            </a:pPr>
            <a:r>
              <a:rPr lang="en-GB" sz="2400" dirty="0">
                <a:latin typeface="Comic Sans MS" panose="030F0702030302020204" pitchFamily="66" charset="0"/>
              </a:rPr>
              <a:t>Blending </a:t>
            </a:r>
          </a:p>
          <a:p>
            <a:pPr marL="342900" indent="-342900">
              <a:buFont typeface="Arial" panose="020B0604020202020204" pitchFamily="34" charset="0"/>
              <a:buChar char="•"/>
            </a:pPr>
            <a:r>
              <a:rPr lang="en-GB" sz="2400" dirty="0">
                <a:latin typeface="Comic Sans MS" panose="030F0702030302020204" pitchFamily="66" charset="0"/>
              </a:rPr>
              <a:t>Tricky words</a:t>
            </a:r>
          </a:p>
          <a:p>
            <a:endParaRPr lang="en-GB" sz="2400" dirty="0">
              <a:latin typeface="Comic Sans MS" panose="030F0702030302020204" pitchFamily="66" charset="0"/>
            </a:endParaRPr>
          </a:p>
        </p:txBody>
      </p:sp>
    </p:spTree>
    <p:extLst>
      <p:ext uri="{BB962C8B-B14F-4D97-AF65-F5344CB8AC3E}">
        <p14:creationId xmlns:p14="http://schemas.microsoft.com/office/powerpoint/2010/main" val="1090955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50E46D-1B40-465A-E294-F63C82F32471}"/>
              </a:ext>
            </a:extLst>
          </p:cNvPr>
          <p:cNvSpPr>
            <a:spLocks noGrp="1"/>
          </p:cNvSpPr>
          <p:nvPr>
            <p:ph type="title"/>
          </p:nvPr>
        </p:nvSpPr>
        <p:spPr>
          <a:xfrm>
            <a:off x="838200" y="568326"/>
            <a:ext cx="10515600" cy="1325563"/>
          </a:xfrm>
        </p:spPr>
        <p:txBody>
          <a:bodyPr/>
          <a:lstStyle/>
          <a:p>
            <a:r>
              <a:rPr lang="en-GB" dirty="0"/>
              <a:t>Little Wandle and Jolly Phonics </a:t>
            </a:r>
          </a:p>
        </p:txBody>
      </p:sp>
      <p:sp>
        <p:nvSpPr>
          <p:cNvPr id="4" name="TextBox 3">
            <a:extLst>
              <a:ext uri="{FF2B5EF4-FFF2-40B4-BE49-F238E27FC236}">
                <a16:creationId xmlns:a16="http://schemas.microsoft.com/office/drawing/2014/main" id="{250E0070-269C-23A8-1EB9-2C289FFFC04C}"/>
              </a:ext>
            </a:extLst>
          </p:cNvPr>
          <p:cNvSpPr txBox="1"/>
          <p:nvPr/>
        </p:nvSpPr>
        <p:spPr>
          <a:xfrm>
            <a:off x="838199" y="1443841"/>
            <a:ext cx="8807245" cy="3539430"/>
          </a:xfrm>
          <a:prstGeom prst="rect">
            <a:avLst/>
          </a:prstGeom>
          <a:noFill/>
        </p:spPr>
        <p:txBody>
          <a:bodyPr wrap="square" rtlCol="0">
            <a:spAutoFit/>
          </a:bodyPr>
          <a:lstStyle/>
          <a:p>
            <a:r>
              <a:rPr lang="en-GB" sz="2800" dirty="0">
                <a:latin typeface="Comic Sans MS" panose="030F0702030302020204" pitchFamily="66" charset="0"/>
              </a:rPr>
              <a:t>Validated  by the DfE as being systematic synthetic Phonic programmes</a:t>
            </a:r>
          </a:p>
          <a:p>
            <a:endParaRPr lang="en-GB" sz="2800" dirty="0">
              <a:latin typeface="Comic Sans MS" panose="030F0702030302020204" pitchFamily="66" charset="0"/>
            </a:endParaRPr>
          </a:p>
          <a:p>
            <a:r>
              <a:rPr lang="en-GB" sz="2800" dirty="0">
                <a:latin typeface="Comic Sans MS" panose="030F0702030302020204" pitchFamily="66" charset="0"/>
              </a:rPr>
              <a:t>Jolly phonics uses a catchy song and action to help children learn the initial pure phoneme  sounds alongside the Little Wandle sound cards.</a:t>
            </a:r>
          </a:p>
          <a:p>
            <a:endParaRPr lang="en-GB" sz="2800" dirty="0">
              <a:latin typeface="Comic Sans MS" panose="030F0702030302020204" pitchFamily="66" charset="0"/>
            </a:endParaRPr>
          </a:p>
          <a:p>
            <a:r>
              <a:rPr lang="en-GB" sz="2800" dirty="0">
                <a:latin typeface="Comic Sans MS" panose="030F0702030302020204" pitchFamily="66" charset="0"/>
              </a:rPr>
              <a:t> </a:t>
            </a:r>
          </a:p>
        </p:txBody>
      </p:sp>
    </p:spTree>
    <p:extLst>
      <p:ext uri="{BB962C8B-B14F-4D97-AF65-F5344CB8AC3E}">
        <p14:creationId xmlns:p14="http://schemas.microsoft.com/office/powerpoint/2010/main" val="33300862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653EED-4EEC-DF8A-CB23-56214170F7D3}"/>
              </a:ext>
            </a:extLst>
          </p:cNvPr>
          <p:cNvSpPr>
            <a:spLocks noGrp="1"/>
          </p:cNvSpPr>
          <p:nvPr>
            <p:ph type="title"/>
          </p:nvPr>
        </p:nvSpPr>
        <p:spPr/>
        <p:txBody>
          <a:bodyPr/>
          <a:lstStyle/>
          <a:p>
            <a:r>
              <a:rPr lang="en-GB" dirty="0"/>
              <a:t>                         A typical lesson </a:t>
            </a:r>
          </a:p>
        </p:txBody>
      </p:sp>
      <p:sp>
        <p:nvSpPr>
          <p:cNvPr id="3" name="TextBox 2">
            <a:extLst>
              <a:ext uri="{FF2B5EF4-FFF2-40B4-BE49-F238E27FC236}">
                <a16:creationId xmlns:a16="http://schemas.microsoft.com/office/drawing/2014/main" id="{10004978-3C81-94E0-39F9-EFF8EBAFAD04}"/>
              </a:ext>
            </a:extLst>
          </p:cNvPr>
          <p:cNvSpPr txBox="1"/>
          <p:nvPr/>
        </p:nvSpPr>
        <p:spPr>
          <a:xfrm>
            <a:off x="677334" y="1690062"/>
            <a:ext cx="10044743" cy="3785652"/>
          </a:xfrm>
          <a:prstGeom prst="rect">
            <a:avLst/>
          </a:prstGeom>
          <a:noFill/>
        </p:spPr>
        <p:txBody>
          <a:bodyPr wrap="square" rtlCol="0">
            <a:spAutoFit/>
          </a:bodyPr>
          <a:lstStyle/>
          <a:p>
            <a:pPr marL="342900" indent="-342900">
              <a:buFont typeface="Arial" panose="020B0604020202020204" pitchFamily="34" charset="0"/>
              <a:buChar char="•"/>
            </a:pPr>
            <a:r>
              <a:rPr lang="en-GB" sz="2000" dirty="0">
                <a:latin typeface="Comic Sans MS" panose="030F0702030302020204" pitchFamily="66" charset="0"/>
              </a:rPr>
              <a:t>Phonics is taught daily. Next week we will begin with around 5-minute sessions building up to 20-minute sessions by the end of the year. </a:t>
            </a:r>
          </a:p>
          <a:p>
            <a:endParaRPr lang="en-GB" sz="2000" dirty="0">
              <a:latin typeface="Comic Sans MS" panose="030F0702030302020204" pitchFamily="66" charset="0"/>
            </a:endParaRPr>
          </a:p>
          <a:p>
            <a:pPr marL="342900" indent="-342900">
              <a:buFont typeface="Arial" panose="020B0604020202020204" pitchFamily="34" charset="0"/>
              <a:buChar char="•"/>
            </a:pPr>
            <a:r>
              <a:rPr lang="en-GB" sz="2000" dirty="0">
                <a:latin typeface="Comic Sans MS" panose="030F0702030302020204" pitchFamily="66" charset="0"/>
              </a:rPr>
              <a:t>Children revisit the sounds that they have previously learnt, listening to the jolly phonic song and looking at the Little Wandle cards.</a:t>
            </a:r>
          </a:p>
          <a:p>
            <a:endParaRPr lang="en-GB" sz="2000" dirty="0">
              <a:latin typeface="Comic Sans MS" panose="030F0702030302020204" pitchFamily="66" charset="0"/>
            </a:endParaRPr>
          </a:p>
          <a:p>
            <a:pPr marL="342900" indent="-342900">
              <a:buFont typeface="Arial" panose="020B0604020202020204" pitchFamily="34" charset="0"/>
              <a:buChar char="•"/>
            </a:pPr>
            <a:r>
              <a:rPr lang="en-GB" sz="2000" dirty="0">
                <a:latin typeface="Comic Sans MS" panose="030F0702030302020204" pitchFamily="66" charset="0"/>
              </a:rPr>
              <a:t>Children will try and think of words that being with that initial sound.</a:t>
            </a:r>
          </a:p>
          <a:p>
            <a:r>
              <a:rPr lang="en-GB" sz="2000" dirty="0">
                <a:latin typeface="Comic Sans MS" panose="030F0702030302020204" pitchFamily="66" charset="0"/>
              </a:rPr>
              <a:t> </a:t>
            </a:r>
          </a:p>
          <a:p>
            <a:pPr marL="342900" indent="-342900">
              <a:buFont typeface="Arial" panose="020B0604020202020204" pitchFamily="34" charset="0"/>
              <a:buChar char="•"/>
            </a:pPr>
            <a:r>
              <a:rPr lang="en-GB" sz="2000" dirty="0">
                <a:latin typeface="Comic Sans MS" panose="030F0702030302020204" pitchFamily="66" charset="0"/>
              </a:rPr>
              <a:t>Children develop their segmenting and blending skills reading CVC words.</a:t>
            </a:r>
          </a:p>
          <a:p>
            <a:r>
              <a:rPr lang="en-GB" sz="2000" dirty="0">
                <a:latin typeface="Comic Sans MS" panose="030F0702030302020204" pitchFamily="66" charset="0"/>
              </a:rPr>
              <a:t> </a:t>
            </a:r>
          </a:p>
          <a:p>
            <a:pPr marL="342900" indent="-342900">
              <a:buFont typeface="Arial" panose="020B0604020202020204" pitchFamily="34" charset="0"/>
              <a:buChar char="•"/>
            </a:pPr>
            <a:r>
              <a:rPr lang="en-GB" sz="2000" dirty="0">
                <a:latin typeface="Comic Sans MS" panose="030F0702030302020204" pitchFamily="66" charset="0"/>
              </a:rPr>
              <a:t>Children practise writing the sounds that they are learning in their phonic books. </a:t>
            </a:r>
          </a:p>
        </p:txBody>
      </p:sp>
    </p:spTree>
    <p:extLst>
      <p:ext uri="{BB962C8B-B14F-4D97-AF65-F5344CB8AC3E}">
        <p14:creationId xmlns:p14="http://schemas.microsoft.com/office/powerpoint/2010/main" val="27190404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D2BA3-774F-57CA-32FD-FB5C863DBBAD}"/>
              </a:ext>
            </a:extLst>
          </p:cNvPr>
          <p:cNvSpPr>
            <a:spLocks noGrp="1"/>
          </p:cNvSpPr>
          <p:nvPr>
            <p:ph type="title"/>
          </p:nvPr>
        </p:nvSpPr>
        <p:spPr/>
        <p:txBody>
          <a:bodyPr/>
          <a:lstStyle/>
          <a:p>
            <a:r>
              <a:rPr lang="en-GB" dirty="0"/>
              <a:t>                 How to help at home </a:t>
            </a:r>
          </a:p>
        </p:txBody>
      </p:sp>
      <p:sp>
        <p:nvSpPr>
          <p:cNvPr id="3" name="TextBox 2">
            <a:extLst>
              <a:ext uri="{FF2B5EF4-FFF2-40B4-BE49-F238E27FC236}">
                <a16:creationId xmlns:a16="http://schemas.microsoft.com/office/drawing/2014/main" id="{A5CDB8E1-38B9-0E4B-585B-5947E2F5A078}"/>
              </a:ext>
            </a:extLst>
          </p:cNvPr>
          <p:cNvSpPr txBox="1"/>
          <p:nvPr/>
        </p:nvSpPr>
        <p:spPr>
          <a:xfrm>
            <a:off x="1074302" y="1439966"/>
            <a:ext cx="9220072" cy="5293757"/>
          </a:xfrm>
          <a:prstGeom prst="rect">
            <a:avLst/>
          </a:prstGeom>
          <a:noFill/>
        </p:spPr>
        <p:txBody>
          <a:bodyPr wrap="square" rtlCol="0">
            <a:spAutoFit/>
          </a:bodyPr>
          <a:lstStyle/>
          <a:p>
            <a:r>
              <a:rPr lang="en-GB" sz="2000" dirty="0">
                <a:latin typeface="Comic Sans MS" panose="030F0702030302020204" pitchFamily="66" charset="0"/>
              </a:rPr>
              <a:t>Each Friday in the children’s book bag you will find initially a set of sounds on paper inside a word book to practise with your child. </a:t>
            </a:r>
          </a:p>
          <a:p>
            <a:endParaRPr lang="en-GB" sz="2000" dirty="0">
              <a:latin typeface="Comic Sans MS" panose="030F0702030302020204" pitchFamily="66" charset="0"/>
            </a:endParaRPr>
          </a:p>
          <a:p>
            <a:r>
              <a:rPr lang="en-GB" sz="2000" dirty="0">
                <a:latin typeface="Comic Sans MS" panose="030F0702030302020204" pitchFamily="66" charset="0"/>
              </a:rPr>
              <a:t>This will then subsequently change to a piece of paper which also shows the sounds that your child needs to learn.</a:t>
            </a:r>
          </a:p>
          <a:p>
            <a:endParaRPr lang="en-GB" sz="2000" dirty="0">
              <a:latin typeface="Comic Sans MS" panose="030F0702030302020204" pitchFamily="66" charset="0"/>
            </a:endParaRPr>
          </a:p>
          <a:p>
            <a:r>
              <a:rPr lang="en-GB" sz="2000" dirty="0">
                <a:latin typeface="Comic Sans MS" panose="030F0702030302020204" pitchFamily="66" charset="0"/>
              </a:rPr>
              <a:t>Please practise the sounds in the word book little and often – every night for 5 minutes is so much better than once a week for half an hour </a:t>
            </a:r>
          </a:p>
          <a:p>
            <a:endParaRPr lang="en-GB" sz="2000" dirty="0">
              <a:latin typeface="Comic Sans MS" panose="030F0702030302020204" pitchFamily="66" charset="0"/>
            </a:endParaRPr>
          </a:p>
          <a:p>
            <a:r>
              <a:rPr lang="en-GB" sz="2000" dirty="0">
                <a:latin typeface="Comic Sans MS" panose="030F0702030302020204" pitchFamily="66" charset="0"/>
              </a:rPr>
              <a:t>You will also find within the word book a list of tricky words. Tricky words are words that your child has to learn to read by sight - these initial tricky words include words such as I, no, go, into , he , she etc.</a:t>
            </a:r>
          </a:p>
          <a:p>
            <a:endParaRPr lang="en-GB" sz="2000" dirty="0">
              <a:latin typeface="Comic Sans MS" panose="030F0702030302020204" pitchFamily="66" charset="0"/>
            </a:endParaRPr>
          </a:p>
          <a:p>
            <a:r>
              <a:rPr lang="en-GB" sz="2000" dirty="0">
                <a:latin typeface="Comic Sans MS" panose="030F0702030302020204" pitchFamily="66" charset="0"/>
              </a:rPr>
              <a:t>We will also send home a Sound Mat, which we always use in school whenever the children are writing to support them in their phonics knowledge. </a:t>
            </a:r>
          </a:p>
          <a:p>
            <a:endParaRPr lang="en-GB" sz="2000" dirty="0">
              <a:latin typeface="Comic Sans MS" panose="030F0702030302020204" pitchFamily="66" charset="0"/>
            </a:endParaRPr>
          </a:p>
        </p:txBody>
      </p:sp>
    </p:spTree>
    <p:extLst>
      <p:ext uri="{BB962C8B-B14F-4D97-AF65-F5344CB8AC3E}">
        <p14:creationId xmlns:p14="http://schemas.microsoft.com/office/powerpoint/2010/main" val="3671381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AD2BA3-774F-57CA-32FD-FB5C863DBBAD}"/>
              </a:ext>
            </a:extLst>
          </p:cNvPr>
          <p:cNvSpPr>
            <a:spLocks noGrp="1"/>
          </p:cNvSpPr>
          <p:nvPr>
            <p:ph type="title"/>
          </p:nvPr>
        </p:nvSpPr>
        <p:spPr/>
        <p:txBody>
          <a:bodyPr/>
          <a:lstStyle/>
          <a:p>
            <a:r>
              <a:rPr lang="en-GB" dirty="0"/>
              <a:t>                 How to help at home </a:t>
            </a:r>
          </a:p>
        </p:txBody>
      </p:sp>
      <p:sp>
        <p:nvSpPr>
          <p:cNvPr id="3" name="TextBox 2">
            <a:extLst>
              <a:ext uri="{FF2B5EF4-FFF2-40B4-BE49-F238E27FC236}">
                <a16:creationId xmlns:a16="http://schemas.microsoft.com/office/drawing/2014/main" id="{A5CDB8E1-38B9-0E4B-585B-5947E2F5A078}"/>
              </a:ext>
            </a:extLst>
          </p:cNvPr>
          <p:cNvSpPr txBox="1"/>
          <p:nvPr/>
        </p:nvSpPr>
        <p:spPr>
          <a:xfrm>
            <a:off x="1074302" y="1543204"/>
            <a:ext cx="9220072" cy="369332"/>
          </a:xfrm>
          <a:prstGeom prst="rect">
            <a:avLst/>
          </a:prstGeom>
          <a:noFill/>
        </p:spPr>
        <p:txBody>
          <a:bodyPr wrap="square" rtlCol="0">
            <a:spAutoFit/>
          </a:bodyPr>
          <a:lstStyle/>
          <a:p>
            <a:endParaRPr lang="en-GB" dirty="0">
              <a:latin typeface="Comic Sans MS" panose="030F0702030302020204" pitchFamily="66" charset="0"/>
            </a:endParaRPr>
          </a:p>
        </p:txBody>
      </p:sp>
      <p:sp>
        <p:nvSpPr>
          <p:cNvPr id="4" name="TextBox 3">
            <a:extLst>
              <a:ext uri="{FF2B5EF4-FFF2-40B4-BE49-F238E27FC236}">
                <a16:creationId xmlns:a16="http://schemas.microsoft.com/office/drawing/2014/main" id="{8677B5EF-E9E7-BDE7-5E01-5A4EC77F299E}"/>
              </a:ext>
            </a:extLst>
          </p:cNvPr>
          <p:cNvSpPr txBox="1"/>
          <p:nvPr/>
        </p:nvSpPr>
        <p:spPr>
          <a:xfrm>
            <a:off x="1089050" y="1543204"/>
            <a:ext cx="8790038" cy="1477328"/>
          </a:xfrm>
          <a:prstGeom prst="rect">
            <a:avLst/>
          </a:prstGeom>
          <a:noFill/>
        </p:spPr>
        <p:txBody>
          <a:bodyPr wrap="square" rtlCol="0">
            <a:spAutoFit/>
          </a:bodyPr>
          <a:lstStyle/>
          <a:p>
            <a:pPr marL="285750" indent="-285750">
              <a:buFont typeface="Arial" panose="020B0604020202020204" pitchFamily="34" charset="0"/>
              <a:buChar char="•"/>
            </a:pPr>
            <a:r>
              <a:rPr lang="en-GB" dirty="0">
                <a:latin typeface="Comic Sans MS" panose="030F0702030302020204" pitchFamily="66" charset="0"/>
              </a:rPr>
              <a:t>If you are unsure how to pronounce the sounds, have a look on our school website. You will find videos to help you pronounce the sounds correctly. </a:t>
            </a:r>
          </a:p>
          <a:p>
            <a:pPr marL="285750" indent="-285750">
              <a:buFont typeface="Arial" panose="020B0604020202020204" pitchFamily="34" charset="0"/>
              <a:buChar char="•"/>
            </a:pPr>
            <a:r>
              <a:rPr lang="en-GB" dirty="0">
                <a:latin typeface="Comic Sans MS" panose="030F0702030302020204" pitchFamily="66" charset="0"/>
              </a:rPr>
              <a:t>Go to the ‘Children’ tab, then click the ‘Little Wandle Phonics’ tab where you will find the videos, as well as information about the Little Wandle Phonics scheme.</a:t>
            </a:r>
          </a:p>
        </p:txBody>
      </p:sp>
      <p:pic>
        <p:nvPicPr>
          <p:cNvPr id="7" name="Picture 6">
            <a:extLst>
              <a:ext uri="{FF2B5EF4-FFF2-40B4-BE49-F238E27FC236}">
                <a16:creationId xmlns:a16="http://schemas.microsoft.com/office/drawing/2014/main" id="{9629319E-1369-B85C-5193-65AC9870C20A}"/>
              </a:ext>
            </a:extLst>
          </p:cNvPr>
          <p:cNvPicPr>
            <a:picLocks noChangeAspect="1"/>
          </p:cNvPicPr>
          <p:nvPr/>
        </p:nvPicPr>
        <p:blipFill rotWithShape="1">
          <a:blip r:embed="rId2"/>
          <a:srcRect l="55645" t="22490" r="5556" b="8065"/>
          <a:stretch/>
        </p:blipFill>
        <p:spPr>
          <a:xfrm>
            <a:off x="548151" y="2984069"/>
            <a:ext cx="3460955" cy="3482842"/>
          </a:xfrm>
          <a:prstGeom prst="rect">
            <a:avLst/>
          </a:prstGeom>
        </p:spPr>
      </p:pic>
      <p:pic>
        <p:nvPicPr>
          <p:cNvPr id="9" name="Picture 8">
            <a:extLst>
              <a:ext uri="{FF2B5EF4-FFF2-40B4-BE49-F238E27FC236}">
                <a16:creationId xmlns:a16="http://schemas.microsoft.com/office/drawing/2014/main" id="{83C7D794-5742-EB72-624E-B8E9C2B96930}"/>
              </a:ext>
            </a:extLst>
          </p:cNvPr>
          <p:cNvPicPr>
            <a:picLocks noChangeAspect="1"/>
          </p:cNvPicPr>
          <p:nvPr/>
        </p:nvPicPr>
        <p:blipFill rotWithShape="1">
          <a:blip r:embed="rId3"/>
          <a:srcRect l="27903" t="13746" r="30081" b="6861"/>
          <a:stretch/>
        </p:blipFill>
        <p:spPr>
          <a:xfrm>
            <a:off x="4276909" y="2890202"/>
            <a:ext cx="3603522" cy="3828310"/>
          </a:xfrm>
          <a:prstGeom prst="rect">
            <a:avLst/>
          </a:prstGeom>
        </p:spPr>
      </p:pic>
      <p:pic>
        <p:nvPicPr>
          <p:cNvPr id="11" name="Picture 10">
            <a:extLst>
              <a:ext uri="{FF2B5EF4-FFF2-40B4-BE49-F238E27FC236}">
                <a16:creationId xmlns:a16="http://schemas.microsoft.com/office/drawing/2014/main" id="{617A17AE-620A-77FF-D00E-3672BF7E1E5A}"/>
              </a:ext>
            </a:extLst>
          </p:cNvPr>
          <p:cNvPicPr>
            <a:picLocks noChangeAspect="1"/>
          </p:cNvPicPr>
          <p:nvPr/>
        </p:nvPicPr>
        <p:blipFill rotWithShape="1">
          <a:blip r:embed="rId4"/>
          <a:srcRect l="26613" t="19340" r="32984" b="6860"/>
          <a:stretch/>
        </p:blipFill>
        <p:spPr>
          <a:xfrm>
            <a:off x="8027914" y="2890202"/>
            <a:ext cx="3702348" cy="3802112"/>
          </a:xfrm>
          <a:prstGeom prst="rect">
            <a:avLst/>
          </a:prstGeom>
        </p:spPr>
      </p:pic>
    </p:spTree>
    <p:extLst>
      <p:ext uri="{BB962C8B-B14F-4D97-AF65-F5344CB8AC3E}">
        <p14:creationId xmlns:p14="http://schemas.microsoft.com/office/powerpoint/2010/main" val="255715502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6130A4-8E7B-0C32-B498-94B65EA25476}"/>
              </a:ext>
            </a:extLst>
          </p:cNvPr>
          <p:cNvSpPr>
            <a:spLocks noGrp="1"/>
          </p:cNvSpPr>
          <p:nvPr>
            <p:ph type="title"/>
          </p:nvPr>
        </p:nvSpPr>
        <p:spPr/>
        <p:txBody>
          <a:bodyPr/>
          <a:lstStyle/>
          <a:p>
            <a:r>
              <a:rPr lang="en-GB" dirty="0"/>
              <a:t>Learning to read </a:t>
            </a:r>
          </a:p>
        </p:txBody>
      </p:sp>
      <p:sp>
        <p:nvSpPr>
          <p:cNvPr id="3" name="TextBox 2">
            <a:extLst>
              <a:ext uri="{FF2B5EF4-FFF2-40B4-BE49-F238E27FC236}">
                <a16:creationId xmlns:a16="http://schemas.microsoft.com/office/drawing/2014/main" id="{1F00866B-C707-210B-6057-39C22EC6155F}"/>
              </a:ext>
            </a:extLst>
          </p:cNvPr>
          <p:cNvSpPr txBox="1"/>
          <p:nvPr/>
        </p:nvSpPr>
        <p:spPr>
          <a:xfrm>
            <a:off x="677334" y="1406823"/>
            <a:ext cx="9469556" cy="4247317"/>
          </a:xfrm>
          <a:prstGeom prst="rect">
            <a:avLst/>
          </a:prstGeom>
          <a:noFill/>
        </p:spPr>
        <p:txBody>
          <a:bodyPr wrap="square" rtlCol="0">
            <a:spAutoFit/>
          </a:bodyPr>
          <a:lstStyle/>
          <a:p>
            <a:r>
              <a:rPr lang="en-GB" dirty="0">
                <a:latin typeface="Comic Sans MS" panose="030F0702030302020204" pitchFamily="66" charset="0"/>
              </a:rPr>
              <a:t>Learning the sounds that we send home is the initial stage.</a:t>
            </a:r>
          </a:p>
          <a:p>
            <a:endParaRPr lang="en-GB" dirty="0">
              <a:latin typeface="Comic Sans MS" panose="030F0702030302020204" pitchFamily="66" charset="0"/>
            </a:endParaRPr>
          </a:p>
          <a:p>
            <a:r>
              <a:rPr lang="en-GB" dirty="0">
                <a:latin typeface="Comic Sans MS" panose="030F0702030302020204" pitchFamily="66" charset="0"/>
              </a:rPr>
              <a:t>Then learning how to segment and blend.</a:t>
            </a:r>
          </a:p>
          <a:p>
            <a:endParaRPr lang="en-GB" dirty="0">
              <a:latin typeface="Comic Sans MS" panose="030F0702030302020204" pitchFamily="66" charset="0"/>
            </a:endParaRPr>
          </a:p>
          <a:p>
            <a:r>
              <a:rPr lang="en-GB" dirty="0">
                <a:latin typeface="Comic Sans MS" panose="030F0702030302020204" pitchFamily="66" charset="0"/>
              </a:rPr>
              <a:t>Segmenting a word means that you are breaking down each sound in a  word </a:t>
            </a:r>
            <a:r>
              <a:rPr lang="en-GB" dirty="0" err="1">
                <a:latin typeface="Comic Sans MS" panose="030F0702030302020204" pitchFamily="66" charset="0"/>
              </a:rPr>
              <a:t>eg</a:t>
            </a:r>
            <a:r>
              <a:rPr lang="en-GB" dirty="0">
                <a:latin typeface="Comic Sans MS" panose="030F0702030302020204" pitchFamily="66" charset="0"/>
              </a:rPr>
              <a:t>  </a:t>
            </a:r>
            <a:r>
              <a:rPr lang="en-GB" dirty="0" err="1">
                <a:latin typeface="Comic Sans MS" panose="030F0702030302020204" pitchFamily="66" charset="0"/>
              </a:rPr>
              <a:t>c..a</a:t>
            </a:r>
            <a:r>
              <a:rPr lang="en-GB" dirty="0">
                <a:latin typeface="Comic Sans MS" panose="030F0702030302020204" pitchFamily="66" charset="0"/>
              </a:rPr>
              <a:t>…t </a:t>
            </a:r>
          </a:p>
          <a:p>
            <a:r>
              <a:rPr lang="en-GB" dirty="0">
                <a:latin typeface="Comic Sans MS" panose="030F0702030302020204" pitchFamily="66" charset="0"/>
              </a:rPr>
              <a:t>Blending is putting all the sounds back together again to read the word </a:t>
            </a:r>
            <a:r>
              <a:rPr lang="en-GB" dirty="0" err="1">
                <a:latin typeface="Comic Sans MS" panose="030F0702030302020204" pitchFamily="66" charset="0"/>
              </a:rPr>
              <a:t>c..a</a:t>
            </a:r>
            <a:r>
              <a:rPr lang="en-GB" dirty="0">
                <a:latin typeface="Comic Sans MS" panose="030F0702030302020204" pitchFamily="66" charset="0"/>
              </a:rPr>
              <a:t>…t…cat. </a:t>
            </a:r>
          </a:p>
          <a:p>
            <a:endParaRPr lang="en-GB" dirty="0">
              <a:latin typeface="Comic Sans MS" panose="030F0702030302020204" pitchFamily="66" charset="0"/>
            </a:endParaRPr>
          </a:p>
          <a:p>
            <a:r>
              <a:rPr lang="en-GB" dirty="0">
                <a:latin typeface="Comic Sans MS" panose="030F0702030302020204" pitchFamily="66" charset="0"/>
              </a:rPr>
              <a:t>Children are encouraged to use their arm to segment and then sweep along their arm to blend the word beak together.</a:t>
            </a:r>
          </a:p>
          <a:p>
            <a:endParaRPr lang="en-GB" dirty="0">
              <a:latin typeface="Comic Sans MS" panose="030F0702030302020204" pitchFamily="66" charset="0"/>
            </a:endParaRPr>
          </a:p>
          <a:p>
            <a:r>
              <a:rPr lang="en-GB" dirty="0">
                <a:latin typeface="Comic Sans MS" panose="030F0702030302020204" pitchFamily="66" charset="0"/>
              </a:rPr>
              <a:t>Once a child has learnt to segment and blend and knows their tricky words they will be given a reading book. This is a book that your child will read to you. Reading books are not given to any child until they have learnt to segment and blend as it is disheartening to give any child a book that they cannot read and may have a negative impact on their reading for life. </a:t>
            </a:r>
          </a:p>
        </p:txBody>
      </p:sp>
    </p:spTree>
    <p:extLst>
      <p:ext uri="{BB962C8B-B14F-4D97-AF65-F5344CB8AC3E}">
        <p14:creationId xmlns:p14="http://schemas.microsoft.com/office/powerpoint/2010/main" val="40138351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18A3B8-1213-640A-7B95-31299F57C882}"/>
              </a:ext>
            </a:extLst>
          </p:cNvPr>
          <p:cNvSpPr>
            <a:spLocks noGrp="1"/>
          </p:cNvSpPr>
          <p:nvPr>
            <p:ph type="title"/>
          </p:nvPr>
        </p:nvSpPr>
        <p:spPr/>
        <p:txBody>
          <a:bodyPr/>
          <a:lstStyle/>
          <a:p>
            <a:r>
              <a:rPr lang="en-GB" dirty="0"/>
              <a:t>Phonic Bug</a:t>
            </a:r>
          </a:p>
        </p:txBody>
      </p:sp>
      <p:sp>
        <p:nvSpPr>
          <p:cNvPr id="3" name="Content Placeholder 2">
            <a:extLst>
              <a:ext uri="{FF2B5EF4-FFF2-40B4-BE49-F238E27FC236}">
                <a16:creationId xmlns:a16="http://schemas.microsoft.com/office/drawing/2014/main" id="{55D69C73-728A-0F1B-6997-1AFEF8F78382}"/>
              </a:ext>
            </a:extLst>
          </p:cNvPr>
          <p:cNvSpPr>
            <a:spLocks noGrp="1"/>
          </p:cNvSpPr>
          <p:nvPr>
            <p:ph sz="half" idx="1"/>
          </p:nvPr>
        </p:nvSpPr>
        <p:spPr>
          <a:xfrm>
            <a:off x="677334" y="1644394"/>
            <a:ext cx="4484601" cy="4604005"/>
          </a:xfrm>
        </p:spPr>
        <p:txBody>
          <a:bodyPr>
            <a:normAutofit lnSpcReduction="10000"/>
          </a:bodyPr>
          <a:lstStyle/>
          <a:p>
            <a:r>
              <a:rPr lang="en-GB" dirty="0">
                <a:latin typeface="Comic Sans MS" panose="030F0702030302020204" pitchFamily="66" charset="0"/>
              </a:rPr>
              <a:t>Your children have each been given an account on Bug Club where you can find digital books to read with your child. This can be used on a phone, tablet or laptop.</a:t>
            </a:r>
          </a:p>
          <a:p>
            <a:r>
              <a:rPr lang="en-GB" dirty="0">
                <a:latin typeface="Comic Sans MS" panose="030F0702030302020204" pitchFamily="66" charset="0"/>
              </a:rPr>
              <a:t>These are allocated by your child’s class teacher so will be books that match their developing phonic ability. </a:t>
            </a:r>
          </a:p>
          <a:p>
            <a:r>
              <a:rPr lang="en-GB" dirty="0">
                <a:latin typeface="Comic Sans MS" panose="030F0702030302020204" pitchFamily="66" charset="0"/>
              </a:rPr>
              <a:t>Let your class teach know if your child has read all of their books and more will be allocated.</a:t>
            </a:r>
          </a:p>
          <a:p>
            <a:r>
              <a:rPr lang="en-GB" dirty="0">
                <a:latin typeface="Comic Sans MS" panose="030F0702030302020204" pitchFamily="66" charset="0"/>
              </a:rPr>
              <a:t>These usernames and passwords will be sent home with your child’s reading record, book and word book on Friday 29</a:t>
            </a:r>
            <a:r>
              <a:rPr lang="en-GB" baseline="30000" dirty="0">
                <a:latin typeface="Comic Sans MS" panose="030F0702030302020204" pitchFamily="66" charset="0"/>
              </a:rPr>
              <a:t>th</a:t>
            </a:r>
            <a:r>
              <a:rPr lang="en-GB" dirty="0">
                <a:latin typeface="Comic Sans MS" panose="030F0702030302020204" pitchFamily="66" charset="0"/>
              </a:rPr>
              <a:t> September.</a:t>
            </a:r>
          </a:p>
        </p:txBody>
      </p:sp>
      <p:pic>
        <p:nvPicPr>
          <p:cNvPr id="5" name="Picture 4">
            <a:extLst>
              <a:ext uri="{FF2B5EF4-FFF2-40B4-BE49-F238E27FC236}">
                <a16:creationId xmlns:a16="http://schemas.microsoft.com/office/drawing/2014/main" id="{F28D7A1D-818A-0A4C-77F3-CD12FCE7B005}"/>
              </a:ext>
            </a:extLst>
          </p:cNvPr>
          <p:cNvPicPr>
            <a:picLocks noChangeAspect="1"/>
          </p:cNvPicPr>
          <p:nvPr/>
        </p:nvPicPr>
        <p:blipFill>
          <a:blip r:embed="rId2"/>
          <a:stretch>
            <a:fillRect/>
          </a:stretch>
        </p:blipFill>
        <p:spPr>
          <a:xfrm>
            <a:off x="5406852" y="1658017"/>
            <a:ext cx="3867150" cy="3867150"/>
          </a:xfrm>
          <a:prstGeom prst="rect">
            <a:avLst/>
          </a:prstGeom>
        </p:spPr>
      </p:pic>
    </p:spTree>
    <p:extLst>
      <p:ext uri="{BB962C8B-B14F-4D97-AF65-F5344CB8AC3E}">
        <p14:creationId xmlns:p14="http://schemas.microsoft.com/office/powerpoint/2010/main" val="3051922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A5F8734-A60A-258B-C5A8-B5221EE57FB2}"/>
              </a:ext>
            </a:extLst>
          </p:cNvPr>
          <p:cNvPicPr>
            <a:picLocks noChangeAspect="1"/>
          </p:cNvPicPr>
          <p:nvPr/>
        </p:nvPicPr>
        <p:blipFill rotWithShape="1">
          <a:blip r:embed="rId2"/>
          <a:srcRect l="12361" t="13746" r="12361" b="36983"/>
          <a:stretch/>
        </p:blipFill>
        <p:spPr>
          <a:xfrm>
            <a:off x="2146162" y="223409"/>
            <a:ext cx="6870017" cy="2528110"/>
          </a:xfrm>
          <a:prstGeom prst="rect">
            <a:avLst/>
          </a:prstGeom>
        </p:spPr>
      </p:pic>
      <p:pic>
        <p:nvPicPr>
          <p:cNvPr id="7" name="Picture 6">
            <a:extLst>
              <a:ext uri="{FF2B5EF4-FFF2-40B4-BE49-F238E27FC236}">
                <a16:creationId xmlns:a16="http://schemas.microsoft.com/office/drawing/2014/main" id="{1856FCBE-BA9E-E3FF-2676-B2C5E0199D27}"/>
              </a:ext>
            </a:extLst>
          </p:cNvPr>
          <p:cNvPicPr>
            <a:picLocks noChangeAspect="1"/>
          </p:cNvPicPr>
          <p:nvPr/>
        </p:nvPicPr>
        <p:blipFill rotWithShape="1">
          <a:blip r:embed="rId3"/>
          <a:srcRect l="17904" t="20415" r="15926" b="19555"/>
          <a:stretch/>
        </p:blipFill>
        <p:spPr>
          <a:xfrm>
            <a:off x="2141246" y="3024763"/>
            <a:ext cx="6870017" cy="3504085"/>
          </a:xfrm>
          <a:prstGeom prst="rect">
            <a:avLst/>
          </a:prstGeom>
        </p:spPr>
      </p:pic>
    </p:spTree>
    <p:extLst>
      <p:ext uri="{BB962C8B-B14F-4D97-AF65-F5344CB8AC3E}">
        <p14:creationId xmlns:p14="http://schemas.microsoft.com/office/powerpoint/2010/main" val="38014657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3189829-D4F5-C849-5E21-D5BCD17B0EB9}"/>
              </a:ext>
            </a:extLst>
          </p:cNvPr>
          <p:cNvPicPr>
            <a:picLocks noChangeAspect="1"/>
          </p:cNvPicPr>
          <p:nvPr/>
        </p:nvPicPr>
        <p:blipFill rotWithShape="1">
          <a:blip r:embed="rId2"/>
          <a:srcRect l="13427" t="13961" r="11451" b="7952"/>
          <a:stretch/>
        </p:blipFill>
        <p:spPr>
          <a:xfrm>
            <a:off x="754353" y="409966"/>
            <a:ext cx="10452692" cy="6108821"/>
          </a:xfrm>
          <a:prstGeom prst="rect">
            <a:avLst/>
          </a:prstGeom>
        </p:spPr>
      </p:pic>
    </p:spTree>
    <p:extLst>
      <p:ext uri="{BB962C8B-B14F-4D97-AF65-F5344CB8AC3E}">
        <p14:creationId xmlns:p14="http://schemas.microsoft.com/office/powerpoint/2010/main" val="66342806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5A948AA-2AFD-F837-7725-2B85CD35D31B}"/>
              </a:ext>
            </a:extLst>
          </p:cNvPr>
          <p:cNvPicPr>
            <a:picLocks noChangeAspect="1"/>
          </p:cNvPicPr>
          <p:nvPr/>
        </p:nvPicPr>
        <p:blipFill rotWithShape="1">
          <a:blip r:embed="rId2"/>
          <a:srcRect l="14879" t="14391" r="4677" b="7076"/>
          <a:stretch/>
        </p:blipFill>
        <p:spPr>
          <a:xfrm>
            <a:off x="1192161" y="737419"/>
            <a:ext cx="9807677" cy="5383161"/>
          </a:xfrm>
          <a:prstGeom prst="rect">
            <a:avLst/>
          </a:prstGeom>
        </p:spPr>
      </p:pic>
    </p:spTree>
    <p:extLst>
      <p:ext uri="{BB962C8B-B14F-4D97-AF65-F5344CB8AC3E}">
        <p14:creationId xmlns:p14="http://schemas.microsoft.com/office/powerpoint/2010/main" val="316351846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494061-6E8D-CD3B-F14A-5EFCFA825639}"/>
              </a:ext>
            </a:extLst>
          </p:cNvPr>
          <p:cNvSpPr>
            <a:spLocks noGrp="1"/>
          </p:cNvSpPr>
          <p:nvPr>
            <p:ph type="title"/>
          </p:nvPr>
        </p:nvSpPr>
        <p:spPr/>
        <p:txBody>
          <a:bodyPr/>
          <a:lstStyle/>
          <a:p>
            <a:r>
              <a:rPr lang="en-GB" dirty="0"/>
              <a:t>So, what happens if my child can’t segment and blend ?</a:t>
            </a:r>
          </a:p>
        </p:txBody>
      </p:sp>
      <p:sp>
        <p:nvSpPr>
          <p:cNvPr id="3" name="TextBox 2">
            <a:extLst>
              <a:ext uri="{FF2B5EF4-FFF2-40B4-BE49-F238E27FC236}">
                <a16:creationId xmlns:a16="http://schemas.microsoft.com/office/drawing/2014/main" id="{E920624D-04DA-924D-590C-7AA899F4F182}"/>
              </a:ext>
            </a:extLst>
          </p:cNvPr>
          <p:cNvSpPr txBox="1"/>
          <p:nvPr/>
        </p:nvSpPr>
        <p:spPr>
          <a:xfrm>
            <a:off x="677334" y="2619277"/>
            <a:ext cx="8752114" cy="2308324"/>
          </a:xfrm>
          <a:prstGeom prst="rect">
            <a:avLst/>
          </a:prstGeom>
          <a:noFill/>
        </p:spPr>
        <p:txBody>
          <a:bodyPr wrap="square" rtlCol="0">
            <a:spAutoFit/>
          </a:bodyPr>
          <a:lstStyle/>
          <a:p>
            <a:r>
              <a:rPr lang="en-GB" dirty="0">
                <a:latin typeface="Comic Sans MS" panose="030F0702030302020204" pitchFamily="66" charset="0"/>
              </a:rPr>
              <a:t>Each child will take home their weekly sounds to learn.</a:t>
            </a:r>
          </a:p>
          <a:p>
            <a:endParaRPr lang="en-GB" dirty="0">
              <a:latin typeface="Comic Sans MS" panose="030F0702030302020204" pitchFamily="66" charset="0"/>
            </a:endParaRPr>
          </a:p>
          <a:p>
            <a:r>
              <a:rPr lang="en-GB" dirty="0">
                <a:latin typeface="Comic Sans MS" panose="030F0702030302020204" pitchFamily="66" charset="0"/>
              </a:rPr>
              <a:t>Until they can segment and blend and have a reading book children will be given a discussion book . </a:t>
            </a:r>
          </a:p>
          <a:p>
            <a:endParaRPr lang="en-GB" dirty="0">
              <a:latin typeface="Comic Sans MS" panose="030F0702030302020204" pitchFamily="66" charset="0"/>
            </a:endParaRPr>
          </a:p>
          <a:p>
            <a:r>
              <a:rPr lang="en-GB" dirty="0">
                <a:latin typeface="Comic Sans MS" panose="030F0702030302020204" pitchFamily="66" charset="0"/>
              </a:rPr>
              <a:t>Discussion books may or may not have words in but it is about looking at the pictures and talking to your child about what they see., relating back to your own child’s experiences and broadening their vocabulary </a:t>
            </a:r>
          </a:p>
        </p:txBody>
      </p:sp>
    </p:spTree>
    <p:extLst>
      <p:ext uri="{BB962C8B-B14F-4D97-AF65-F5344CB8AC3E}">
        <p14:creationId xmlns:p14="http://schemas.microsoft.com/office/powerpoint/2010/main" val="37310800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E94608-EB14-009A-4DE7-432FBCD42D7F}"/>
              </a:ext>
            </a:extLst>
          </p:cNvPr>
          <p:cNvSpPr>
            <a:spLocks noGrp="1"/>
          </p:cNvSpPr>
          <p:nvPr>
            <p:ph type="title"/>
          </p:nvPr>
        </p:nvSpPr>
        <p:spPr/>
        <p:txBody>
          <a:bodyPr/>
          <a:lstStyle/>
          <a:p>
            <a:r>
              <a:rPr lang="en-GB" dirty="0"/>
              <a:t>How often are books changed </a:t>
            </a:r>
          </a:p>
        </p:txBody>
      </p:sp>
      <p:sp>
        <p:nvSpPr>
          <p:cNvPr id="3" name="TextBox 2">
            <a:extLst>
              <a:ext uri="{FF2B5EF4-FFF2-40B4-BE49-F238E27FC236}">
                <a16:creationId xmlns:a16="http://schemas.microsoft.com/office/drawing/2014/main" id="{30870CF3-6898-374F-6D26-AB5038667487}"/>
              </a:ext>
            </a:extLst>
          </p:cNvPr>
          <p:cNvSpPr txBox="1"/>
          <p:nvPr/>
        </p:nvSpPr>
        <p:spPr>
          <a:xfrm>
            <a:off x="677334" y="1717133"/>
            <a:ext cx="10784114" cy="4093428"/>
          </a:xfrm>
          <a:prstGeom prst="rect">
            <a:avLst/>
          </a:prstGeom>
          <a:noFill/>
        </p:spPr>
        <p:txBody>
          <a:bodyPr wrap="square" rtlCol="0">
            <a:spAutoFit/>
          </a:bodyPr>
          <a:lstStyle/>
          <a:p>
            <a:r>
              <a:rPr lang="en-GB" sz="2000" dirty="0">
                <a:latin typeface="Comic Sans MS" panose="030F0702030302020204" pitchFamily="66" charset="0"/>
              </a:rPr>
              <a:t>All books whether they be discussion books or reading books are changed twice a week on Tuesdays and Fridays. New sounds will be given out once a week.</a:t>
            </a:r>
          </a:p>
          <a:p>
            <a:endParaRPr lang="en-GB" sz="2000" dirty="0">
              <a:latin typeface="Comic Sans MS" panose="030F0702030302020204" pitchFamily="66" charset="0"/>
            </a:endParaRPr>
          </a:p>
          <a:p>
            <a:r>
              <a:rPr lang="en-GB" sz="2000" dirty="0">
                <a:latin typeface="Comic Sans MS" panose="030F0702030302020204" pitchFamily="66" charset="0"/>
              </a:rPr>
              <a:t>However, it is important that your child’s book bag is in school every day as staff will hear your child read and assess their sound knowledge regularly on other days and if the book bag isn’t in school, this can’t happen. </a:t>
            </a:r>
          </a:p>
          <a:p>
            <a:endParaRPr lang="en-GB" sz="2000" dirty="0">
              <a:latin typeface="Comic Sans MS" panose="030F0702030302020204" pitchFamily="66" charset="0"/>
            </a:endParaRPr>
          </a:p>
          <a:p>
            <a:r>
              <a:rPr lang="en-GB" sz="2000" dirty="0">
                <a:latin typeface="Comic Sans MS" panose="030F0702030302020204" pitchFamily="66" charset="0"/>
              </a:rPr>
              <a:t>You will find a reading record book alongside your child’s discussion book or reading books. Please make a comment about how your child has read or enjoyed the book when you have shared it with them. Please also sign the comment box. If there is no comment or no signature from an adult staff will presume that the book has not been heard with the child and it won’t be changed on the allocated day, so please remember to sign the reading record book! </a:t>
            </a:r>
          </a:p>
        </p:txBody>
      </p:sp>
    </p:spTree>
    <p:extLst>
      <p:ext uri="{BB962C8B-B14F-4D97-AF65-F5344CB8AC3E}">
        <p14:creationId xmlns:p14="http://schemas.microsoft.com/office/powerpoint/2010/main" val="175885357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C8F87C-6A64-E9CA-9D65-B820B12072EE}"/>
              </a:ext>
            </a:extLst>
          </p:cNvPr>
          <p:cNvSpPr>
            <a:spLocks noGrp="1"/>
          </p:cNvSpPr>
          <p:nvPr>
            <p:ph type="title"/>
          </p:nvPr>
        </p:nvSpPr>
        <p:spPr/>
        <p:txBody>
          <a:bodyPr/>
          <a:lstStyle/>
          <a:p>
            <a:r>
              <a:rPr lang="en-GB" dirty="0"/>
              <a:t>Friday 29</a:t>
            </a:r>
            <a:r>
              <a:rPr lang="en-GB" baseline="30000" dirty="0"/>
              <a:t>th</a:t>
            </a:r>
            <a:r>
              <a:rPr lang="en-GB" dirty="0"/>
              <a:t> September 2023</a:t>
            </a:r>
          </a:p>
        </p:txBody>
      </p:sp>
      <p:sp>
        <p:nvSpPr>
          <p:cNvPr id="3" name="Content Placeholder 2">
            <a:extLst>
              <a:ext uri="{FF2B5EF4-FFF2-40B4-BE49-F238E27FC236}">
                <a16:creationId xmlns:a16="http://schemas.microsoft.com/office/drawing/2014/main" id="{565A6C11-DE50-BD77-2DEB-7913E5E2F3AC}"/>
              </a:ext>
            </a:extLst>
          </p:cNvPr>
          <p:cNvSpPr>
            <a:spLocks noGrp="1"/>
          </p:cNvSpPr>
          <p:nvPr>
            <p:ph idx="1"/>
          </p:nvPr>
        </p:nvSpPr>
        <p:spPr/>
        <p:txBody>
          <a:bodyPr/>
          <a:lstStyle/>
          <a:p>
            <a:pPr marL="0" indent="0">
              <a:buNone/>
            </a:pPr>
            <a:r>
              <a:rPr lang="en-GB" dirty="0"/>
              <a:t>On Friday 29</a:t>
            </a:r>
            <a:r>
              <a:rPr lang="en-GB" baseline="30000" dirty="0"/>
              <a:t>th</a:t>
            </a:r>
            <a:r>
              <a:rPr lang="en-GB" dirty="0"/>
              <a:t> September, we will have completed the first week of our phonics lessons, so in your child’s book bag, this is what you will find:</a:t>
            </a:r>
          </a:p>
          <a:p>
            <a:r>
              <a:rPr lang="en-GB" dirty="0"/>
              <a:t>A red or blue folder depending on which group your child is in.</a:t>
            </a:r>
          </a:p>
          <a:p>
            <a:r>
              <a:rPr lang="en-GB" dirty="0"/>
              <a:t>A reading record book.</a:t>
            </a:r>
          </a:p>
          <a:p>
            <a:r>
              <a:rPr lang="en-GB" dirty="0"/>
              <a:t>A sharing book.</a:t>
            </a:r>
          </a:p>
          <a:p>
            <a:r>
              <a:rPr lang="en-GB" dirty="0"/>
              <a:t>A word book containing the phonics sounds that the children have learnt that week.</a:t>
            </a:r>
          </a:p>
          <a:p>
            <a:r>
              <a:rPr lang="en-GB" dirty="0"/>
              <a:t>Tricky words</a:t>
            </a:r>
          </a:p>
          <a:p>
            <a:r>
              <a:rPr lang="en-GB" dirty="0"/>
              <a:t>A sound mat.</a:t>
            </a:r>
          </a:p>
          <a:p>
            <a:r>
              <a:rPr lang="en-GB" dirty="0"/>
              <a:t>Bug Club login details.</a:t>
            </a:r>
          </a:p>
        </p:txBody>
      </p:sp>
    </p:spTree>
    <p:extLst>
      <p:ext uri="{BB962C8B-B14F-4D97-AF65-F5344CB8AC3E}">
        <p14:creationId xmlns:p14="http://schemas.microsoft.com/office/powerpoint/2010/main" val="3181512294"/>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23659B44-6E34-4CE8-8F0D-387DA799682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226</TotalTime>
  <Words>1089</Words>
  <Application>Microsoft Office PowerPoint</Application>
  <PresentationFormat>Widescreen</PresentationFormat>
  <Paragraphs>89</Paragraphs>
  <Slides>15</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15</vt:i4>
      </vt:variant>
    </vt:vector>
  </HeadingPairs>
  <TitlesOfParts>
    <vt:vector size="21" baseType="lpstr">
      <vt:lpstr>Arial</vt:lpstr>
      <vt:lpstr>Calibri</vt:lpstr>
      <vt:lpstr>Comic Sans MS</vt:lpstr>
      <vt:lpstr>Trebuchet MS</vt:lpstr>
      <vt:lpstr>Wingdings 3</vt:lpstr>
      <vt:lpstr>Facet</vt:lpstr>
      <vt:lpstr>  Welcome to St Thomas More  EYFS  Phonic / Reading  meeting </vt:lpstr>
      <vt:lpstr>                                Phonics </vt:lpstr>
      <vt:lpstr>Terminology </vt:lpstr>
      <vt:lpstr>Little Wandle and Jolly Phonics </vt:lpstr>
      <vt:lpstr>                         A typical lesson </vt:lpstr>
      <vt:lpstr>                 How to help at home </vt:lpstr>
      <vt:lpstr>                 How to help at home </vt:lpstr>
      <vt:lpstr>Learning to read </vt:lpstr>
      <vt:lpstr>Phonic Bug</vt:lpstr>
      <vt:lpstr>PowerPoint Presentation</vt:lpstr>
      <vt:lpstr>PowerPoint Presentation</vt:lpstr>
      <vt:lpstr>PowerPoint Presentation</vt:lpstr>
      <vt:lpstr>So, what happens if my child can’t segment and blend ?</vt:lpstr>
      <vt:lpstr>How often are books changed </vt:lpstr>
      <vt:lpstr>Friday 29th September 2023</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St Thomas More  EYFS  Phonic / Reading  meeting</dc:title>
  <dc:creator>Deborah SULLIVAN</dc:creator>
  <cp:lastModifiedBy>Mr M McLoughlin</cp:lastModifiedBy>
  <cp:revision>3</cp:revision>
  <dcterms:created xsi:type="dcterms:W3CDTF">2023-09-14T13:18:05Z</dcterms:created>
  <dcterms:modified xsi:type="dcterms:W3CDTF">2023-09-18T15:10:06Z</dcterms:modified>
</cp:coreProperties>
</file>