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60" r:id="rId3"/>
    <p:sldId id="258" r:id="rId4"/>
    <p:sldId id="283" r:id="rId5"/>
    <p:sldId id="286" r:id="rId6"/>
    <p:sldId id="277" r:id="rId7"/>
    <p:sldId id="262" r:id="rId8"/>
    <p:sldId id="265" r:id="rId9"/>
    <p:sldId id="287" r:id="rId10"/>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82" autoAdjust="0"/>
    <p:restoredTop sz="94662" autoAdjust="0"/>
  </p:normalViewPr>
  <p:slideViewPr>
    <p:cSldViewPr>
      <p:cViewPr varScale="1">
        <p:scale>
          <a:sx n="69" d="100"/>
          <a:sy n="69" d="100"/>
        </p:scale>
        <p:origin x="1308" y="96"/>
      </p:cViewPr>
      <p:guideLst>
        <p:guide orient="horz" pos="2160"/>
        <p:guide pos="2880"/>
      </p:guideLst>
    </p:cSldViewPr>
  </p:slideViewPr>
  <p:notesTextViewPr>
    <p:cViewPr>
      <p:scale>
        <a:sx n="1" d="1"/>
        <a:sy n="1" d="1"/>
      </p:scale>
      <p:origin x="0" y="0"/>
    </p:cViewPr>
  </p:notesTextViewPr>
  <p:sorterViewPr>
    <p:cViewPr>
      <p:scale>
        <a:sx n="100" d="100"/>
        <a:sy n="100" d="100"/>
      </p:scale>
      <p:origin x="0" y="-269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578793D1-471B-404D-A29A-655B9C409E6C}" type="datetimeFigureOut">
              <a:rPr lang="en-GB" smtClean="0"/>
              <a:t>15/10/2020</a:t>
            </a:fld>
            <a:endParaRPr lang="en-GB"/>
          </a:p>
        </p:txBody>
      </p:sp>
      <p:sp>
        <p:nvSpPr>
          <p:cNvPr id="4" name="Slide Image Placeholder 3"/>
          <p:cNvSpPr>
            <a:spLocks noGrp="1" noRot="1" noChangeAspect="1"/>
          </p:cNvSpPr>
          <p:nvPr>
            <p:ph type="sldImg" idx="2"/>
          </p:nvPr>
        </p:nvSpPr>
        <p:spPr>
          <a:xfrm>
            <a:off x="1166813" y="1241425"/>
            <a:ext cx="4465637"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3C2384CD-9A99-4732-B881-85C051BF5D52}" type="slidenum">
              <a:rPr lang="en-GB" smtClean="0"/>
              <a:t>‹#›</a:t>
            </a:fld>
            <a:endParaRPr lang="en-GB"/>
          </a:p>
        </p:txBody>
      </p:sp>
    </p:spTree>
    <p:extLst>
      <p:ext uri="{BB962C8B-B14F-4D97-AF65-F5344CB8AC3E}">
        <p14:creationId xmlns:p14="http://schemas.microsoft.com/office/powerpoint/2010/main" val="338171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5D958F4-C8AC-4BD5-8E14-9E610BD1B6A8}"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715119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8883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D958F4-C8AC-4BD5-8E14-9E610BD1B6A8}"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52966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D958F4-C8AC-4BD5-8E14-9E610BD1B6A8}" type="datetimeFigureOut">
              <a:rPr lang="en-US" smtClean="0"/>
              <a:t>10/15/2020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12036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5D958F4-C8AC-4BD5-8E14-9E610BD1B6A8}" type="datetimeFigureOut">
              <a:rPr lang="en-US" smtClean="0"/>
              <a:t>10/15/2020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430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D958F4-C8AC-4BD5-8E14-9E610BD1B6A8}" type="datetimeFigureOut">
              <a:rPr lang="en-US" smtClean="0"/>
              <a:t>10/15/2020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48294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D958F4-C8AC-4BD5-8E14-9E610BD1B6A8}" type="datetimeFigureOut">
              <a:rPr lang="en-US" smtClean="0"/>
              <a:t>10/15/2020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79716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10/15/2020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611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10/15/2020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1039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349085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735754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3396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D958F4-C8AC-4BD5-8E14-9E610BD1B6A8}" type="datetimeFigureOut">
              <a:rPr lang="en-US" smtClean="0"/>
              <a:t>10/15/2020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4B802F-673E-4D9B-A1E7-D7E69902129F}" type="slidenum">
              <a:rPr lang="en-US" smtClean="0"/>
              <a:t>‹#›</a:t>
            </a:fld>
            <a:endParaRPr lang="en-US"/>
          </a:p>
        </p:txBody>
      </p:sp>
    </p:spTree>
    <p:extLst>
      <p:ext uri="{BB962C8B-B14F-4D97-AF65-F5344CB8AC3E}">
        <p14:creationId xmlns:p14="http://schemas.microsoft.com/office/powerpoint/2010/main" val="3352437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67370"/>
            <a:ext cx="7772400" cy="1470025"/>
          </a:xfrm>
        </p:spPr>
        <p:txBody>
          <a:bodyPr/>
          <a:lstStyle/>
          <a:p>
            <a:r>
              <a:rPr lang="en-US" dirty="0" smtClean="0">
                <a:latin typeface="Comic Sans MS" panose="030F0702030302020204" pitchFamily="66" charset="0"/>
              </a:rPr>
              <a:t>Week 8</a:t>
            </a:r>
            <a:endParaRPr lang="en-US" dirty="0">
              <a:latin typeface="Comic Sans MS" panose="030F0702030302020204" pitchFamily="66" charset="0"/>
            </a:endParaRPr>
          </a:p>
        </p:txBody>
      </p:sp>
      <p:sp>
        <p:nvSpPr>
          <p:cNvPr id="3" name="Subtitle 2"/>
          <p:cNvSpPr>
            <a:spLocks noGrp="1"/>
          </p:cNvSpPr>
          <p:nvPr>
            <p:ph type="subTitle" idx="1"/>
          </p:nvPr>
        </p:nvSpPr>
        <p:spPr/>
        <p:txBody>
          <a:bodyPr>
            <a:normAutofit fontScale="92500" lnSpcReduction="20000"/>
          </a:bodyPr>
          <a:lstStyle/>
          <a:p>
            <a:r>
              <a:rPr lang="en-GB" u="sng" dirty="0" smtClean="0">
                <a:solidFill>
                  <a:schemeClr val="tx1"/>
                </a:solidFill>
                <a:latin typeface="Comic Sans MS" panose="030F0702030302020204" pitchFamily="66" charset="0"/>
              </a:rPr>
              <a:t>Out come: to write my own version of a Greek Myth.</a:t>
            </a:r>
          </a:p>
          <a:p>
            <a:endParaRPr lang="en-GB" u="sng" dirty="0">
              <a:solidFill>
                <a:schemeClr val="tx1"/>
              </a:solidFill>
              <a:latin typeface="Comic Sans MS" panose="030F0702030302020204" pitchFamily="66" charset="0"/>
            </a:endParaRPr>
          </a:p>
          <a:p>
            <a:r>
              <a:rPr lang="en-GB" u="sng" dirty="0">
                <a:solidFill>
                  <a:schemeClr val="tx1"/>
                </a:solidFill>
                <a:latin typeface="Comic Sans MS" panose="030F0702030302020204" pitchFamily="66" charset="0"/>
              </a:rPr>
              <a:t> </a:t>
            </a:r>
          </a:p>
          <a:p>
            <a:endParaRPr lang="en-US" u="sng"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624514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762000"/>
            <a:ext cx="8839200" cy="5663089"/>
          </a:xfrm>
          <a:prstGeom prst="rect">
            <a:avLst/>
          </a:prstGeom>
        </p:spPr>
        <p:txBody>
          <a:bodyPr wrap="square">
            <a:spAutoFit/>
          </a:bodyPr>
          <a:lstStyle/>
          <a:p>
            <a:r>
              <a:rPr lang="en-GB" sz="3200" u="sng" dirty="0">
                <a:solidFill>
                  <a:schemeClr val="accent2">
                    <a:lumMod val="75000"/>
                  </a:schemeClr>
                </a:solidFill>
                <a:latin typeface="Comic Sans MS" panose="030F0702030302020204" pitchFamily="66" charset="0"/>
              </a:rPr>
              <a:t>Words of the day </a:t>
            </a:r>
            <a:r>
              <a:rPr lang="en-GB" sz="3200" u="sng" dirty="0" smtClean="0">
                <a:solidFill>
                  <a:schemeClr val="accent2">
                    <a:lumMod val="75000"/>
                  </a:schemeClr>
                </a:solidFill>
                <a:latin typeface="Comic Sans MS" panose="030F0702030302020204" pitchFamily="66" charset="0"/>
              </a:rPr>
              <a:t>–triumph</a:t>
            </a:r>
          </a:p>
          <a:p>
            <a:r>
              <a:rPr lang="en-US" sz="3200" u="sng" dirty="0" smtClean="0">
                <a:solidFill>
                  <a:srgbClr val="FF0000"/>
                </a:solidFill>
                <a:latin typeface="Comic Sans MS" panose="030F0702030302020204" pitchFamily="66" charset="0"/>
              </a:rPr>
              <a:t>Grammar </a:t>
            </a:r>
            <a:r>
              <a:rPr lang="en-US" sz="3200" u="sng" dirty="0" smtClean="0">
                <a:solidFill>
                  <a:srgbClr val="FF0000"/>
                </a:solidFill>
                <a:latin typeface="Comic Sans MS" panose="030F0702030302020204" pitchFamily="66" charset="0"/>
              </a:rPr>
              <a:t>focus</a:t>
            </a:r>
          </a:p>
          <a:p>
            <a:r>
              <a:rPr lang="en-US" sz="3200" u="sng" dirty="0" smtClean="0">
                <a:solidFill>
                  <a:srgbClr val="FF0000"/>
                </a:solidFill>
                <a:latin typeface="Comic Sans MS" panose="030F0702030302020204" pitchFamily="66" charset="0"/>
              </a:rPr>
              <a:t>To use the suffix </a:t>
            </a:r>
            <a:r>
              <a:rPr lang="en-US" sz="3200" u="sng" dirty="0" err="1" smtClean="0">
                <a:solidFill>
                  <a:schemeClr val="tx1">
                    <a:lumMod val="95000"/>
                    <a:lumOff val="5000"/>
                  </a:schemeClr>
                </a:solidFill>
                <a:latin typeface="Comic Sans MS" panose="030F0702030302020204" pitchFamily="66" charset="0"/>
              </a:rPr>
              <a:t>ed</a:t>
            </a:r>
            <a:r>
              <a:rPr lang="en-US" sz="3200" u="sng" dirty="0" smtClean="0">
                <a:solidFill>
                  <a:schemeClr val="tx1">
                    <a:lumMod val="95000"/>
                    <a:lumOff val="5000"/>
                  </a:schemeClr>
                </a:solidFill>
                <a:latin typeface="Comic Sans MS" panose="030F0702030302020204" pitchFamily="66" charset="0"/>
              </a:rPr>
              <a:t> </a:t>
            </a:r>
            <a:r>
              <a:rPr lang="en-US" sz="3200" u="sng" dirty="0" smtClean="0">
                <a:solidFill>
                  <a:srgbClr val="FF0000"/>
                </a:solidFill>
                <a:latin typeface="Comic Sans MS" panose="030F0702030302020204" pitchFamily="66" charset="0"/>
              </a:rPr>
              <a:t>for past tense.</a:t>
            </a:r>
          </a:p>
          <a:p>
            <a:endParaRPr lang="en-US" sz="3200" u="sng" dirty="0">
              <a:solidFill>
                <a:srgbClr val="FF0000"/>
              </a:solidFill>
              <a:latin typeface="Comic Sans MS" panose="030F0702030302020204" pitchFamily="66" charset="0"/>
            </a:endParaRPr>
          </a:p>
          <a:p>
            <a:r>
              <a:rPr lang="en-US" sz="3200" u="sng" dirty="0" smtClean="0">
                <a:solidFill>
                  <a:srgbClr val="FF0000"/>
                </a:solidFill>
                <a:latin typeface="Comic Sans MS" panose="030F0702030302020204" pitchFamily="66" charset="0"/>
              </a:rPr>
              <a:t>See Oak National Academy</a:t>
            </a:r>
          </a:p>
          <a:p>
            <a:endParaRPr lang="en-US" sz="3200" u="sng" dirty="0">
              <a:solidFill>
                <a:srgbClr val="FF0000"/>
              </a:solidFill>
              <a:latin typeface="Comic Sans MS" panose="030F0702030302020204" pitchFamily="66" charset="0"/>
            </a:endParaRPr>
          </a:p>
          <a:p>
            <a:r>
              <a:rPr lang="en-US" sz="1200" dirty="0" smtClean="0">
                <a:latin typeface="Comic Sans MS" panose="030F0702030302020204" pitchFamily="66" charset="0"/>
              </a:rPr>
              <a:t>https</a:t>
            </a:r>
            <a:r>
              <a:rPr lang="en-US" sz="1200" dirty="0">
                <a:latin typeface="Comic Sans MS" panose="030F0702030302020204" pitchFamily="66" charset="0"/>
              </a:rPr>
              <a:t>://classroom.thenational.academy/lessons/to-practise-and-apply-knowledge-of-suffixes-past-and-present-tense-including-a-test-61h3ce</a:t>
            </a:r>
            <a:endParaRPr lang="en-US" sz="1200" dirty="0" smtClean="0">
              <a:latin typeface="Comic Sans MS" panose="030F0702030302020204" pitchFamily="66" charset="0"/>
            </a:endParaRPr>
          </a:p>
          <a:p>
            <a:endParaRPr lang="en-US" sz="3200" dirty="0" smtClean="0">
              <a:solidFill>
                <a:schemeClr val="tx2"/>
              </a:solidFill>
              <a:latin typeface="Comic Sans MS" panose="030F0702030302020204" pitchFamily="66" charset="0"/>
            </a:endParaRPr>
          </a:p>
          <a:p>
            <a:endParaRPr lang="en-US" sz="3200" dirty="0">
              <a:solidFill>
                <a:schemeClr val="tx2"/>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latin typeface="Comic Sans MS" panose="030F0702030302020204" pitchFamily="66" charset="0"/>
            </a:endParaRPr>
          </a:p>
          <a:p>
            <a:endParaRPr lang="en-US" dirty="0"/>
          </a:p>
        </p:txBody>
      </p:sp>
      <p:sp>
        <p:nvSpPr>
          <p:cNvPr id="7" name="TextBox 6"/>
          <p:cNvSpPr txBox="1"/>
          <p:nvPr/>
        </p:nvSpPr>
        <p:spPr>
          <a:xfrm>
            <a:off x="364834" y="257786"/>
            <a:ext cx="6112166" cy="461665"/>
          </a:xfrm>
          <a:prstGeom prst="rect">
            <a:avLst/>
          </a:prstGeom>
          <a:noFill/>
        </p:spPr>
        <p:txBody>
          <a:bodyPr wrap="square" rtlCol="0">
            <a:spAutoFit/>
          </a:bodyPr>
          <a:lstStyle/>
          <a:p>
            <a:r>
              <a:rPr lang="en-US" sz="2400" u="sng" dirty="0" smtClean="0">
                <a:latin typeface="Comic Sans MS" panose="030F0702030302020204" pitchFamily="66" charset="0"/>
              </a:rPr>
              <a:t>Monday </a:t>
            </a:r>
            <a:r>
              <a:rPr lang="en-US" sz="2400" u="sng" dirty="0" smtClean="0">
                <a:latin typeface="Comic Sans MS" panose="030F0702030302020204" pitchFamily="66" charset="0"/>
              </a:rPr>
              <a:t>19th </a:t>
            </a:r>
            <a:r>
              <a:rPr lang="en-US" sz="2400" u="sng" dirty="0" smtClean="0">
                <a:latin typeface="Comic Sans MS" panose="030F0702030302020204" pitchFamily="66" charset="0"/>
              </a:rPr>
              <a:t>October 2020</a:t>
            </a:r>
            <a:endParaRPr lang="en-US" sz="2400" u="sng" dirty="0">
              <a:latin typeface="Comic Sans MS" panose="030F0702030302020204" pitchFamily="66" charset="0"/>
            </a:endParaRPr>
          </a:p>
        </p:txBody>
      </p:sp>
      <p:sp>
        <p:nvSpPr>
          <p:cNvPr id="2" name="TextBox 1">
            <a:extLst>
              <a:ext uri="{FF2B5EF4-FFF2-40B4-BE49-F238E27FC236}">
                <a16:creationId xmlns:a16="http://schemas.microsoft.com/office/drawing/2014/main" id="{104EE0E3-E788-461A-AEBA-87DAFAD6944C}"/>
              </a:ext>
            </a:extLst>
          </p:cNvPr>
          <p:cNvSpPr txBox="1"/>
          <p:nvPr/>
        </p:nvSpPr>
        <p:spPr>
          <a:xfrm>
            <a:off x="4109987" y="3108960"/>
            <a:ext cx="914400" cy="914400"/>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16646813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685800"/>
            <a:ext cx="6400800" cy="3416320"/>
          </a:xfrm>
          <a:prstGeom prst="rect">
            <a:avLst/>
          </a:prstGeom>
          <a:noFill/>
        </p:spPr>
        <p:txBody>
          <a:bodyPr wrap="square" rtlCol="0">
            <a:spAutoFit/>
          </a:bodyPr>
          <a:lstStyle/>
          <a:p>
            <a:r>
              <a:rPr lang="en-US" dirty="0" smtClean="0">
                <a:solidFill>
                  <a:schemeClr val="tx2"/>
                </a:solidFill>
                <a:latin typeface="Comic Sans MS" panose="030F0702030302020204" pitchFamily="66" charset="0"/>
              </a:rPr>
              <a:t>Read through this weeks spellings.</a:t>
            </a:r>
          </a:p>
          <a:p>
            <a:endParaRPr lang="en-US" dirty="0">
              <a:solidFill>
                <a:schemeClr val="tx2"/>
              </a:solidFill>
              <a:latin typeface="Comic Sans MS" panose="030F0702030302020204" pitchFamily="66" charset="0"/>
            </a:endParaRPr>
          </a:p>
          <a:p>
            <a:r>
              <a:rPr lang="en-US" dirty="0" smtClean="0">
                <a:solidFill>
                  <a:schemeClr val="tx2"/>
                </a:solidFill>
                <a:latin typeface="Comic Sans MS" panose="030F0702030302020204" pitchFamily="66" charset="0"/>
              </a:rPr>
              <a:t>Blowing</a:t>
            </a:r>
          </a:p>
          <a:p>
            <a:r>
              <a:rPr lang="en-US" dirty="0" smtClean="0">
                <a:solidFill>
                  <a:schemeClr val="tx2"/>
                </a:solidFill>
                <a:latin typeface="Comic Sans MS" panose="030F0702030302020204" pitchFamily="66" charset="0"/>
              </a:rPr>
              <a:t>Reaching</a:t>
            </a:r>
          </a:p>
          <a:p>
            <a:r>
              <a:rPr lang="en-US" dirty="0" smtClean="0">
                <a:solidFill>
                  <a:schemeClr val="tx2"/>
                </a:solidFill>
                <a:latin typeface="Comic Sans MS" panose="030F0702030302020204" pitchFamily="66" charset="0"/>
              </a:rPr>
              <a:t>Hiding</a:t>
            </a:r>
          </a:p>
          <a:p>
            <a:r>
              <a:rPr lang="en-US" dirty="0" smtClean="0">
                <a:solidFill>
                  <a:schemeClr val="tx2"/>
                </a:solidFill>
                <a:latin typeface="Comic Sans MS" panose="030F0702030302020204" pitchFamily="66" charset="0"/>
              </a:rPr>
              <a:t>Staring</a:t>
            </a:r>
          </a:p>
          <a:p>
            <a:r>
              <a:rPr lang="en-US" dirty="0" smtClean="0">
                <a:solidFill>
                  <a:schemeClr val="tx2"/>
                </a:solidFill>
                <a:latin typeface="Comic Sans MS" panose="030F0702030302020204" pitchFamily="66" charset="0"/>
              </a:rPr>
              <a:t>Spotting</a:t>
            </a:r>
          </a:p>
          <a:p>
            <a:r>
              <a:rPr lang="en-US" dirty="0" smtClean="0">
                <a:solidFill>
                  <a:schemeClr val="tx2"/>
                </a:solidFill>
                <a:latin typeface="Comic Sans MS" panose="030F0702030302020204" pitchFamily="66" charset="0"/>
              </a:rPr>
              <a:t>Running</a:t>
            </a:r>
          </a:p>
          <a:p>
            <a:r>
              <a:rPr lang="en-US" dirty="0" smtClean="0">
                <a:solidFill>
                  <a:schemeClr val="tx2"/>
                </a:solidFill>
                <a:latin typeface="Comic Sans MS" panose="030F0702030302020204" pitchFamily="66" charset="0"/>
              </a:rPr>
              <a:t>Flying</a:t>
            </a:r>
          </a:p>
          <a:p>
            <a:r>
              <a:rPr lang="en-US" dirty="0" smtClean="0">
                <a:solidFill>
                  <a:schemeClr val="tx2"/>
                </a:solidFill>
                <a:latin typeface="Comic Sans MS" panose="030F0702030302020204" pitchFamily="66" charset="0"/>
              </a:rPr>
              <a:t>Trying</a:t>
            </a:r>
          </a:p>
          <a:p>
            <a:r>
              <a:rPr lang="en-US" dirty="0" smtClean="0">
                <a:solidFill>
                  <a:schemeClr val="tx2"/>
                </a:solidFill>
                <a:latin typeface="Comic Sans MS" panose="030F0702030302020204" pitchFamily="66" charset="0"/>
              </a:rPr>
              <a:t>Trembling</a:t>
            </a:r>
          </a:p>
          <a:p>
            <a:r>
              <a:rPr lang="en-US" dirty="0" smtClean="0">
                <a:solidFill>
                  <a:schemeClr val="tx2"/>
                </a:solidFill>
                <a:latin typeface="Comic Sans MS" panose="030F0702030302020204" pitchFamily="66" charset="0"/>
              </a:rPr>
              <a:t>whispering</a:t>
            </a:r>
            <a:endParaRPr lang="en-US" dirty="0">
              <a:solidFill>
                <a:schemeClr val="tx2"/>
              </a:solidFill>
              <a:latin typeface="Comic Sans MS" panose="030F0702030302020204" pitchFamily="66" charset="0"/>
            </a:endParaRPr>
          </a:p>
        </p:txBody>
      </p:sp>
      <p:sp>
        <p:nvSpPr>
          <p:cNvPr id="7" name="TextBox 6"/>
          <p:cNvSpPr txBox="1"/>
          <p:nvPr/>
        </p:nvSpPr>
        <p:spPr>
          <a:xfrm>
            <a:off x="685800" y="5029200"/>
            <a:ext cx="7772400" cy="923330"/>
          </a:xfrm>
          <a:prstGeom prst="rect">
            <a:avLst/>
          </a:prstGeom>
          <a:noFill/>
        </p:spPr>
        <p:txBody>
          <a:bodyPr wrap="square" rtlCol="0">
            <a:spAutoFit/>
          </a:bodyPr>
          <a:lstStyle/>
          <a:p>
            <a:r>
              <a:rPr lang="en-GB" dirty="0" smtClean="0"/>
              <a:t>Write your sentences out. Check that you understand the meaning of each word. </a:t>
            </a:r>
          </a:p>
          <a:p>
            <a:endParaRPr lang="en-GB" dirty="0"/>
          </a:p>
          <a:p>
            <a:r>
              <a:rPr lang="en-GB" dirty="0" smtClean="0"/>
              <a:t>Read  , what are the different places it is set?  </a:t>
            </a:r>
            <a:endParaRPr lang="en-GB" dirty="0"/>
          </a:p>
        </p:txBody>
      </p:sp>
    </p:spTree>
    <p:extLst>
      <p:ext uri="{BB962C8B-B14F-4D97-AF65-F5344CB8AC3E}">
        <p14:creationId xmlns:p14="http://schemas.microsoft.com/office/powerpoint/2010/main" val="2150237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1800" dirty="0"/>
              <a:t/>
            </a:r>
            <a:br>
              <a:rPr lang="en-GB" sz="1800" dirty="0"/>
            </a:br>
            <a:r>
              <a:rPr lang="en-GB" sz="1800" dirty="0" smtClean="0"/>
              <a:t/>
            </a:r>
            <a:br>
              <a:rPr lang="en-GB" sz="1800" dirty="0" smtClean="0"/>
            </a:br>
            <a:endParaRPr lang="en-GB" sz="1800" dirty="0"/>
          </a:p>
        </p:txBody>
      </p:sp>
      <p:sp>
        <p:nvSpPr>
          <p:cNvPr id="3" name="Subtitle 2"/>
          <p:cNvSpPr>
            <a:spLocks noGrp="1"/>
          </p:cNvSpPr>
          <p:nvPr>
            <p:ph type="subTitle" idx="1"/>
          </p:nvPr>
        </p:nvSpPr>
        <p:spPr>
          <a:xfrm>
            <a:off x="1524000" y="2514600"/>
            <a:ext cx="6400800" cy="1752600"/>
          </a:xfrm>
        </p:spPr>
        <p:txBody>
          <a:bodyPr>
            <a:normAutofit fontScale="55000" lnSpcReduction="20000"/>
          </a:bodyPr>
          <a:lstStyle/>
          <a:p>
            <a:r>
              <a:rPr lang="en-US" sz="4800" dirty="0" smtClean="0">
                <a:solidFill>
                  <a:srgbClr val="7030A0"/>
                </a:solidFill>
              </a:rPr>
              <a:t>Lo : to </a:t>
            </a:r>
            <a:r>
              <a:rPr lang="en-US" sz="4800" dirty="0" smtClean="0">
                <a:solidFill>
                  <a:srgbClr val="7030A0"/>
                </a:solidFill>
              </a:rPr>
              <a:t>continue to explore</a:t>
            </a:r>
            <a:r>
              <a:rPr lang="en-US" sz="4800" dirty="0" smtClean="0">
                <a:solidFill>
                  <a:srgbClr val="7030A0"/>
                </a:solidFill>
              </a:rPr>
              <a:t> </a:t>
            </a:r>
            <a:r>
              <a:rPr lang="en-US" sz="4800" dirty="0" smtClean="0">
                <a:solidFill>
                  <a:srgbClr val="7030A0"/>
                </a:solidFill>
              </a:rPr>
              <a:t>complex sentences</a:t>
            </a:r>
            <a:r>
              <a:rPr lang="en-US" sz="4800" dirty="0" smtClean="0">
                <a:solidFill>
                  <a:srgbClr val="7030A0"/>
                </a:solidFill>
              </a:rPr>
              <a:t>.</a:t>
            </a:r>
          </a:p>
          <a:p>
            <a:endParaRPr lang="en-US" sz="4800" dirty="0">
              <a:solidFill>
                <a:srgbClr val="7030A0"/>
              </a:solidFill>
            </a:endParaRPr>
          </a:p>
          <a:p>
            <a:r>
              <a:rPr lang="en-GB" sz="4800" dirty="0">
                <a:solidFill>
                  <a:schemeClr val="tx1"/>
                </a:solidFill>
              </a:rPr>
              <a:t>https://classroom.thenational.academy/lessons/to-explore-complex-sentences-c8r34r</a:t>
            </a:r>
            <a:endParaRPr lang="en-GB" sz="4800" dirty="0">
              <a:solidFill>
                <a:schemeClr val="tx1"/>
              </a:solidFill>
            </a:endParaRPr>
          </a:p>
        </p:txBody>
      </p:sp>
    </p:spTree>
    <p:extLst>
      <p:ext uri="{BB962C8B-B14F-4D97-AF65-F5344CB8AC3E}">
        <p14:creationId xmlns:p14="http://schemas.microsoft.com/office/powerpoint/2010/main" val="11925387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33400"/>
            <a:ext cx="8305800" cy="461665"/>
          </a:xfrm>
          <a:prstGeom prst="rect">
            <a:avLst/>
          </a:prstGeom>
        </p:spPr>
        <p:txBody>
          <a:bodyPr wrap="square">
            <a:spAutoFit/>
          </a:bodyPr>
          <a:lstStyle/>
          <a:p>
            <a:endParaRPr lang="en-US" sz="2400" dirty="0">
              <a:latin typeface="Comic Sans MS" panose="030F0702030302020204" pitchFamily="66" charset="0"/>
            </a:endParaRPr>
          </a:p>
        </p:txBody>
      </p:sp>
      <p:sp>
        <p:nvSpPr>
          <p:cNvPr id="5" name="TextBox 4">
            <a:extLst>
              <a:ext uri="{FF2B5EF4-FFF2-40B4-BE49-F238E27FC236}">
                <a16:creationId xmlns:a16="http://schemas.microsoft.com/office/drawing/2014/main" id="{042C138F-9547-44C4-84C1-A53C40D279CB}"/>
              </a:ext>
            </a:extLst>
          </p:cNvPr>
          <p:cNvSpPr txBox="1"/>
          <p:nvPr/>
        </p:nvSpPr>
        <p:spPr>
          <a:xfrm>
            <a:off x="457200" y="533401"/>
            <a:ext cx="8305800" cy="853567"/>
          </a:xfrm>
          <a:prstGeom prst="rect">
            <a:avLst/>
          </a:prstGeom>
          <a:noFill/>
        </p:spPr>
        <p:txBody>
          <a:bodyPr wrap="square">
            <a:spAutoFit/>
          </a:bodyPr>
          <a:lstStyle/>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1104900" y="316437"/>
            <a:ext cx="7239000" cy="5701304"/>
          </a:xfrm>
          <a:prstGeom prst="rect">
            <a:avLst/>
          </a:prstGeom>
        </p:spPr>
        <p:txBody>
          <a:bodyPr wrap="square">
            <a:spAutoFit/>
          </a:bodyPr>
          <a:lstStyle/>
          <a:p>
            <a:pPr>
              <a:lnSpc>
                <a:spcPct val="107000"/>
              </a:lnSpc>
              <a:spcAft>
                <a:spcPts val="800"/>
              </a:spcAft>
            </a:pPr>
            <a:r>
              <a:rPr lang="en-GB" u="sng" dirty="0">
                <a:latin typeface="Comic Sans MS" panose="030F0702030302020204" pitchFamily="66" charset="0"/>
                <a:ea typeface="Calibri" panose="020F0502020204030204" pitchFamily="34" charset="0"/>
                <a:cs typeface="Times New Roman" panose="02020603050405020304" pitchFamily="18" charset="0"/>
              </a:rPr>
              <a:t>Tuesday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20</a:t>
            </a:r>
            <a:r>
              <a:rPr lang="en-GB" u="sng" dirty="0" smtClean="0">
                <a:latin typeface="Comic Sans MS" panose="030F0702030302020204" pitchFamily="66" charset="0"/>
                <a:ea typeface="Calibri" panose="020F0502020204030204" pitchFamily="34" charset="0"/>
                <a:cs typeface="Times New Roman" panose="02020603050405020304" pitchFamily="18" charset="0"/>
              </a:rPr>
              <a:t>th </a:t>
            </a:r>
            <a:r>
              <a:rPr lang="en-GB" u="sng" dirty="0">
                <a:latin typeface="Comic Sans MS" panose="030F0702030302020204" pitchFamily="66" charset="0"/>
                <a:ea typeface="Calibri" panose="020F0502020204030204" pitchFamily="34" charset="0"/>
                <a:cs typeface="Times New Roman" panose="02020603050405020304" pitchFamily="18" charset="0"/>
              </a:rPr>
              <a:t>October 2020</a:t>
            </a:r>
          </a:p>
          <a:p>
            <a:pPr>
              <a:lnSpc>
                <a:spcPct val="107000"/>
              </a:lnSpc>
              <a:spcAft>
                <a:spcPts val="800"/>
              </a:spcAft>
            </a:pPr>
            <a:r>
              <a:rPr lang="en-GB" u="sng" dirty="0">
                <a:latin typeface="Comic Sans MS" panose="030F0702030302020204" pitchFamily="66" charset="0"/>
                <a:ea typeface="Calibri" panose="020F0502020204030204" pitchFamily="34" charset="0"/>
                <a:cs typeface="Times New Roman" panose="02020603050405020304" pitchFamily="18" charset="0"/>
              </a:rPr>
              <a:t>LO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to plan a myth</a:t>
            </a:r>
          </a:p>
          <a:p>
            <a:pPr>
              <a:lnSpc>
                <a:spcPct val="107000"/>
              </a:lnSpc>
              <a:spcAft>
                <a:spcPts val="800"/>
              </a:spcAft>
            </a:pP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u="sng" dirty="0" smtClean="0">
                <a:latin typeface="Comic Sans MS" panose="030F0702030302020204" pitchFamily="66" charset="0"/>
                <a:ea typeface="Calibri" panose="020F0502020204030204" pitchFamily="34" charset="0"/>
                <a:cs typeface="Times New Roman" panose="02020603050405020304" pitchFamily="18" charset="0"/>
              </a:rPr>
              <a:t>Word </a:t>
            </a:r>
            <a:r>
              <a:rPr lang="en-GB" u="sng" dirty="0">
                <a:latin typeface="Comic Sans MS" panose="030F0702030302020204" pitchFamily="66" charset="0"/>
                <a:ea typeface="Calibri" panose="020F0502020204030204" pitchFamily="34" charset="0"/>
                <a:cs typeface="Times New Roman" panose="02020603050405020304" pitchFamily="18" charset="0"/>
              </a:rPr>
              <a:t>of the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day – lopsided.</a:t>
            </a:r>
          </a:p>
          <a:p>
            <a:pPr>
              <a:lnSpc>
                <a:spcPct val="107000"/>
              </a:lnSpc>
              <a:spcAft>
                <a:spcPts val="800"/>
              </a:spcAft>
            </a:pPr>
            <a:endParaRPr lang="en-US" u="sng"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b="1" i="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Using pictures and key words, draw a map that tells us </a:t>
            </a:r>
            <a:r>
              <a:rPr lang="en-US" b="1" i="1"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your Greek Myth. It could be based around a myth you have enjoyed reading over the last half term. You must change three things. </a:t>
            </a:r>
            <a:endParaRPr lang="en-US" b="1" i="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b="1" i="1"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It could be ….</a:t>
            </a:r>
          </a:p>
          <a:p>
            <a:pPr>
              <a:lnSpc>
                <a:spcPct val="115000"/>
              </a:lnSpc>
              <a:spcAft>
                <a:spcPts val="1000"/>
              </a:spcAft>
            </a:pPr>
            <a:r>
              <a:rPr lang="en-US" b="1" i="1"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The baddie could be your </a:t>
            </a:r>
            <a:r>
              <a:rPr lang="en-US" b="1" i="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creature.  </a:t>
            </a:r>
          </a:p>
          <a:p>
            <a:pPr>
              <a:lnSpc>
                <a:spcPct val="115000"/>
              </a:lnSpc>
              <a:spcAft>
                <a:spcPts val="1000"/>
              </a:spcAft>
            </a:pPr>
            <a:r>
              <a:rPr lang="en-US" b="1" i="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One of the settings to one we explored last </a:t>
            </a:r>
            <a:r>
              <a:rPr lang="en-US" b="1" i="1"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week . </a:t>
            </a:r>
            <a:endParaRPr lang="en-US" b="1" i="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b="1" i="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Now be bold and change the ending!</a:t>
            </a:r>
          </a:p>
          <a:p>
            <a:pPr>
              <a:lnSpc>
                <a:spcPct val="115000"/>
              </a:lnSpc>
              <a:spcAft>
                <a:spcPts val="1000"/>
              </a:spcAft>
            </a:pPr>
            <a:r>
              <a:rPr lang="en-US" b="1" i="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Still on the </a:t>
            </a:r>
            <a:r>
              <a:rPr lang="en-US" b="1" i="1"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cartoon strip don’t </a:t>
            </a:r>
            <a:r>
              <a:rPr lang="en-US" b="1" i="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forget! </a:t>
            </a:r>
          </a:p>
          <a:p>
            <a:pPr>
              <a:lnSpc>
                <a:spcPct val="107000"/>
              </a:lnSpc>
              <a:spcAft>
                <a:spcPts val="800"/>
              </a:spcAft>
            </a:pPr>
            <a:endParaRPr lang="en-US" u="sng" dirty="0" smtClean="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772399" y="-6927"/>
            <a:ext cx="1385455" cy="1731819"/>
          </a:xfrm>
          <a:prstGeom prst="rect">
            <a:avLst/>
          </a:prstGeom>
        </p:spPr>
      </p:pic>
      <p:pic>
        <p:nvPicPr>
          <p:cNvPr id="13" name="Picture 2" descr="http://ah42016.pebblebrookprimary.net/wp-content/uploads/sites/37/2017/01/image-e1484727316608.jpe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33655" y="4419600"/>
            <a:ext cx="2971800" cy="2220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1963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609600"/>
            <a:ext cx="7924800" cy="5632311"/>
          </a:xfrm>
          <a:prstGeom prst="rect">
            <a:avLst/>
          </a:prstGeom>
          <a:noFill/>
        </p:spPr>
        <p:txBody>
          <a:bodyPr wrap="square" rtlCol="0">
            <a:spAutoFit/>
          </a:bodyPr>
          <a:lstStyle/>
          <a:p>
            <a:r>
              <a:rPr lang="en-GB" u="sng" dirty="0" smtClean="0">
                <a:latin typeface="Comic Sans MS" panose="030F0702030302020204" pitchFamily="66" charset="0"/>
              </a:rPr>
              <a:t>Wednesday </a:t>
            </a:r>
            <a:r>
              <a:rPr lang="en-GB" u="sng" dirty="0" smtClean="0">
                <a:latin typeface="Comic Sans MS" panose="030F0702030302020204" pitchFamily="66" charset="0"/>
              </a:rPr>
              <a:t>21</a:t>
            </a:r>
            <a:r>
              <a:rPr lang="en-GB" u="sng" dirty="0" smtClean="0">
                <a:latin typeface="Comic Sans MS" panose="030F0702030302020204" pitchFamily="66" charset="0"/>
              </a:rPr>
              <a:t>th </a:t>
            </a:r>
            <a:r>
              <a:rPr lang="en-GB" u="sng" dirty="0" smtClean="0">
                <a:latin typeface="Comic Sans MS" panose="030F0702030302020204" pitchFamily="66" charset="0"/>
              </a:rPr>
              <a:t>October 2020</a:t>
            </a:r>
          </a:p>
          <a:p>
            <a:r>
              <a:rPr lang="en-GB" u="sng" dirty="0" smtClean="0">
                <a:latin typeface="Comic Sans MS" panose="030F0702030302020204" pitchFamily="66" charset="0"/>
              </a:rPr>
              <a:t>LO to write a myth. </a:t>
            </a:r>
            <a:endParaRPr lang="en-GB" u="sng" dirty="0">
              <a:latin typeface="Comic Sans MS" panose="030F0702030302020204" pitchFamily="66" charset="0"/>
            </a:endParaRPr>
          </a:p>
          <a:p>
            <a:r>
              <a:rPr lang="en-GB" u="sng" dirty="0" smtClean="0">
                <a:latin typeface="Comic Sans MS" panose="030F0702030302020204" pitchFamily="66" charset="0"/>
              </a:rPr>
              <a:t>Word of the day </a:t>
            </a:r>
            <a:r>
              <a:rPr lang="en-GB" u="sng" dirty="0" smtClean="0">
                <a:latin typeface="Comic Sans MS" panose="030F0702030302020204" pitchFamily="66" charset="0"/>
              </a:rPr>
              <a:t>– </a:t>
            </a:r>
            <a:r>
              <a:rPr lang="en-GB" u="sng" dirty="0" smtClean="0">
                <a:latin typeface="Comic Sans MS" panose="030F0702030302020204" pitchFamily="66" charset="0"/>
              </a:rPr>
              <a:t>lovingly.</a:t>
            </a:r>
          </a:p>
          <a:p>
            <a:endParaRPr lang="en-US" u="sng" dirty="0" smtClean="0">
              <a:latin typeface="Comic Sans MS" panose="030F0702030302020204" pitchFamily="66" charset="0"/>
            </a:endParaRPr>
          </a:p>
          <a:p>
            <a:r>
              <a:rPr lang="en-US" dirty="0" smtClean="0">
                <a:latin typeface="Comic Sans MS" panose="030F0702030302020204" pitchFamily="66" charset="0"/>
              </a:rPr>
              <a:t>You are going to write your own Greek myth, f</a:t>
            </a:r>
            <a:r>
              <a:rPr lang="en-US" dirty="0" smtClean="0">
                <a:latin typeface="Comic Sans MS" panose="030F0702030302020204" pitchFamily="66" charset="0"/>
              </a:rPr>
              <a:t>ollowing your plan from yesterday. </a:t>
            </a:r>
            <a:r>
              <a:rPr lang="en-US" dirty="0" smtClean="0">
                <a:latin typeface="Comic Sans MS" panose="030F0702030302020204" pitchFamily="66" charset="0"/>
              </a:rPr>
              <a:t>Your</a:t>
            </a:r>
            <a:r>
              <a:rPr lang="en-US" dirty="0" smtClean="0">
                <a:latin typeface="Comic Sans MS" panose="030F0702030302020204" pitchFamily="66" charset="0"/>
              </a:rPr>
              <a:t> myth will have a clear beginning, middle with a problem and ending. </a:t>
            </a:r>
          </a:p>
          <a:p>
            <a:pPr marL="285750" indent="-285750">
              <a:buFont typeface="Arial" panose="020B0604020202020204" pitchFamily="34" charset="0"/>
              <a:buChar char="•"/>
            </a:pPr>
            <a:r>
              <a:rPr lang="en-US" dirty="0" smtClean="0">
                <a:latin typeface="Comic Sans MS" panose="030F0702030302020204" pitchFamily="66" charset="0"/>
              </a:rPr>
              <a:t>Think about your character, describe them remembering what you used in your character descriptions. </a:t>
            </a:r>
          </a:p>
          <a:p>
            <a:pPr marL="285750" indent="-285750">
              <a:buFont typeface="Arial" panose="020B0604020202020204" pitchFamily="34" charset="0"/>
              <a:buChar char="•"/>
            </a:pPr>
            <a:r>
              <a:rPr lang="en-US" dirty="0" smtClean="0">
                <a:latin typeface="Comic Sans MS" panose="030F0702030302020204" pitchFamily="66" charset="0"/>
              </a:rPr>
              <a:t>Describe the settings, thinking about what you can see, hear, smell, feel, touch. Remember it must be Greece!</a:t>
            </a:r>
          </a:p>
          <a:p>
            <a:pPr marL="285750" indent="-285750">
              <a:buFont typeface="Arial" panose="020B0604020202020204" pitchFamily="34" charset="0"/>
              <a:buChar char="•"/>
            </a:pPr>
            <a:r>
              <a:rPr lang="en-US" dirty="0" smtClean="0">
                <a:latin typeface="Comic Sans MS" panose="030F0702030302020204" pitchFamily="66" charset="0"/>
              </a:rPr>
              <a:t>Use a simple sentences, compound sentences and complex sentences.</a:t>
            </a:r>
          </a:p>
          <a:p>
            <a:pPr marL="285750" indent="-285750">
              <a:buFont typeface="Arial" panose="020B0604020202020204" pitchFamily="34" charset="0"/>
              <a:buChar char="•"/>
            </a:pPr>
            <a:r>
              <a:rPr lang="en-US" dirty="0" smtClean="0">
                <a:latin typeface="Comic Sans MS" panose="030F0702030302020204" pitchFamily="66" charset="0"/>
              </a:rPr>
              <a:t>Full stops, full stops, full stops</a:t>
            </a:r>
          </a:p>
          <a:p>
            <a:pPr marL="285750" indent="-285750">
              <a:buFont typeface="Arial" panose="020B0604020202020204" pitchFamily="34" charset="0"/>
              <a:buChar char="•"/>
            </a:pPr>
            <a:r>
              <a:rPr lang="en-US" dirty="0" smtClean="0">
                <a:latin typeface="Comic Sans MS" panose="030F0702030302020204" pitchFamily="66" charset="0"/>
              </a:rPr>
              <a:t>Capital letters, capital letters , capital letters </a:t>
            </a:r>
          </a:p>
          <a:p>
            <a:pPr marL="285750" indent="-285750">
              <a:buFont typeface="Arial" panose="020B0604020202020204" pitchFamily="34" charset="0"/>
              <a:buChar char="•"/>
            </a:pPr>
            <a:r>
              <a:rPr lang="en-US" dirty="0" smtClean="0">
                <a:latin typeface="Comic Sans MS" panose="030F0702030302020204" pitchFamily="66" charset="0"/>
              </a:rPr>
              <a:t> Have fun! </a:t>
            </a:r>
          </a:p>
          <a:p>
            <a:pPr marL="285750" indent="-285750">
              <a:buFont typeface="Arial" panose="020B0604020202020204" pitchFamily="34" charset="0"/>
              <a:buChar char="•"/>
            </a:pPr>
            <a:endParaRPr lang="en-US" dirty="0" smtClean="0">
              <a:latin typeface="Comic Sans MS" panose="030F0702030302020204" pitchFamily="66" charset="0"/>
            </a:endParaRPr>
          </a:p>
          <a:p>
            <a:endParaRPr lang="en-US" u="sng" dirty="0">
              <a:latin typeface="Comic Sans MS" panose="030F0702030302020204" pitchFamily="66" charset="0"/>
            </a:endParaRPr>
          </a:p>
          <a:p>
            <a:r>
              <a:rPr lang="en-GB" u="sng" dirty="0" smtClean="0">
                <a:latin typeface="Comic Sans MS" panose="030F0702030302020204" pitchFamily="66" charset="0"/>
              </a:rPr>
              <a:t>Carefully </a:t>
            </a:r>
            <a:r>
              <a:rPr lang="en-GB" u="sng" dirty="0" smtClean="0">
                <a:latin typeface="Comic Sans MS" panose="030F0702030302020204" pitchFamily="66" charset="0"/>
              </a:rPr>
              <a:t>practise joining your letters whilst writing</a:t>
            </a:r>
          </a:p>
          <a:p>
            <a:endParaRPr lang="en-US" dirty="0" smtClean="0">
              <a:latin typeface="Comic Sans MS" panose="030F0702030302020204" pitchFamily="66" charset="0"/>
            </a:endParaRPr>
          </a:p>
          <a:p>
            <a:endParaRPr lang="en-GB" dirty="0" smtClean="0">
              <a:latin typeface="Comic Sans MS" panose="030F0702030302020204" pitchFamily="66" charset="0"/>
            </a:endParaRPr>
          </a:p>
        </p:txBody>
      </p:sp>
      <p:sp>
        <p:nvSpPr>
          <p:cNvPr id="2"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7010401" y="4147416"/>
            <a:ext cx="1885372" cy="2356715"/>
          </a:xfrm>
          <a:prstGeom prst="rect">
            <a:avLst/>
          </a:prstGeom>
        </p:spPr>
      </p:pic>
    </p:spTree>
    <p:extLst>
      <p:ext uri="{BB962C8B-B14F-4D97-AF65-F5344CB8AC3E}">
        <p14:creationId xmlns:p14="http://schemas.microsoft.com/office/powerpoint/2010/main" val="1413908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838200"/>
            <a:ext cx="8153400" cy="400110"/>
          </a:xfrm>
          <a:prstGeom prst="rect">
            <a:avLst/>
          </a:prstGeom>
        </p:spPr>
        <p:txBody>
          <a:bodyPr wrap="square">
            <a:spAutoFit/>
          </a:bodyPr>
          <a:lstStyle/>
          <a:p>
            <a:r>
              <a:rPr lang="en-US" sz="2000" u="sng" dirty="0" smtClean="0">
                <a:latin typeface="Comic Sans MS" panose="030F0702030302020204" pitchFamily="66" charset="0"/>
              </a:rPr>
              <a:t>Thursday </a:t>
            </a:r>
            <a:r>
              <a:rPr lang="en-US" sz="2000" u="sng" dirty="0" smtClean="0">
                <a:latin typeface="Comic Sans MS" panose="030F0702030302020204" pitchFamily="66" charset="0"/>
              </a:rPr>
              <a:t>22</a:t>
            </a:r>
            <a:r>
              <a:rPr lang="en-US" sz="2000" u="sng" dirty="0" smtClean="0">
                <a:latin typeface="Comic Sans MS" panose="030F0702030302020204" pitchFamily="66" charset="0"/>
              </a:rPr>
              <a:t>th </a:t>
            </a:r>
            <a:r>
              <a:rPr lang="en-US" sz="2000" u="sng" dirty="0" smtClean="0">
                <a:latin typeface="Comic Sans MS" panose="030F0702030302020204" pitchFamily="66" charset="0"/>
              </a:rPr>
              <a:t>October 2020</a:t>
            </a:r>
            <a:endParaRPr lang="en-US" sz="2000" u="sng" dirty="0">
              <a:latin typeface="Comic Sans MS" panose="030F0702030302020204" pitchFamily="66" charset="0"/>
            </a:endParaRPr>
          </a:p>
        </p:txBody>
      </p:sp>
      <p:sp>
        <p:nvSpPr>
          <p:cNvPr id="4" name="TextBox 3">
            <a:extLst>
              <a:ext uri="{FF2B5EF4-FFF2-40B4-BE49-F238E27FC236}">
                <a16:creationId xmlns:a16="http://schemas.microsoft.com/office/drawing/2014/main" id="{E1AB8C5F-EC0B-44C5-8162-82EE38F7CB0F}"/>
              </a:ext>
            </a:extLst>
          </p:cNvPr>
          <p:cNvSpPr txBox="1"/>
          <p:nvPr/>
        </p:nvSpPr>
        <p:spPr>
          <a:xfrm>
            <a:off x="609600" y="1676400"/>
            <a:ext cx="8001000" cy="2246769"/>
          </a:xfrm>
          <a:prstGeom prst="rect">
            <a:avLst/>
          </a:prstGeom>
          <a:noFill/>
        </p:spPr>
        <p:txBody>
          <a:bodyPr wrap="square">
            <a:spAutoFit/>
          </a:bodyPr>
          <a:lstStyle/>
          <a:p>
            <a:r>
              <a:rPr lang="en-GB" sz="2000" u="sng" dirty="0">
                <a:latin typeface="Comic Sans MS" panose="030F0702030302020204" pitchFamily="66" charset="0"/>
              </a:rPr>
              <a:t>LO</a:t>
            </a:r>
            <a:r>
              <a:rPr lang="en-GB" sz="2000" u="sng" dirty="0" smtClean="0">
                <a:latin typeface="Comic Sans MS" panose="030F0702030302020204" pitchFamily="66" charset="0"/>
              </a:rPr>
              <a:t>: to answer questions about the mythical creature, the </a:t>
            </a:r>
            <a:r>
              <a:rPr lang="en-GB" sz="2000" u="sng" dirty="0" err="1" smtClean="0">
                <a:latin typeface="Comic Sans MS" panose="030F0702030302020204" pitchFamily="66" charset="0"/>
              </a:rPr>
              <a:t>Lochness</a:t>
            </a:r>
            <a:r>
              <a:rPr lang="en-GB" sz="2000" u="sng" dirty="0" smtClean="0">
                <a:latin typeface="Comic Sans MS" panose="030F0702030302020204" pitchFamily="66" charset="0"/>
              </a:rPr>
              <a:t> Monster.</a:t>
            </a:r>
          </a:p>
          <a:p>
            <a:endParaRPr lang="en-GB" sz="2000" u="sng" dirty="0">
              <a:latin typeface="Comic Sans MS" panose="030F0702030302020204" pitchFamily="66" charset="0"/>
            </a:endParaRPr>
          </a:p>
          <a:p>
            <a:r>
              <a:rPr lang="en-GB" sz="2000" dirty="0" smtClean="0">
                <a:latin typeface="Comic Sans MS" panose="030F0702030302020204" pitchFamily="66" charset="0"/>
              </a:rPr>
              <a:t>Read through the information pack all about the </a:t>
            </a:r>
            <a:r>
              <a:rPr lang="en-GB" sz="2000" dirty="0" err="1" smtClean="0">
                <a:latin typeface="Comic Sans MS" panose="030F0702030302020204" pitchFamily="66" charset="0"/>
              </a:rPr>
              <a:t>Lochness</a:t>
            </a:r>
            <a:r>
              <a:rPr lang="en-GB" sz="2000" dirty="0" smtClean="0">
                <a:latin typeface="Comic Sans MS" panose="030F0702030302020204" pitchFamily="66" charset="0"/>
              </a:rPr>
              <a:t> monster. See if you can answer the questions from the pack. </a:t>
            </a:r>
            <a:r>
              <a:rPr lang="en-GB" sz="2000" u="sng" dirty="0" smtClean="0">
                <a:latin typeface="Comic Sans MS" panose="030F0702030302020204" pitchFamily="66" charset="0"/>
              </a:rPr>
              <a:t> </a:t>
            </a:r>
          </a:p>
          <a:p>
            <a:endParaRPr lang="en-US" sz="2000" u="sng" dirty="0">
              <a:latin typeface="Comic Sans MS" panose="030F0702030302020204" pitchFamily="66" charset="0"/>
            </a:endParaRPr>
          </a:p>
          <a:p>
            <a:endParaRPr lang="en-GB" sz="2000" u="sng" dirty="0">
              <a:latin typeface="Comic Sans MS" panose="030F0702030302020204" pitchFamily="66" charset="0"/>
            </a:endParaRPr>
          </a:p>
        </p:txBody>
      </p:sp>
      <p:graphicFrame>
        <p:nvGraphicFramePr>
          <p:cNvPr id="9" name="Table 8">
            <a:extLst>
              <a:ext uri="{FF2B5EF4-FFF2-40B4-BE49-F238E27FC236}">
                <a16:creationId xmlns:a16="http://schemas.microsoft.com/office/drawing/2014/main" id="{E81A4C5E-2FD8-4D2B-BE37-438233590DA8}"/>
              </a:ext>
            </a:extLst>
          </p:cNvPr>
          <p:cNvGraphicFramePr>
            <a:graphicFrameLocks noGrp="1"/>
          </p:cNvGraphicFramePr>
          <p:nvPr>
            <p:extLst>
              <p:ext uri="{D42A27DB-BD31-4B8C-83A1-F6EECF244321}">
                <p14:modId xmlns:p14="http://schemas.microsoft.com/office/powerpoint/2010/main" val="1420941365"/>
              </p:ext>
            </p:extLst>
          </p:nvPr>
        </p:nvGraphicFramePr>
        <p:xfrm>
          <a:off x="609600" y="4876800"/>
          <a:ext cx="8197086" cy="1434000"/>
        </p:xfrm>
        <a:graphic>
          <a:graphicData uri="http://schemas.openxmlformats.org/drawingml/2006/table">
            <a:tbl>
              <a:tblPr/>
              <a:tblGrid>
                <a:gridCol w="8197086">
                  <a:extLst>
                    <a:ext uri="{9D8B030D-6E8A-4147-A177-3AD203B41FA5}">
                      <a16:colId xmlns:a16="http://schemas.microsoft.com/office/drawing/2014/main" val="1482151674"/>
                    </a:ext>
                  </a:extLst>
                </a:gridCol>
              </a:tblGrid>
              <a:tr h="1434000">
                <a:tc>
                  <a:txBody>
                    <a:bodyPr/>
                    <a:lstStyle/>
                    <a:p>
                      <a:pPr algn="l">
                        <a:lnSpc>
                          <a:spcPct val="115000"/>
                        </a:lnSpc>
                        <a:spcAft>
                          <a:spcPts val="1000"/>
                        </a:spcAft>
                      </a:pPr>
                      <a:r>
                        <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Word of the day- </a:t>
                      </a:r>
                      <a:r>
                        <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create.</a:t>
                      </a:r>
                      <a:endPar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54707761"/>
                  </a:ext>
                </a:extLst>
              </a:tr>
            </a:tbl>
          </a:graphicData>
        </a:graphic>
      </p:graphicFrame>
      <p:sp>
        <p:nvSpPr>
          <p:cNvPr id="2" name="AutoShape 2" descr="Theseus and the Minotaur (Greek Mythology): Amazon.co.uk: Mandilaras,  Philippos: 9781916409163: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883670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77799"/>
            <a:ext cx="8458200" cy="3108543"/>
          </a:xfrm>
          <a:prstGeom prst="rect">
            <a:avLst/>
          </a:prstGeom>
        </p:spPr>
        <p:txBody>
          <a:bodyPr wrap="square">
            <a:spAutoFit/>
          </a:bodyPr>
          <a:lstStyle/>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
        <p:nvSpPr>
          <p:cNvPr id="9" name="Rectangle 8"/>
          <p:cNvSpPr/>
          <p:nvPr/>
        </p:nvSpPr>
        <p:spPr>
          <a:xfrm>
            <a:off x="609600" y="381000"/>
            <a:ext cx="2994731" cy="369332"/>
          </a:xfrm>
          <a:prstGeom prst="rect">
            <a:avLst/>
          </a:prstGeom>
        </p:spPr>
        <p:txBody>
          <a:bodyPr wrap="none">
            <a:spAutoFit/>
          </a:bodyPr>
          <a:lstStyle/>
          <a:p>
            <a:r>
              <a:rPr lang="en-US" u="sng" dirty="0" smtClean="0">
                <a:latin typeface="Comic Sans MS" panose="030F0702030302020204" pitchFamily="66" charset="0"/>
              </a:rPr>
              <a:t>Friday </a:t>
            </a:r>
            <a:r>
              <a:rPr lang="en-US" u="sng" dirty="0" smtClean="0">
                <a:latin typeface="Comic Sans MS" panose="030F0702030302020204" pitchFamily="66" charset="0"/>
              </a:rPr>
              <a:t>23</a:t>
            </a:r>
            <a:r>
              <a:rPr lang="en-US" u="sng" baseline="30000" dirty="0" smtClean="0">
                <a:latin typeface="Comic Sans MS" panose="030F0702030302020204" pitchFamily="66" charset="0"/>
              </a:rPr>
              <a:t>th</a:t>
            </a:r>
            <a:r>
              <a:rPr lang="en-US" u="sng" dirty="0" smtClean="0">
                <a:latin typeface="Comic Sans MS" panose="030F0702030302020204" pitchFamily="66" charset="0"/>
              </a:rPr>
              <a:t> </a:t>
            </a:r>
            <a:r>
              <a:rPr lang="en-US" u="sng" dirty="0" smtClean="0">
                <a:latin typeface="Comic Sans MS" panose="030F0702030302020204" pitchFamily="66" charset="0"/>
              </a:rPr>
              <a:t>October </a:t>
            </a:r>
            <a:r>
              <a:rPr lang="en-US" u="sng" dirty="0">
                <a:latin typeface="Comic Sans MS" panose="030F0702030302020204" pitchFamily="66" charset="0"/>
              </a:rPr>
              <a:t>2020</a:t>
            </a:r>
          </a:p>
        </p:txBody>
      </p:sp>
      <p:sp>
        <p:nvSpPr>
          <p:cNvPr id="11" name="Rectangle 10"/>
          <p:cNvSpPr/>
          <p:nvPr/>
        </p:nvSpPr>
        <p:spPr>
          <a:xfrm>
            <a:off x="624781" y="1718366"/>
            <a:ext cx="3749744" cy="1751249"/>
          </a:xfrm>
          <a:prstGeom prst="rect">
            <a:avLst/>
          </a:prstGeom>
        </p:spPr>
        <p:txBody>
          <a:bodyPr wrap="none">
            <a:spAutoFit/>
          </a:bodyPr>
          <a:lstStyle/>
          <a:p>
            <a:pPr>
              <a:lnSpc>
                <a:spcPct val="115000"/>
              </a:lnSpc>
              <a:spcAft>
                <a:spcPts val="1000"/>
              </a:spcAft>
            </a:pPr>
            <a:r>
              <a:rPr lang="en-GB" b="1" i="1" u="sng"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Word of the </a:t>
            </a: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day- </a:t>
            </a: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successfully.</a:t>
            </a:r>
            <a:endPar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endParaRPr lang="en-US" i="1" u="sng"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US" b="1" i="1" u="sng"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b="1" i="1" u="sng"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AutoShape 2" descr="Story Map for Clara and the Armadillo | Teaching Resourc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25593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479425"/>
            <a:ext cx="8220075" cy="993775"/>
          </a:xfrm>
        </p:spPr>
        <p:txBody>
          <a:bodyPr/>
          <a:lstStyle/>
          <a:p>
            <a:pPr eaLnBrk="1" hangingPunct="1"/>
            <a:r>
              <a:rPr lang="en-GB" altLang="en-US" dirty="0" smtClean="0"/>
              <a:t>Writing </a:t>
            </a:r>
            <a:r>
              <a:rPr lang="en-GB" altLang="en-US" dirty="0" smtClean="0"/>
              <a:t>Task</a:t>
            </a:r>
          </a:p>
        </p:txBody>
      </p:sp>
      <p:sp>
        <p:nvSpPr>
          <p:cNvPr id="25603" name="TextBox 1"/>
          <p:cNvSpPr txBox="1">
            <a:spLocks noChangeArrowheads="1"/>
          </p:cNvSpPr>
          <p:nvPr/>
        </p:nvSpPr>
        <p:spPr bwMode="auto">
          <a:xfrm>
            <a:off x="750888" y="1338263"/>
            <a:ext cx="7632700" cy="121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This weekend you baked and decorated your first ever cake. You’ve entered it into the school baking competition. Describe your cake, the other entries and reveal the outcome of the competition in your diary.</a:t>
            </a:r>
          </a:p>
          <a:p>
            <a:pPr eaLnBrk="1" hangingPunct="1">
              <a:buFont typeface="Arial" panose="020B0604020202020204" pitchFamily="34" charset="0"/>
              <a:buNone/>
            </a:pPr>
            <a:r>
              <a:rPr lang="en-GB" altLang="en-US"/>
              <a:t>Dear Diary….</a:t>
            </a:r>
          </a:p>
        </p:txBody>
      </p:sp>
      <p:graphicFrame>
        <p:nvGraphicFramePr>
          <p:cNvPr id="5" name="Table 4"/>
          <p:cNvGraphicFramePr>
            <a:graphicFrameLocks noGrp="1"/>
          </p:cNvGraphicFramePr>
          <p:nvPr/>
        </p:nvGraphicFramePr>
        <p:xfrm>
          <a:off x="5240338" y="3613150"/>
          <a:ext cx="3143250" cy="2479677"/>
        </p:xfrm>
        <a:graphic>
          <a:graphicData uri="http://schemas.openxmlformats.org/drawingml/2006/table">
            <a:tbl>
              <a:tblPr firstRow="1" bandRow="1">
                <a:tableStyleId>{F5AB1C69-6EDB-4FF4-983F-18BD219EF322}</a:tableStyleId>
              </a:tblPr>
              <a:tblGrid>
                <a:gridCol w="2101280">
                  <a:extLst>
                    <a:ext uri="{9D8B030D-6E8A-4147-A177-3AD203B41FA5}">
                      <a16:colId xmlns:a16="http://schemas.microsoft.com/office/drawing/2014/main" val="20000"/>
                    </a:ext>
                  </a:extLst>
                </a:gridCol>
                <a:gridCol w="1041970">
                  <a:extLst>
                    <a:ext uri="{9D8B030D-6E8A-4147-A177-3AD203B41FA5}">
                      <a16:colId xmlns:a16="http://schemas.microsoft.com/office/drawing/2014/main" val="20001"/>
                    </a:ext>
                  </a:extLst>
                </a:gridCol>
              </a:tblGrid>
              <a:tr h="597862">
                <a:tc>
                  <a:txBody>
                    <a:bodyPr/>
                    <a:lstStyle/>
                    <a:p>
                      <a:r>
                        <a:rPr lang="en-US" sz="1700" dirty="0">
                          <a:solidFill>
                            <a:schemeClr val="tx1"/>
                          </a:solidFill>
                        </a:rPr>
                        <a:t>Word of the</a:t>
                      </a:r>
                      <a:r>
                        <a:rPr lang="en-US" sz="1700" baseline="0" dirty="0">
                          <a:solidFill>
                            <a:schemeClr val="tx1"/>
                          </a:solidFill>
                        </a:rPr>
                        <a:t> Week </a:t>
                      </a:r>
                      <a:endParaRPr lang="en-US" sz="1700" dirty="0">
                        <a:solidFill>
                          <a:schemeClr val="tx1"/>
                        </a:solidFill>
                      </a:endParaRPr>
                    </a:p>
                  </a:txBody>
                  <a:tcPr marL="91437" marR="91437" marT="42712" marB="427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700" dirty="0">
                          <a:solidFill>
                            <a:schemeClr val="tx1"/>
                          </a:solidFill>
                        </a:rPr>
                        <a:t>Points</a:t>
                      </a:r>
                    </a:p>
                  </a:txBody>
                  <a:tcPr marL="91437" marR="91437" marT="42712" marB="427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6363">
                <a:tc>
                  <a:txBody>
                    <a:bodyPr/>
                    <a:lstStyle/>
                    <a:p>
                      <a:r>
                        <a:rPr lang="en-GB" sz="1700" dirty="0"/>
                        <a:t>triumph</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700" dirty="0"/>
                        <a:t>2</a:t>
                      </a:r>
                    </a:p>
                  </a:txBody>
                  <a:tcPr marL="91437" marR="91437" marT="42712" marB="427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6363">
                <a:tc>
                  <a:txBody>
                    <a:bodyPr/>
                    <a:lstStyle/>
                    <a:p>
                      <a:r>
                        <a:rPr lang="en-GB" sz="1700" dirty="0"/>
                        <a:t>lopsided</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700" dirty="0"/>
                        <a:t>3</a:t>
                      </a:r>
                    </a:p>
                  </a:txBody>
                  <a:tcPr marL="91437" marR="91437" marT="42712" marB="427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6363">
                <a:tc>
                  <a:txBody>
                    <a:bodyPr/>
                    <a:lstStyle/>
                    <a:p>
                      <a:r>
                        <a:rPr lang="en-GB" sz="1700" dirty="0"/>
                        <a:t>lovingly</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700" dirty="0"/>
                        <a:t>2</a:t>
                      </a:r>
                    </a:p>
                  </a:txBody>
                  <a:tcPr marL="91437" marR="91437" marT="42712" marB="427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6363">
                <a:tc>
                  <a:txBody>
                    <a:bodyPr/>
                    <a:lstStyle/>
                    <a:p>
                      <a:r>
                        <a:rPr lang="en-GB" sz="1700" dirty="0"/>
                        <a:t>create</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700" dirty="0"/>
                        <a:t>1</a:t>
                      </a:r>
                    </a:p>
                  </a:txBody>
                  <a:tcPr marL="91437" marR="91437" marT="42712" marB="427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6363">
                <a:tc>
                  <a:txBody>
                    <a:bodyPr/>
                    <a:lstStyle/>
                    <a:p>
                      <a:r>
                        <a:rPr lang="en-GB" sz="1700" dirty="0"/>
                        <a:t>successfully</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700" dirty="0"/>
                        <a:t>2</a:t>
                      </a:r>
                    </a:p>
                  </a:txBody>
                  <a:tcPr marL="91437" marR="91437" marT="42712" marB="427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6" name="Rectangle 5"/>
          <p:cNvSpPr>
            <a:spLocks noChangeArrowheads="1"/>
          </p:cNvSpPr>
          <p:nvPr/>
        </p:nvSpPr>
        <p:spPr bwMode="auto">
          <a:xfrm>
            <a:off x="5240338" y="2919413"/>
            <a:ext cx="31480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How many points </a:t>
            </a:r>
            <a:br>
              <a:rPr lang="en-US" altLang="en-US">
                <a:solidFill>
                  <a:schemeClr val="tx1"/>
                </a:solidFill>
              </a:rPr>
            </a:br>
            <a:r>
              <a:rPr lang="en-US" altLang="en-US">
                <a:solidFill>
                  <a:schemeClr val="tx1"/>
                </a:solidFill>
              </a:rPr>
              <a:t>can you score? </a:t>
            </a:r>
          </a:p>
        </p:txBody>
      </p:sp>
      <p:pic>
        <p:nvPicPr>
          <p:cNvPr id="2562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157538"/>
            <a:ext cx="3878263" cy="265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58567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547</TotalTime>
  <Words>436</Words>
  <Application>Microsoft Office PowerPoint</Application>
  <PresentationFormat>On-screen Show (4:3)</PresentationFormat>
  <Paragraphs>90</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Comic Sans MS</vt:lpstr>
      <vt:lpstr>Sassoon Infant Rg</vt:lpstr>
      <vt:lpstr>Times New Roman</vt:lpstr>
      <vt:lpstr>Twinkl</vt:lpstr>
      <vt:lpstr>Twinkl SemiBold</vt:lpstr>
      <vt:lpstr>Office Theme</vt:lpstr>
      <vt:lpstr>Week 8</vt:lpstr>
      <vt:lpstr>PowerPoint Presentation</vt:lpstr>
      <vt:lpstr>PowerPoint Presentation</vt:lpstr>
      <vt:lpstr>  </vt:lpstr>
      <vt:lpstr>PowerPoint Presentation</vt:lpstr>
      <vt:lpstr>PowerPoint Presentation</vt:lpstr>
      <vt:lpstr>PowerPoint Presentation</vt:lpstr>
      <vt:lpstr>PowerPoint Presentation</vt:lpstr>
      <vt:lpstr>Writing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2</dc:title>
  <dc:creator>delaney</dc:creator>
  <cp:lastModifiedBy>Opal Mullen</cp:lastModifiedBy>
  <cp:revision>95</cp:revision>
  <cp:lastPrinted>2020-10-08T15:46:07Z</cp:lastPrinted>
  <dcterms:created xsi:type="dcterms:W3CDTF">2020-09-13T09:29:58Z</dcterms:created>
  <dcterms:modified xsi:type="dcterms:W3CDTF">2020-10-15T14:24:08Z</dcterms:modified>
</cp:coreProperties>
</file>