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7" r:id="rId2"/>
    <p:sldId id="258" r:id="rId3"/>
    <p:sldId id="261" r:id="rId4"/>
    <p:sldId id="505" r:id="rId5"/>
    <p:sldId id="336" r:id="rId6"/>
    <p:sldId id="263" r:id="rId7"/>
    <p:sldId id="337" r:id="rId8"/>
    <p:sldId id="264" r:id="rId9"/>
    <p:sldId id="338" r:id="rId10"/>
    <p:sldId id="339" r:id="rId11"/>
    <p:sldId id="340" r:id="rId12"/>
    <p:sldId id="341" r:id="rId13"/>
    <p:sldId id="343" r:id="rId14"/>
    <p:sldId id="347" r:id="rId15"/>
    <p:sldId id="506" r:id="rId16"/>
    <p:sldId id="342" r:id="rId17"/>
    <p:sldId id="348" r:id="rId18"/>
    <p:sldId id="349" r:id="rId19"/>
  </p:sldIdLst>
  <p:sldSz cx="9144000" cy="6858000" type="screen4x3"/>
  <p:notesSz cx="6858000" cy="994568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anose="020B070302020209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anose="020B070302020209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anose="020B070302020209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anose="020B070302020209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4"/>
  </p:normalViewPr>
  <p:slideViewPr>
    <p:cSldViewPr>
      <p:cViewPr varScale="1">
        <p:scale>
          <a:sx n="104" d="100"/>
          <a:sy n="104" d="100"/>
        </p:scale>
        <p:origin x="1880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Rectangle 2">
            <a:extLst>
              <a:ext uri="{FF2B5EF4-FFF2-40B4-BE49-F238E27FC236}">
                <a16:creationId xmlns:a16="http://schemas.microsoft.com/office/drawing/2014/main" id="{37AA3C0C-D091-4E05-BA86-4A6BD44C944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7859" name="Rectangle 3">
            <a:extLst>
              <a:ext uri="{FF2B5EF4-FFF2-40B4-BE49-F238E27FC236}">
                <a16:creationId xmlns:a16="http://schemas.microsoft.com/office/drawing/2014/main" id="{C90926A9-DDC7-4331-ACBB-5D54B104411E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7860" name="Rectangle 4">
            <a:extLst>
              <a:ext uri="{FF2B5EF4-FFF2-40B4-BE49-F238E27FC236}">
                <a16:creationId xmlns:a16="http://schemas.microsoft.com/office/drawing/2014/main" id="{29256E5C-AC91-4124-B0E4-552A9E20E05D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7213"/>
            <a:ext cx="29718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7861" name="Rectangle 5">
            <a:extLst>
              <a:ext uri="{FF2B5EF4-FFF2-40B4-BE49-F238E27FC236}">
                <a16:creationId xmlns:a16="http://schemas.microsoft.com/office/drawing/2014/main" id="{6C0D59EE-0A63-4C77-AB1C-D9A161EAE4CA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447213"/>
            <a:ext cx="29718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fld id="{76080E01-A7D7-CD49-AC9C-00F91FFC375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23619F1-020F-4FC1-98A2-268C95E39CB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2CC9582A-0905-43B0-8019-30A727F8237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0A97D6DB-67ED-124A-BFAF-41BE99233A44}"/>
              </a:ext>
            </a:extLst>
          </p:cNvPr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42975" y="746125"/>
            <a:ext cx="4972050" cy="3729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052089B9-7BC9-4308-BA22-008EA2CA43E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724400"/>
            <a:ext cx="5486400" cy="447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1677A4BB-E7DE-4E96-A80B-36BA651814A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7213"/>
            <a:ext cx="29718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6227F886-DADD-434E-B350-F96FC41082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447213"/>
            <a:ext cx="29718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fld id="{175A6FB9-CD9E-B94D-9228-9C23E0DA143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>
            <a:extLst>
              <a:ext uri="{FF2B5EF4-FFF2-40B4-BE49-F238E27FC236}">
                <a16:creationId xmlns:a16="http://schemas.microsoft.com/office/drawing/2014/main" id="{2AEB7C4D-033E-6340-8B64-428A183AF6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>
            <a:extLst>
              <a:ext uri="{FF2B5EF4-FFF2-40B4-BE49-F238E27FC236}">
                <a16:creationId xmlns:a16="http://schemas.microsoft.com/office/drawing/2014/main" id="{03C84798-33B5-7D43-AFD9-B1CE4F020E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0B59B0E7-20D4-404F-BEA5-0E3478D435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E368DCD-417C-CD47-8488-E258680BE549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B2E9A450-96E3-4B4F-BED8-2D7A881513E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E9D1DA39-2C1F-4F4E-A58E-D305BA271B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2DF89FB7-B8AC-4D45-B215-9E7E5EEA2B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A8C5101-D2F4-8F4B-9638-A4DC37768E0F}" type="slidenum">
              <a:rPr lang="en-US" altLang="en-US"/>
              <a:pPr>
                <a:spcBef>
                  <a:spcPct val="0"/>
                </a:spcBef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>
            <a:extLst>
              <a:ext uri="{FF2B5EF4-FFF2-40B4-BE49-F238E27FC236}">
                <a16:creationId xmlns:a16="http://schemas.microsoft.com/office/drawing/2014/main" id="{F07B66DA-779A-F04C-8B89-FB30F71E6FD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AD05E41-6E80-ED48-A111-D85358805154}" type="slidenum">
              <a:rPr lang="en-US" altLang="en-US"/>
              <a:pPr>
                <a:spcBef>
                  <a:spcPct val="0"/>
                </a:spcBef>
              </a:pPr>
              <a:t>3</a:t>
            </a:fld>
            <a:endParaRPr lang="en-US" altLang="en-US"/>
          </a:p>
        </p:txBody>
      </p:sp>
      <p:sp>
        <p:nvSpPr>
          <p:cNvPr id="9219" name="Slide Image Placeholder 1">
            <a:extLst>
              <a:ext uri="{FF2B5EF4-FFF2-40B4-BE49-F238E27FC236}">
                <a16:creationId xmlns:a16="http://schemas.microsoft.com/office/drawing/2014/main" id="{1114E1B4-9CD2-DA4A-A000-C6F15BC6A46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Notes Placeholder 2">
            <a:extLst>
              <a:ext uri="{FF2B5EF4-FFF2-40B4-BE49-F238E27FC236}">
                <a16:creationId xmlns:a16="http://schemas.microsoft.com/office/drawing/2014/main" id="{D8C6452E-5FA7-564A-B7F4-1AFBF03709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9221" name="Slide Number Placeholder 3">
            <a:extLst>
              <a:ext uri="{FF2B5EF4-FFF2-40B4-BE49-F238E27FC236}">
                <a16:creationId xmlns:a16="http://schemas.microsoft.com/office/drawing/2014/main" id="{941CDE0A-465A-4D43-963F-8999553C439A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9447213"/>
            <a:ext cx="29718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6C573A1-A27D-4841-840F-CF54467E1BF1}" type="slidenum">
              <a:rPr lang="en-GB" altLang="en-US"/>
              <a:pPr algn="r" eaLnBrk="1" hangingPunct="1">
                <a:spcBef>
                  <a:spcPct val="0"/>
                </a:spcBef>
              </a:pPr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>
            <a:extLst>
              <a:ext uri="{FF2B5EF4-FFF2-40B4-BE49-F238E27FC236}">
                <a16:creationId xmlns:a16="http://schemas.microsoft.com/office/drawing/2014/main" id="{01578A0B-1CB0-E247-B67D-92FB5DDCD80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814F7E0-DC8E-FD46-AB1A-3F914BBE3304}" type="slidenum">
              <a:rPr lang="en-US" altLang="en-US"/>
              <a:pPr>
                <a:spcBef>
                  <a:spcPct val="0"/>
                </a:spcBef>
              </a:pPr>
              <a:t>4</a:t>
            </a:fld>
            <a:endParaRPr lang="en-US" altLang="en-US"/>
          </a:p>
        </p:txBody>
      </p:sp>
      <p:sp>
        <p:nvSpPr>
          <p:cNvPr id="11267" name="Slide Image Placeholder 1">
            <a:extLst>
              <a:ext uri="{FF2B5EF4-FFF2-40B4-BE49-F238E27FC236}">
                <a16:creationId xmlns:a16="http://schemas.microsoft.com/office/drawing/2014/main" id="{FBEA843B-A3D9-D247-B001-3B3A8BAED9C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Notes Placeholder 2">
            <a:extLst>
              <a:ext uri="{FF2B5EF4-FFF2-40B4-BE49-F238E27FC236}">
                <a16:creationId xmlns:a16="http://schemas.microsoft.com/office/drawing/2014/main" id="{4BF6938A-8FCA-7946-B260-2C50885F87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11269" name="Slide Number Placeholder 3">
            <a:extLst>
              <a:ext uri="{FF2B5EF4-FFF2-40B4-BE49-F238E27FC236}">
                <a16:creationId xmlns:a16="http://schemas.microsoft.com/office/drawing/2014/main" id="{115499AE-5554-B14C-9366-5495CB6B0CAF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9447213"/>
            <a:ext cx="29718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07BC689-3E7D-B643-A541-56CE5856D733}" type="slidenum">
              <a:rPr lang="en-GB" altLang="en-US"/>
              <a:pPr algn="r" eaLnBrk="1" hangingPunct="1">
                <a:spcBef>
                  <a:spcPct val="0"/>
                </a:spcBef>
              </a:pPr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>
            <a:extLst>
              <a:ext uri="{FF2B5EF4-FFF2-40B4-BE49-F238E27FC236}">
                <a16:creationId xmlns:a16="http://schemas.microsoft.com/office/drawing/2014/main" id="{FCD01C85-A536-2444-98A3-96375C06EDF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365971C-9AFC-B740-B66B-8B4D91A577FD}" type="slidenum">
              <a:rPr lang="en-US" altLang="en-US"/>
              <a:pPr>
                <a:spcBef>
                  <a:spcPct val="0"/>
                </a:spcBef>
              </a:pPr>
              <a:t>5</a:t>
            </a:fld>
            <a:endParaRPr lang="en-US" altLang="en-US"/>
          </a:p>
        </p:txBody>
      </p:sp>
      <p:sp>
        <p:nvSpPr>
          <p:cNvPr id="13315" name="Slide Image Placeholder 1">
            <a:extLst>
              <a:ext uri="{FF2B5EF4-FFF2-40B4-BE49-F238E27FC236}">
                <a16:creationId xmlns:a16="http://schemas.microsoft.com/office/drawing/2014/main" id="{6EDF164B-698A-7E4C-BE43-2BCE4D26F8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Notes Placeholder 2">
            <a:extLst>
              <a:ext uri="{FF2B5EF4-FFF2-40B4-BE49-F238E27FC236}">
                <a16:creationId xmlns:a16="http://schemas.microsoft.com/office/drawing/2014/main" id="{A9E03E49-D412-234E-8FD6-2D8666FE0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13317" name="Slide Number Placeholder 3">
            <a:extLst>
              <a:ext uri="{FF2B5EF4-FFF2-40B4-BE49-F238E27FC236}">
                <a16:creationId xmlns:a16="http://schemas.microsoft.com/office/drawing/2014/main" id="{28B8135E-0AB9-844F-9F8A-5DC13C38EA7B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9447213"/>
            <a:ext cx="29718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AE9176B-3B16-6644-BEEC-6B5E0CCC31A2}" type="slidenum">
              <a:rPr lang="en-GB" altLang="en-US"/>
              <a:pPr algn="r" eaLnBrk="1" hangingPunct="1">
                <a:spcBef>
                  <a:spcPct val="0"/>
                </a:spcBef>
              </a:pPr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:a16="http://schemas.microsoft.com/office/drawing/2014/main" id="{2A208208-99D7-8043-BA6B-F37E1737AB0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4928CA8-FEEE-3D4D-B33B-C89E970A6658}" type="slidenum">
              <a:rPr lang="en-US" altLang="en-US"/>
              <a:pPr>
                <a:spcBef>
                  <a:spcPct val="0"/>
                </a:spcBef>
              </a:pPr>
              <a:t>6</a:t>
            </a:fld>
            <a:endParaRPr lang="en-US" altLang="en-US"/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DC1C0941-BCA3-C347-B547-BF1563DF939C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465EA7F9-B927-7B46-9D15-5213E8FAC4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724400"/>
            <a:ext cx="5029200" cy="4475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851B8F7C-3BC7-9C47-B736-61C6818EAF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5F4ECA6-C175-9741-B1BD-F139C6A14F92}" type="slidenum">
              <a:rPr lang="en-US" altLang="en-US"/>
              <a:pPr>
                <a:spcBef>
                  <a:spcPct val="0"/>
                </a:spcBef>
              </a:pPr>
              <a:t>7</a:t>
            </a:fld>
            <a:endParaRPr lang="en-US" altLang="en-US"/>
          </a:p>
        </p:txBody>
      </p:sp>
      <p:sp>
        <p:nvSpPr>
          <p:cNvPr id="17411" name="Slide Image Placeholder 1">
            <a:extLst>
              <a:ext uri="{FF2B5EF4-FFF2-40B4-BE49-F238E27FC236}">
                <a16:creationId xmlns:a16="http://schemas.microsoft.com/office/drawing/2014/main" id="{C4E5B0D2-CADF-C549-B4EA-EC3238A1DB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Notes Placeholder 2">
            <a:extLst>
              <a:ext uri="{FF2B5EF4-FFF2-40B4-BE49-F238E27FC236}">
                <a16:creationId xmlns:a16="http://schemas.microsoft.com/office/drawing/2014/main" id="{B4F0D163-C8A6-EA4A-8DFD-619A36DD88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17413" name="Slide Number Placeholder 3">
            <a:extLst>
              <a:ext uri="{FF2B5EF4-FFF2-40B4-BE49-F238E27FC236}">
                <a16:creationId xmlns:a16="http://schemas.microsoft.com/office/drawing/2014/main" id="{B0B54F28-50AB-1C45-BFD4-35B5C38BD244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9447213"/>
            <a:ext cx="29718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D447ABF-EC53-EB41-8B9A-A79932ADABC6}" type="slidenum">
              <a:rPr lang="en-GB" altLang="en-US"/>
              <a:pPr algn="r" eaLnBrk="1" hangingPunct="1">
                <a:spcBef>
                  <a:spcPct val="0"/>
                </a:spcBef>
              </a:pPr>
              <a:t>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>
            <a:extLst>
              <a:ext uri="{FF2B5EF4-FFF2-40B4-BE49-F238E27FC236}">
                <a16:creationId xmlns:a16="http://schemas.microsoft.com/office/drawing/2014/main" id="{B5AA7C43-B4FC-BB42-AC18-00AE42C7CA4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2BC9B85-A2A2-2B4D-A4FD-6E4EEF1061DC}" type="slidenum">
              <a:rPr lang="en-US" altLang="en-US"/>
              <a:pPr>
                <a:spcBef>
                  <a:spcPct val="0"/>
                </a:spcBef>
              </a:pPr>
              <a:t>8</a:t>
            </a:fld>
            <a:endParaRPr lang="en-US" altLang="en-US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2DB63F9E-CAAD-494B-8E32-ED01B2F27204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72AB8251-5723-8645-828D-2D20423052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724400"/>
            <a:ext cx="5029200" cy="4475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2B0379E1-14B6-FF46-B3DE-6EC28F3D2F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324184F5-67E3-6243-8D3A-786682358C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2B885CA3-47E2-F841-AFE8-CA8282C52D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AB113BE-AEC8-C54E-B9A2-D291A0E6EE42}" type="slidenum">
              <a:rPr lang="en-US" altLang="en-US"/>
              <a:pPr>
                <a:spcBef>
                  <a:spcPct val="0"/>
                </a:spcBef>
              </a:pPr>
              <a:t>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>
            <a:extLst>
              <a:ext uri="{FF2B5EF4-FFF2-40B4-BE49-F238E27FC236}">
                <a16:creationId xmlns:a16="http://schemas.microsoft.com/office/drawing/2014/main" id="{85EF3954-4733-D547-8381-1822D0BCD2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CCCDC87-554F-AC48-9A24-37C15B220DCF}" type="slidenum">
              <a:rPr lang="en-US" altLang="en-US"/>
              <a:pPr>
                <a:spcBef>
                  <a:spcPct val="0"/>
                </a:spcBef>
              </a:pPr>
              <a:t>10</a:t>
            </a:fld>
            <a:endParaRPr lang="en-US" altLang="en-US"/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2B33D555-B916-6E4C-BDC7-D7A64CDF9346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>
            <a:extLst>
              <a:ext uri="{FF2B5EF4-FFF2-40B4-BE49-F238E27FC236}">
                <a16:creationId xmlns:a16="http://schemas.microsoft.com/office/drawing/2014/main" id="{A6FBB40F-315F-EC4F-AAA9-3891F085E7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724400"/>
            <a:ext cx="5029200" cy="4475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A1C4C6C3-BC5B-C04E-9A0E-6DF8FE776B2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AD0DBB31-9713-6349-82FE-AB2DC01160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A82FB0FF-590A-7649-9F93-0642A623AC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6603238-324C-0148-A16E-8131FD4AC02D}" type="slidenum">
              <a:rPr lang="en-US" altLang="en-US"/>
              <a:pPr>
                <a:spcBef>
                  <a:spcPct val="0"/>
                </a:spcBef>
              </a:pPr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AC23D061-BA34-264B-A7E5-506797595A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B1A51ED5-C828-9646-8DB7-3DC34E642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AD729C45-B728-9F45-BA82-CBFD20413B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7C30B7F-DA3C-AC4C-8D1A-05E0D6D7C305}" type="slidenum">
              <a:rPr lang="en-US" altLang="en-US"/>
              <a:pPr>
                <a:spcBef>
                  <a:spcPct val="0"/>
                </a:spcBef>
              </a:pPr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D5E53EB3-3FDA-E245-AFFD-93F836B7BD4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59BC5E66-5E0A-D645-B3EC-A69A1BE3EB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3D775A86-7A0E-814C-B05E-124E9A9F11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9CA733B-FCFB-6648-BDE2-F5B9C0768160}" type="slidenum">
              <a:rPr lang="en-US" altLang="en-US"/>
              <a:pPr>
                <a:spcBef>
                  <a:spcPct val="0"/>
                </a:spcBef>
              </a:pPr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>
            <a:extLst>
              <a:ext uri="{FF2B5EF4-FFF2-40B4-BE49-F238E27FC236}">
                <a16:creationId xmlns:a16="http://schemas.microsoft.com/office/drawing/2014/main" id="{410C6C91-1DD6-324E-B9A9-7CA176ACA0D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>
            <a:extLst>
              <a:ext uri="{FF2B5EF4-FFF2-40B4-BE49-F238E27FC236}">
                <a16:creationId xmlns:a16="http://schemas.microsoft.com/office/drawing/2014/main" id="{F7246D51-089E-984C-8DCB-F7B9ED00BF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ECB5154F-8710-0548-B122-A28282D509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8EE682D-0D9C-B447-A173-D0BC61DB7477}" type="slidenum">
              <a:rPr lang="en-US" altLang="en-US"/>
              <a:pPr>
                <a:spcBef>
                  <a:spcPct val="0"/>
                </a:spcBef>
              </a:pPr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>
            <a:extLst>
              <a:ext uri="{FF2B5EF4-FFF2-40B4-BE49-F238E27FC236}">
                <a16:creationId xmlns:a16="http://schemas.microsoft.com/office/drawing/2014/main" id="{F7A714BF-5E8E-9142-8C8C-F46083EBD0B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>
            <a:extLst>
              <a:ext uri="{FF2B5EF4-FFF2-40B4-BE49-F238E27FC236}">
                <a16:creationId xmlns:a16="http://schemas.microsoft.com/office/drawing/2014/main" id="{42F7A3AB-B278-9448-8355-2B5DD937A6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C0AE05E1-ED60-E14E-B6AE-8B247A47E9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2633EF4-CA0F-2C4D-A88E-B1DCBE372EC7}" type="slidenum">
              <a:rPr lang="en-US" altLang="en-US"/>
              <a:pPr>
                <a:spcBef>
                  <a:spcPct val="0"/>
                </a:spcBef>
              </a:pPr>
              <a:t>15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>
            <a:extLst>
              <a:ext uri="{FF2B5EF4-FFF2-40B4-BE49-F238E27FC236}">
                <a16:creationId xmlns:a16="http://schemas.microsoft.com/office/drawing/2014/main" id="{9E90E3CF-76ED-4740-AB36-81BE8958C6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9159757-CEE8-9B4E-8D51-89E3F69059A3}" type="slidenum">
              <a:rPr lang="en-US" altLang="en-US"/>
              <a:pPr>
                <a:spcBef>
                  <a:spcPct val="0"/>
                </a:spcBef>
              </a:pPr>
              <a:t>16</a:t>
            </a:fld>
            <a:endParaRPr lang="en-US" altLang="en-US"/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91693DDC-F9A1-6B4E-9AA8-81F8BD16296A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id="{3BD880C1-24C9-6048-BD06-6CFBE4D027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/>
              <a:t>Provide each pair with a variety of texts covering a range of ages, genders and specialist readerships.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0590CEB9-3AF4-BD47-B33F-6C39F1E7FEE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54D8A69-556A-DF42-B228-7518ED3034D1}" type="slidenum">
              <a:rPr lang="en-US" altLang="en-US"/>
              <a:pPr>
                <a:spcBef>
                  <a:spcPct val="0"/>
                </a:spcBef>
              </a:pPr>
              <a:t>17</a:t>
            </a:fld>
            <a:endParaRPr lang="en-US" altLang="en-US"/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4ABE2926-580A-5449-98C5-7541EE336690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0DAADC0F-950B-A748-A925-7840D0F074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2813" y="4724400"/>
            <a:ext cx="5032375" cy="4475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>
            <a:extLst>
              <a:ext uri="{FF2B5EF4-FFF2-40B4-BE49-F238E27FC236}">
                <a16:creationId xmlns:a16="http://schemas.microsoft.com/office/drawing/2014/main" id="{1B846065-8B0B-264E-98EB-B559A9977F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8A9C519-487C-5643-A744-DA842E7AB525}" type="slidenum">
              <a:rPr lang="en-US" altLang="en-US"/>
              <a:pPr>
                <a:spcBef>
                  <a:spcPct val="0"/>
                </a:spcBef>
              </a:pPr>
              <a:t>18</a:t>
            </a:fld>
            <a:endParaRPr lang="en-US" altLang="en-US"/>
          </a:p>
        </p:txBody>
      </p:sp>
      <p:sp>
        <p:nvSpPr>
          <p:cNvPr id="39939" name="Slide Image Placeholder 1">
            <a:extLst>
              <a:ext uri="{FF2B5EF4-FFF2-40B4-BE49-F238E27FC236}">
                <a16:creationId xmlns:a16="http://schemas.microsoft.com/office/drawing/2014/main" id="{E7AA6282-E166-9C48-BB6F-C849104487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Notes Placeholder 2">
            <a:extLst>
              <a:ext uri="{FF2B5EF4-FFF2-40B4-BE49-F238E27FC236}">
                <a16:creationId xmlns:a16="http://schemas.microsoft.com/office/drawing/2014/main" id="{F8CAB6FD-FD7B-4B4F-9251-55CE5A581A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39941" name="Slide Number Placeholder 3">
            <a:extLst>
              <a:ext uri="{FF2B5EF4-FFF2-40B4-BE49-F238E27FC236}">
                <a16:creationId xmlns:a16="http://schemas.microsoft.com/office/drawing/2014/main" id="{0E7F858A-F850-E945-AEA4-BD2A4F4C4175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9447213"/>
            <a:ext cx="29718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84A674E-6984-2843-82F1-715C5F636708}" type="slidenum">
              <a:rPr lang="en-GB" altLang="en-US"/>
              <a:pPr algn="r" eaLnBrk="1" hangingPunct="1">
                <a:spcBef>
                  <a:spcPct val="0"/>
                </a:spcBef>
              </a:pPr>
              <a:t>18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ABF3181-7768-904D-B93A-36743932DE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4791F02-AC96-2A44-8C25-1B3D94BEE6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E057C2F-994F-B348-A692-36377A1DFD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1CCECB-6287-7F4F-B35D-1A2F2846D7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9935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C915F6B-75A1-9345-B955-C575931596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8E6FE76-D01C-6E40-ACAD-CF6D38044D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770A80B-A096-3E4B-84AC-C800FF47C58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B626F3-4287-5E41-8FA0-D8374D2887C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4899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E7D2870-604E-9F4A-ADAD-28378320DC9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9A7B4DC-ED96-B046-816A-50D47EA1C47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EBC7ACE-99BD-3145-9808-57815D10DE5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6256A8-2F5E-714E-A31C-BB3337923BC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2351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79C9AE-8FAE-C346-9048-E992DE7B6B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89537B9-1063-274E-8B1A-F86935B335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C567693-B6BC-AE46-B63F-12C1463A04A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2946A7-CA38-EE40-A3C3-8F0C0E197F9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06688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260DDC2-879A-B044-9056-6C229254D6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8FA4FA4-88B9-D043-929B-78FAF678578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B58B1B9F-0E46-124E-AF56-0B0C6AE537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D9B9F2-32F3-144C-913D-55D050530A3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44554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368DE89E-435B-3E4A-AB02-107C43DFC2D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7B7277D-CFA0-7442-A479-40E91A26A25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D9FF4D7-2926-A041-AC6D-96418C37314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1DF1F5-8E5A-E54E-8184-33A4D4EE3A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2316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0EDC2BF-7119-904D-9AB5-D5B1C61C89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EF5DC73-5FDE-7847-9FE0-94AA5708C3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020D9D33-0ED0-1B41-8343-6137D1F584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AFC695-8D5C-AE42-97B8-D2DE2A31CE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9189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8AF8EB-7783-0F49-A573-D8884F0740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3C9BDD-3F92-634A-9092-A36B54BEB34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3484933-7573-174A-9DDE-38E482C3A12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A34938-CB78-9F49-83B2-9CDB0B83A89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146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1B6D67B-249A-FB41-A00E-F1D9EC514A1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EE9BCC6-233A-3549-BABE-7D654E1BD5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C44987D-EA13-514E-B94A-F65AB21ACB7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7ECFFE-7529-DA4F-B68D-4244B849742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3637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2E89D93-FE6A-5F4B-9E65-7146AEBFB60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0FD0595-85D4-BE41-8C2F-5D693DDE2C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00C91B9-7F39-4247-9879-797B6AA63B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5193FB-C897-2442-8453-DD1B650B9E5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2459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FEF7737-A4D8-2C4D-A428-589D71C46AA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3590AD-4D30-5A4A-AE1C-8DCFAA07F8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530AB73-FAF4-4943-A555-06F8160A356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6AF464-95E2-4947-8830-0442A59A4C0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44629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521C7B6-66FA-CE44-944C-C64F9ACC5DB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36FC052-2FB8-044F-9345-AE8D2955BDF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D7FA39F-5F5A-6640-AA28-AEF891B198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077A47-01AD-914E-B09A-D3780A3256B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020588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58A08D-C8C7-CF40-BE35-35C3F159F4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147067-7327-444C-BB72-1ABC600374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20B1EA6-3C26-6844-AE22-F1E17198D38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3C635E-555E-834F-B5F6-D6025F4105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434697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DEA91B7-E82A-8C48-9374-E598AF616BF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E56F6B2-4382-4643-94BC-3090947661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20F30BF4-A5FA-704B-9A5C-ABF5B0E85EC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6AE89A-F052-A546-A84C-78E8910A9E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9317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C19105A-D880-7B44-A372-4C9D7687DE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0EF8203-607C-F446-8277-5198BF4CB8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F10F7AE-E085-4319-91B0-7635C387D99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D238D91-3CC9-4CA4-8393-E8466B32A13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A62D7E17-36B7-4DA9-97D9-4660F38E484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panose="020B0604020202020204" pitchFamily="34" charset="0"/>
              </a:defRPr>
            </a:lvl1pPr>
          </a:lstStyle>
          <a:p>
            <a:fld id="{1358149A-D4BF-EF4E-A4F9-650F5F44CD8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em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4.emf"/><Relationship Id="rId7" Type="http://schemas.openxmlformats.org/officeDocument/2006/relationships/image" Target="../media/image1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Relationship Id="rId9" Type="http://schemas.openxmlformats.org/officeDocument/2006/relationships/image" Target="../media/image2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CCD2D30A-DDF5-472F-A74C-7E584CDC63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839200" cy="1219200"/>
          </a:xfrm>
        </p:spPr>
        <p:txBody>
          <a:bodyPr/>
          <a:lstStyle/>
          <a:p>
            <a:pPr eaLnBrk="1" hangingPunct="1">
              <a:defRPr/>
            </a:pPr>
            <a:r>
              <a:rPr lang="en-GB" sz="6000" b="1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Bright Sparks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DF61296D-6BD9-4F1E-AA1C-4FB9AF9B1F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04800" y="1219200"/>
            <a:ext cx="8458200" cy="5486400"/>
          </a:xfrm>
          <a:solidFill>
            <a:srgbClr val="CCFFFF"/>
          </a:solidFill>
        </p:spPr>
        <p:txBody>
          <a:bodyPr/>
          <a:lstStyle/>
          <a:p>
            <a:pPr algn="ctr" eaLnBrk="1" hangingPunct="1">
              <a:buFontTx/>
              <a:buNone/>
              <a:defRPr/>
            </a:pPr>
            <a:endParaRPr lang="en-GB" sz="4800" b="1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</a:endParaRPr>
          </a:p>
          <a:p>
            <a:pPr algn="ctr" eaLnBrk="1" hangingPunct="1">
              <a:buFontTx/>
              <a:buNone/>
              <a:defRPr/>
            </a:pPr>
            <a:endParaRPr lang="en-GB" sz="2400" b="1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</a:endParaRPr>
          </a:p>
          <a:p>
            <a:pPr algn="ctr" eaLnBrk="1" hangingPunct="1">
              <a:buFontTx/>
              <a:buNone/>
              <a:defRPr/>
            </a:pPr>
            <a:endParaRPr lang="en-GB" sz="3600" b="1" dirty="0">
              <a:effectLst>
                <a:outerShdw blurRad="38100" dist="38100" dir="2700000" algn="tl">
                  <a:srgbClr val="FFFFFF"/>
                </a:outerShdw>
              </a:effectLst>
              <a:latin typeface="Trebuchet MS" pitchFamily="34" charset="0"/>
            </a:endParaRPr>
          </a:p>
          <a:p>
            <a:pPr algn="ctr" eaLnBrk="1" hangingPunct="1">
              <a:buFontTx/>
              <a:buNone/>
              <a:defRPr/>
            </a:pPr>
            <a:endParaRPr lang="en-GB" b="1" dirty="0">
              <a:solidFill>
                <a:srgbClr val="99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</a:endParaRPr>
          </a:p>
          <a:p>
            <a:pPr algn="ctr" eaLnBrk="1" hangingPunct="1">
              <a:buFontTx/>
              <a:buNone/>
              <a:defRPr/>
            </a:pPr>
            <a:endParaRPr lang="en-GB" b="1" dirty="0">
              <a:solidFill>
                <a:srgbClr val="99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</a:endParaRPr>
          </a:p>
          <a:p>
            <a:pPr algn="ctr" eaLnBrk="1" hangingPunct="1">
              <a:buFontTx/>
              <a:buNone/>
              <a:defRPr/>
            </a:pPr>
            <a:endParaRPr lang="en-GB" b="1" dirty="0">
              <a:solidFill>
                <a:srgbClr val="99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</a:endParaRPr>
          </a:p>
          <a:p>
            <a:pPr algn="ctr" eaLnBrk="1" hangingPunct="1">
              <a:buFontTx/>
              <a:buNone/>
              <a:defRPr/>
            </a:pPr>
            <a:endParaRPr lang="en-GB" b="1" dirty="0">
              <a:solidFill>
                <a:srgbClr val="99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</a:endParaRPr>
          </a:p>
          <a:p>
            <a:pPr algn="ctr" eaLnBrk="1" hangingPunct="1">
              <a:buFontTx/>
              <a:buNone/>
              <a:defRPr/>
            </a:pPr>
            <a:r>
              <a:rPr lang="en-GB" sz="4000" b="1" dirty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Writing: A Life Skill</a:t>
            </a:r>
          </a:p>
        </p:txBody>
      </p:sp>
      <p:pic>
        <p:nvPicPr>
          <p:cNvPr id="4100" name="Picture 14" descr="MC900355143[1]">
            <a:extLst>
              <a:ext uri="{FF2B5EF4-FFF2-40B4-BE49-F238E27FC236}">
                <a16:creationId xmlns:a16="http://schemas.microsoft.com/office/drawing/2014/main" id="{C4DA24BD-E81C-5C4E-B7D2-6ABFDE280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349500"/>
            <a:ext cx="3168650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15" descr="MP900431234[1]">
            <a:extLst>
              <a:ext uri="{FF2B5EF4-FFF2-40B4-BE49-F238E27FC236}">
                <a16:creationId xmlns:a16="http://schemas.microsoft.com/office/drawing/2014/main" id="{799F0DA8-FC50-C34E-87A2-232729210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652963"/>
            <a:ext cx="1706562" cy="182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16" descr="MC900017127[1]">
            <a:extLst>
              <a:ext uri="{FF2B5EF4-FFF2-40B4-BE49-F238E27FC236}">
                <a16:creationId xmlns:a16="http://schemas.microsoft.com/office/drawing/2014/main" id="{4F52F407-4BF3-ED42-85F0-9C65FFF73A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425" y="2060575"/>
            <a:ext cx="2316163" cy="240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17" descr="MP900430617[1]">
            <a:extLst>
              <a:ext uri="{FF2B5EF4-FFF2-40B4-BE49-F238E27FC236}">
                <a16:creationId xmlns:a16="http://schemas.microsoft.com/office/drawing/2014/main" id="{507738D3-AFB1-BA43-BE7D-C84FFFAF6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060575"/>
            <a:ext cx="1751012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18" descr="MC900055018[1]">
            <a:extLst>
              <a:ext uri="{FF2B5EF4-FFF2-40B4-BE49-F238E27FC236}">
                <a16:creationId xmlns:a16="http://schemas.microsoft.com/office/drawing/2014/main" id="{0C999302-8A05-BF4D-AA92-869449DC2B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868863"/>
            <a:ext cx="1550988" cy="173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0665AEA0-4726-4D60-B7DB-57D5D0E110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7720013" cy="1524000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anose="020B0603020202020204" pitchFamily="34" charset="0"/>
              </a:rPr>
              <a:t>Bright Sparks:  Writing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53A68850-8D2C-E84F-A212-93DB077A56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388" y="1557338"/>
            <a:ext cx="8686800" cy="4648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b="1">
                <a:latin typeface="Trebuchet MS" panose="020B0703020202090204" pitchFamily="34" charset="0"/>
              </a:rPr>
              <a:t>	</a:t>
            </a:r>
          </a:p>
          <a:p>
            <a:pPr eaLnBrk="1" hangingPunct="1">
              <a:buFontTx/>
              <a:buNone/>
            </a:pPr>
            <a:r>
              <a:rPr lang="en-GB" altLang="en-US" b="1">
                <a:latin typeface="Trebuchet MS" panose="020B0703020202090204" pitchFamily="34" charset="0"/>
              </a:rPr>
              <a:t>	Objectives:</a:t>
            </a:r>
          </a:p>
          <a:p>
            <a:pPr eaLnBrk="1" hangingPunct="1"/>
            <a:endParaRPr lang="en-GB" altLang="en-US" sz="700">
              <a:latin typeface="Trebuchet MS" panose="020B0703020202090204" pitchFamily="34" charset="0"/>
            </a:endParaRPr>
          </a:p>
          <a:p>
            <a:pPr eaLnBrk="1" hangingPunct="1"/>
            <a:r>
              <a:rPr lang="en-GB" altLang="en-US">
                <a:solidFill>
                  <a:srgbClr val="000000"/>
                </a:solidFill>
                <a:latin typeface="Trebuchet MS" panose="020B0703020202090204" pitchFamily="34" charset="0"/>
              </a:rPr>
              <a:t>To examine the importance of written communication skills</a:t>
            </a:r>
          </a:p>
          <a:p>
            <a:pPr eaLnBrk="1" hangingPunct="1"/>
            <a:endParaRPr lang="en-GB" altLang="en-US">
              <a:solidFill>
                <a:srgbClr val="000000"/>
              </a:solidFill>
              <a:latin typeface="Trebuchet MS" panose="020B0703020202090204" pitchFamily="34" charset="0"/>
            </a:endParaRPr>
          </a:p>
          <a:p>
            <a:pPr eaLnBrk="1" hangingPunct="1">
              <a:buFontTx/>
              <a:buNone/>
            </a:pPr>
            <a:endParaRPr lang="en-GB" altLang="en-US">
              <a:solidFill>
                <a:schemeClr val="accent2"/>
              </a:solidFill>
              <a:latin typeface="Trebuchet MS" panose="020B0703020202090204" pitchFamily="34" charset="0"/>
            </a:endParaRPr>
          </a:p>
          <a:p>
            <a:pPr eaLnBrk="1" hangingPunct="1">
              <a:buFontTx/>
              <a:buNone/>
            </a:pPr>
            <a:r>
              <a:rPr lang="en-GB" altLang="en-US" sz="2000">
                <a:solidFill>
                  <a:schemeClr val="accent2"/>
                </a:solidFill>
                <a:latin typeface="Trebuchet MS" panose="020B0703020202090204" pitchFamily="34" charset="0"/>
              </a:rPr>
              <a:t>	</a:t>
            </a:r>
          </a:p>
        </p:txBody>
      </p:sp>
      <p:pic>
        <p:nvPicPr>
          <p:cNvPr id="6148" name="Picture 18" descr="MC900055018[1]">
            <a:extLst>
              <a:ext uri="{FF2B5EF4-FFF2-40B4-BE49-F238E27FC236}">
                <a16:creationId xmlns:a16="http://schemas.microsoft.com/office/drawing/2014/main" id="{CD562B3D-9894-3844-A79E-3EA4083A5E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3789363"/>
            <a:ext cx="2516187" cy="281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5AEA62B2-9FC3-2D46-8334-6F0649CCC5C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FF0000"/>
                </a:solidFill>
                <a:latin typeface="Trebuchet MS" panose="020B0703020202090204" pitchFamily="34" charset="0"/>
              </a:rPr>
              <a:t>How can writing help me?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5850F5B4-7BF3-2F49-8C56-1CBC081B2D50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57200" y="1600200"/>
            <a:ext cx="8291513" cy="5068888"/>
          </a:xfrm>
          <a:solidFill>
            <a:srgbClr val="CCFFFF"/>
          </a:solidFill>
        </p:spPr>
        <p:txBody>
          <a:bodyPr/>
          <a:lstStyle/>
          <a:p>
            <a:pPr eaLnBrk="1" hangingPunct="1"/>
            <a:r>
              <a:rPr lang="en-GB" altLang="en-US"/>
              <a:t>Circle map why effective writing is important</a:t>
            </a:r>
          </a:p>
        </p:txBody>
      </p:sp>
      <p:pic>
        <p:nvPicPr>
          <p:cNvPr id="8196" name="Picture 6" descr="map1">
            <a:extLst>
              <a:ext uri="{FF2B5EF4-FFF2-40B4-BE49-F238E27FC236}">
                <a16:creationId xmlns:a16="http://schemas.microsoft.com/office/drawing/2014/main" id="{A8F4EB66-0571-3F4F-BDCF-918DE99D8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3429000"/>
            <a:ext cx="3240088" cy="294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7">
            <a:extLst>
              <a:ext uri="{FF2B5EF4-FFF2-40B4-BE49-F238E27FC236}">
                <a16:creationId xmlns:a16="http://schemas.microsoft.com/office/drawing/2014/main" id="{A9272D69-91FC-F140-862C-1CD77F5118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4663" y="4724400"/>
            <a:ext cx="57467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900" b="1">
                <a:latin typeface="Trebuchet MS" panose="020B0703020202090204" pitchFamily="34" charset="0"/>
              </a:rPr>
              <a:t>Writing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DC50AE35-E5DA-3548-9A74-2BD6D5FD8D8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FF0000"/>
                </a:solidFill>
                <a:latin typeface="Trebuchet MS" panose="020B0703020202090204" pitchFamily="34" charset="0"/>
              </a:rPr>
              <a:t>How can writing help me?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979D0871-326A-5342-809E-AA391192A850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57200" y="1600200"/>
            <a:ext cx="8291513" cy="5068888"/>
          </a:xfrm>
          <a:solidFill>
            <a:srgbClr val="CCFFFF"/>
          </a:solidFill>
        </p:spPr>
        <p:txBody>
          <a:bodyPr/>
          <a:lstStyle/>
          <a:p>
            <a:pPr eaLnBrk="1" hangingPunct="1"/>
            <a:r>
              <a:rPr lang="en-GB" altLang="en-US"/>
              <a:t>communicate clearly</a:t>
            </a:r>
          </a:p>
          <a:p>
            <a:pPr eaLnBrk="1" hangingPunct="1"/>
            <a:r>
              <a:rPr lang="en-GB" altLang="en-US"/>
              <a:t>take and pass on messages</a:t>
            </a:r>
          </a:p>
          <a:p>
            <a:pPr eaLnBrk="1" hangingPunct="1"/>
            <a:r>
              <a:rPr lang="en-GB" altLang="en-US"/>
              <a:t>read and understand a wide range of texts</a:t>
            </a:r>
          </a:p>
          <a:p>
            <a:pPr eaLnBrk="1" hangingPunct="1"/>
            <a:r>
              <a:rPr lang="en-GB" altLang="en-US"/>
              <a:t>Write fluently, accurately, using accepted conventions of format, spelling, grammar and punctuation.</a:t>
            </a:r>
          </a:p>
          <a:p>
            <a:pPr eaLnBrk="1" hangingPunct="1"/>
            <a:r>
              <a:rPr lang="en-GB" altLang="en-US"/>
              <a:t>To help me in all walks of life</a:t>
            </a:r>
          </a:p>
          <a:p>
            <a:pPr eaLnBrk="1" hangingPunct="1"/>
            <a:r>
              <a:rPr lang="en-GB" altLang="en-US"/>
              <a:t>And there are more….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>
            <a:extLst>
              <a:ext uri="{FF2B5EF4-FFF2-40B4-BE49-F238E27FC236}">
                <a16:creationId xmlns:a16="http://schemas.microsoft.com/office/drawing/2014/main" id="{388C95FF-8B8C-1D45-9BB2-789EFF4EF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9706">
            <a:off x="6759575" y="2179638"/>
            <a:ext cx="1744663" cy="174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339B5F-F806-4CB1-A940-AA5855F8192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14313" y="500063"/>
            <a:ext cx="8515350" cy="725487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do you write at the moment?</a:t>
            </a:r>
            <a:br>
              <a:rPr lang="en-GB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12292" name="Content Placeholder 2">
            <a:extLst>
              <a:ext uri="{FF2B5EF4-FFF2-40B4-BE49-F238E27FC236}">
                <a16:creationId xmlns:a16="http://schemas.microsoft.com/office/drawing/2014/main" id="{DC9BCD70-B565-644B-AA5A-0438688CFB4C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 rot="21413413">
            <a:off x="539750" y="1125538"/>
            <a:ext cx="3543300" cy="4525962"/>
          </a:xfrm>
        </p:spPr>
        <p:txBody>
          <a:bodyPr/>
          <a:lstStyle/>
          <a:p>
            <a:pPr eaLnBrk="1" hangingPunct="1"/>
            <a:r>
              <a:rPr lang="en-GB" altLang="en-US" sz="2000" b="1">
                <a:solidFill>
                  <a:schemeClr val="accent2"/>
                </a:solidFill>
                <a:latin typeface="Trebuchet MS" panose="020B0703020202090204" pitchFamily="34" charset="0"/>
              </a:rPr>
              <a:t>Make a list of the things you have to write now in life. </a:t>
            </a:r>
          </a:p>
          <a:p>
            <a:pPr eaLnBrk="1" hangingPunct="1"/>
            <a:r>
              <a:rPr lang="en-GB" altLang="en-US" sz="2000" b="1">
                <a:solidFill>
                  <a:schemeClr val="accent2"/>
                </a:solidFill>
                <a:latin typeface="Trebuchet MS" panose="020B0703020202090204" pitchFamily="34" charset="0"/>
              </a:rPr>
              <a:t>Put them into three categories like this:</a:t>
            </a:r>
          </a:p>
          <a:p>
            <a:pPr eaLnBrk="1" hangingPunct="1"/>
            <a:endParaRPr lang="en-GB" altLang="en-US" sz="2000" b="1">
              <a:solidFill>
                <a:schemeClr val="accent2"/>
              </a:solidFill>
              <a:latin typeface="Trebuchet MS" panose="020B0703020202090204" pitchFamily="34" charset="0"/>
            </a:endParaRPr>
          </a:p>
        </p:txBody>
      </p:sp>
      <p:sp>
        <p:nvSpPr>
          <p:cNvPr id="12293" name="Rectangle 3">
            <a:extLst>
              <a:ext uri="{FF2B5EF4-FFF2-40B4-BE49-F238E27FC236}">
                <a16:creationId xmlns:a16="http://schemas.microsoft.com/office/drawing/2014/main" id="{21CACE7F-B5FB-974C-83E5-2A317E2FEB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6250" y="1143000"/>
            <a:ext cx="4572000" cy="366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Trebuchet MS" panose="020B0703020202090204" pitchFamily="34" charset="0"/>
              </a:rPr>
              <a:t>What writing do you find difficult or try to avoid?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Trebuchet MS" panose="020B0703020202090204" pitchFamily="34" charset="0"/>
              </a:rPr>
              <a:t>Why do you think this is the case?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Trebuchet MS" panose="020B0703020202090204" pitchFamily="34" charset="0"/>
              </a:rPr>
              <a:t>What do you think you will need to write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FF0000"/>
                </a:solidFill>
                <a:latin typeface="Trebuchet MS" panose="020B0703020202090204" pitchFamily="34" charset="0"/>
              </a:rPr>
              <a:t>in the future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FF0000"/>
                </a:solidFill>
                <a:latin typeface="Trebuchet MS" panose="020B0703020202090204" pitchFamily="34" charset="0"/>
              </a:rPr>
              <a:t>in everyday life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FF0000"/>
                </a:solidFill>
                <a:latin typeface="Trebuchet MS" panose="020B0703020202090204" pitchFamily="34" charset="0"/>
              </a:rPr>
              <a:t>in further study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FF0000"/>
                </a:solidFill>
                <a:latin typeface="Trebuchet MS" panose="020B0703020202090204" pitchFamily="34" charset="0"/>
              </a:rPr>
              <a:t>in work.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solidFill>
                <a:srgbClr val="FF0000"/>
              </a:solidFill>
              <a:latin typeface="Trebuchet MS" panose="020B070302020209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solidFill>
                <a:srgbClr val="FF0000"/>
              </a:solidFill>
              <a:latin typeface="Trebuchet MS" panose="020B070302020209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FF0000"/>
                </a:solidFill>
                <a:latin typeface="Trebuchet MS" panose="020B0703020202090204" pitchFamily="34" charset="0"/>
              </a:rPr>
              <a:t>Extension work: </a:t>
            </a:r>
            <a:r>
              <a:rPr lang="en-GB" altLang="en-US" sz="1800">
                <a:latin typeface="Trebuchet MS" panose="020B0703020202090204" pitchFamily="34" charset="0"/>
              </a:rPr>
              <a:t>describe the job or career you are aiming for and think about what you will need to write in the future.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4419D5F-8CB7-424B-AEC0-C55A504E9AC1}"/>
              </a:ext>
            </a:extLst>
          </p:cNvPr>
          <p:cNvGraphicFramePr>
            <a:graphicFrameLocks noGrp="1"/>
          </p:cNvGraphicFramePr>
          <p:nvPr/>
        </p:nvGraphicFramePr>
        <p:xfrm>
          <a:off x="500063" y="3071813"/>
          <a:ext cx="3643312" cy="3616325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2144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44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44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0069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Work</a:t>
                      </a:r>
                    </a:p>
                  </a:txBody>
                  <a:tcPr marL="91439" marR="91439" marT="45715" marB="4571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Study</a:t>
                      </a:r>
                    </a:p>
                  </a:txBody>
                  <a:tcPr marL="91439" marR="91439" marT="45715" marB="4571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Personal Life</a:t>
                      </a:r>
                    </a:p>
                  </a:txBody>
                  <a:tcPr marL="91439" marR="91439" marT="45715" marB="4571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5251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39" marR="91439" marT="45715" marB="45715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39" marR="91439" marT="45715" marB="45715"/>
                </a:tc>
                <a:tc>
                  <a:txBody>
                    <a:bodyPr/>
                    <a:lstStyle/>
                    <a:p>
                      <a:r>
                        <a:rPr lang="en-GB" sz="1800" i="1" dirty="0"/>
                        <a:t>Diary</a:t>
                      </a:r>
                    </a:p>
                  </a:txBody>
                  <a:tcPr marL="91439" marR="91439" marT="45715" marB="4571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5251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39" marR="91439" marT="45715" marB="45715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39" marR="91439" marT="45715" marB="45715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39" marR="91439" marT="45715" marB="4571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5251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39" marR="91439" marT="45715" marB="45715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39" marR="91439" marT="45715" marB="45715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39" marR="91439" marT="45715" marB="4571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5251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39" marR="91439" marT="45715" marB="45715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39" marR="91439" marT="45715" marB="45715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39" marR="91439" marT="45715" marB="4571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5251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39" marR="91439" marT="45715" marB="45715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39" marR="91439" marT="45715" marB="45715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39" marR="91439" marT="45715" marB="4571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2324" name="Picture 2">
            <a:extLst>
              <a:ext uri="{FF2B5EF4-FFF2-40B4-BE49-F238E27FC236}">
                <a16:creationId xmlns:a16="http://schemas.microsoft.com/office/drawing/2014/main" id="{919D4710-EC25-0C44-A705-73F928D78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85388">
            <a:off x="4714875" y="5286375"/>
            <a:ext cx="1657350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25" name="Picture 4">
            <a:extLst>
              <a:ext uri="{FF2B5EF4-FFF2-40B4-BE49-F238E27FC236}">
                <a16:creationId xmlns:a16="http://schemas.microsoft.com/office/drawing/2014/main" id="{DED78B92-1068-A34F-8CCB-91F54CABD4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01957">
            <a:off x="6861175" y="5137150"/>
            <a:ext cx="1595438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Oval 2">
            <a:extLst>
              <a:ext uri="{FF2B5EF4-FFF2-40B4-BE49-F238E27FC236}">
                <a16:creationId xmlns:a16="http://schemas.microsoft.com/office/drawing/2014/main" id="{DEB9410C-24EF-964E-9B5C-5C916F8EAB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3213100"/>
            <a:ext cx="1943100" cy="1295400"/>
          </a:xfrm>
          <a:prstGeom prst="ellipse">
            <a:avLst/>
          </a:prstGeom>
          <a:solidFill>
            <a:schemeClr val="hlink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10066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4339" name="Text Box 3">
            <a:extLst>
              <a:ext uri="{FF2B5EF4-FFF2-40B4-BE49-F238E27FC236}">
                <a16:creationId xmlns:a16="http://schemas.microsoft.com/office/drawing/2014/main" id="{A58A06D1-FB71-D048-9F35-FB8FD0315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052513"/>
            <a:ext cx="83280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Trebuchet MS" panose="020B0703020202090204" pitchFamily="34" charset="0"/>
              </a:rPr>
              <a:t>What do you write at the moment?</a:t>
            </a:r>
            <a:endParaRPr lang="en-GB" altLang="en-US" sz="2800" b="1">
              <a:solidFill>
                <a:srgbClr val="990099"/>
              </a:solidFill>
              <a:latin typeface="Trebuchet MS" panose="020B0703020202090204" pitchFamily="34" charset="0"/>
              <a:cs typeface="Arial" panose="020B0604020202020204" pitchFamily="34" charset="0"/>
            </a:endParaRPr>
          </a:p>
        </p:txBody>
      </p:sp>
      <p:sp>
        <p:nvSpPr>
          <p:cNvPr id="14340" name="Text Box 4">
            <a:extLst>
              <a:ext uri="{FF2B5EF4-FFF2-40B4-BE49-F238E27FC236}">
                <a16:creationId xmlns:a16="http://schemas.microsoft.com/office/drawing/2014/main" id="{8A7E945D-97FE-4EAC-983E-9EB0D961DF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3644900"/>
            <a:ext cx="1943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pitchFamily="34" charset="0"/>
              </a:rPr>
              <a:t>I write…</a:t>
            </a:r>
          </a:p>
        </p:txBody>
      </p:sp>
      <p:sp>
        <p:nvSpPr>
          <p:cNvPr id="14341" name="Line 5">
            <a:extLst>
              <a:ext uri="{FF2B5EF4-FFF2-40B4-BE49-F238E27FC236}">
                <a16:creationId xmlns:a16="http://schemas.microsoft.com/office/drawing/2014/main" id="{575C3E39-2D79-1C4F-B14A-F190D3BB4D87}"/>
              </a:ext>
            </a:extLst>
          </p:cNvPr>
          <p:cNvSpPr>
            <a:spLocks noChangeShapeType="1"/>
          </p:cNvSpPr>
          <p:nvPr/>
        </p:nvSpPr>
        <p:spPr bwMode="auto">
          <a:xfrm>
            <a:off x="5562600" y="4103688"/>
            <a:ext cx="881063" cy="6937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2" name="Line 6">
            <a:extLst>
              <a:ext uri="{FF2B5EF4-FFF2-40B4-BE49-F238E27FC236}">
                <a16:creationId xmlns:a16="http://schemas.microsoft.com/office/drawing/2014/main" id="{98C30483-1FD1-1240-92DA-DD1C154CB42F}"/>
              </a:ext>
            </a:extLst>
          </p:cNvPr>
          <p:cNvSpPr>
            <a:spLocks noChangeShapeType="1"/>
          </p:cNvSpPr>
          <p:nvPr/>
        </p:nvSpPr>
        <p:spPr bwMode="auto">
          <a:xfrm>
            <a:off x="4716463" y="4508500"/>
            <a:ext cx="0" cy="36036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3" name="Line 7">
            <a:extLst>
              <a:ext uri="{FF2B5EF4-FFF2-40B4-BE49-F238E27FC236}">
                <a16:creationId xmlns:a16="http://schemas.microsoft.com/office/drawing/2014/main" id="{FC33F170-67BD-5C41-898B-9650B38E86C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357563" y="4238625"/>
            <a:ext cx="539750" cy="58578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4" name="Line 8">
            <a:extLst>
              <a:ext uri="{FF2B5EF4-FFF2-40B4-BE49-F238E27FC236}">
                <a16:creationId xmlns:a16="http://schemas.microsoft.com/office/drawing/2014/main" id="{B433CA56-2536-3B46-BD97-BD7F0F8A03B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08625" y="3284538"/>
            <a:ext cx="863600" cy="2889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5" name="Line 9">
            <a:extLst>
              <a:ext uri="{FF2B5EF4-FFF2-40B4-BE49-F238E27FC236}">
                <a16:creationId xmlns:a16="http://schemas.microsoft.com/office/drawing/2014/main" id="{B0809986-55BA-FA4D-A4A4-E021FD9ED929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592388" y="3249613"/>
            <a:ext cx="1214437" cy="3587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6" name="Rectangle 10">
            <a:extLst>
              <a:ext uri="{FF2B5EF4-FFF2-40B4-BE49-F238E27FC236}">
                <a16:creationId xmlns:a16="http://schemas.microsoft.com/office/drawing/2014/main" id="{678FF932-4420-4AD3-B2DB-00A4413A15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68288"/>
            <a:ext cx="8229600" cy="639762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 b="1" u="sng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My Writing</a:t>
            </a:r>
          </a:p>
        </p:txBody>
      </p:sp>
      <p:sp>
        <p:nvSpPr>
          <p:cNvPr id="14347" name="Line 11">
            <a:extLst>
              <a:ext uri="{FF2B5EF4-FFF2-40B4-BE49-F238E27FC236}">
                <a16:creationId xmlns:a16="http://schemas.microsoft.com/office/drawing/2014/main" id="{2D0867AD-1D9A-FF47-9BB6-C933D661BE8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643438" y="2492375"/>
            <a:ext cx="0" cy="7207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8" name="Text Box 12">
            <a:extLst>
              <a:ext uri="{FF2B5EF4-FFF2-40B4-BE49-F238E27FC236}">
                <a16:creationId xmlns:a16="http://schemas.microsoft.com/office/drawing/2014/main" id="{051DC805-53AB-0C42-8187-A8DD19BDDE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5661025"/>
            <a:ext cx="832802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Trebuchet MS" panose="020B0703020202090204" pitchFamily="34" charset="0"/>
              </a:rPr>
              <a:t>Write down as many ideas as you can.  You could use some ideas from the following slide…</a:t>
            </a:r>
            <a:endParaRPr lang="en-GB" altLang="en-US" sz="2800" b="1">
              <a:solidFill>
                <a:srgbClr val="990099"/>
              </a:solidFill>
              <a:latin typeface="Trebuchet MS" panose="020B070302020209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143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id="{06DF7A28-77C2-EA46-8415-91DAA61DD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91866">
            <a:off x="323850" y="404813"/>
            <a:ext cx="3600450" cy="270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7" descr="MC900439835[1]">
            <a:extLst>
              <a:ext uri="{FF2B5EF4-FFF2-40B4-BE49-F238E27FC236}">
                <a16:creationId xmlns:a16="http://schemas.microsoft.com/office/drawing/2014/main" id="{4CA52099-29D1-2341-B8E9-81FA9404E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836613"/>
            <a:ext cx="2592388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8" descr="MP900440965[1]">
            <a:extLst>
              <a:ext uri="{FF2B5EF4-FFF2-40B4-BE49-F238E27FC236}">
                <a16:creationId xmlns:a16="http://schemas.microsoft.com/office/drawing/2014/main" id="{E8ACAB6C-E448-C745-88B1-571B849349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095750"/>
            <a:ext cx="3816350" cy="254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9" descr="MP900400109[1]">
            <a:extLst>
              <a:ext uri="{FF2B5EF4-FFF2-40B4-BE49-F238E27FC236}">
                <a16:creationId xmlns:a16="http://schemas.microsoft.com/office/drawing/2014/main" id="{6A856D0F-B68B-DD4C-91A3-0747205828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736975"/>
            <a:ext cx="3902075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10" descr="MC900366654[1]">
            <a:extLst>
              <a:ext uri="{FF2B5EF4-FFF2-40B4-BE49-F238E27FC236}">
                <a16:creationId xmlns:a16="http://schemas.microsoft.com/office/drawing/2014/main" id="{366C89E0-3F02-DF44-8BAD-0A08422C7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488950"/>
            <a:ext cx="3030538" cy="261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>
            <a:extLst>
              <a:ext uri="{FF2B5EF4-FFF2-40B4-BE49-F238E27FC236}">
                <a16:creationId xmlns:a16="http://schemas.microsoft.com/office/drawing/2014/main" id="{0F766B55-72E2-294A-B610-652FE5530F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275" y="1773238"/>
            <a:ext cx="1800225" cy="1079500"/>
          </a:xfrm>
          <a:prstGeom prst="ellipse">
            <a:avLst/>
          </a:prstGeom>
          <a:solidFill>
            <a:srgbClr val="CCFFFF"/>
          </a:solidFill>
          <a:ln w="28575">
            <a:solidFill>
              <a:srgbClr val="000066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Trebuchet MS" panose="020B0703020202090204" pitchFamily="34" charset="0"/>
            </a:endParaRPr>
          </a:p>
        </p:txBody>
      </p:sp>
      <p:sp>
        <p:nvSpPr>
          <p:cNvPr id="18435" name="Oval 3">
            <a:extLst>
              <a:ext uri="{FF2B5EF4-FFF2-40B4-BE49-F238E27FC236}">
                <a16:creationId xmlns:a16="http://schemas.microsoft.com/office/drawing/2014/main" id="{BFB90373-BC3B-F644-94AC-718C807840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3213100"/>
            <a:ext cx="1943100" cy="1295400"/>
          </a:xfrm>
          <a:prstGeom prst="ellipse">
            <a:avLst/>
          </a:prstGeom>
          <a:solidFill>
            <a:schemeClr val="hlink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10066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8436" name="Text Box 4">
            <a:extLst>
              <a:ext uri="{FF2B5EF4-FFF2-40B4-BE49-F238E27FC236}">
                <a16:creationId xmlns:a16="http://schemas.microsoft.com/office/drawing/2014/main" id="{DAB15221-D5A4-FD49-A9DD-40D9AD89AE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052513"/>
            <a:ext cx="83280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Trebuchet MS" panose="020B0703020202090204" pitchFamily="34" charset="0"/>
              </a:rPr>
              <a:t>We all write different things for work and leisure…</a:t>
            </a:r>
            <a:endParaRPr lang="en-GB" altLang="en-US" sz="2800" b="1">
              <a:solidFill>
                <a:srgbClr val="990099"/>
              </a:solidFill>
              <a:latin typeface="Trebuchet MS" panose="020B0703020202090204" pitchFamily="34" charset="0"/>
              <a:cs typeface="Arial" panose="020B0604020202020204" pitchFamily="34" charset="0"/>
            </a:endParaRPr>
          </a:p>
        </p:txBody>
      </p:sp>
      <p:sp>
        <p:nvSpPr>
          <p:cNvPr id="16389" name="Text Box 5">
            <a:extLst>
              <a:ext uri="{FF2B5EF4-FFF2-40B4-BE49-F238E27FC236}">
                <a16:creationId xmlns:a16="http://schemas.microsoft.com/office/drawing/2014/main" id="{37A992EF-8E73-4FD7-A65C-BE685EDB6D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3573463"/>
            <a:ext cx="1943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pitchFamily="34" charset="0"/>
              </a:rPr>
              <a:t>My writing</a:t>
            </a:r>
          </a:p>
        </p:txBody>
      </p:sp>
      <p:sp>
        <p:nvSpPr>
          <p:cNvPr id="18438" name="Text Box 6">
            <a:extLst>
              <a:ext uri="{FF2B5EF4-FFF2-40B4-BE49-F238E27FC236}">
                <a16:creationId xmlns:a16="http://schemas.microsoft.com/office/drawing/2014/main" id="{F6B20ED1-A66D-C743-BF56-04A35F3F13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1916113"/>
            <a:ext cx="1800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rgbClr val="010066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Social networking</a:t>
            </a:r>
          </a:p>
        </p:txBody>
      </p:sp>
      <p:sp>
        <p:nvSpPr>
          <p:cNvPr id="18439" name="Line 7">
            <a:extLst>
              <a:ext uri="{FF2B5EF4-FFF2-40B4-BE49-F238E27FC236}">
                <a16:creationId xmlns:a16="http://schemas.microsoft.com/office/drawing/2014/main" id="{C0B9EF8D-2165-024B-9DFB-CF74C6D595E0}"/>
              </a:ext>
            </a:extLst>
          </p:cNvPr>
          <p:cNvSpPr>
            <a:spLocks noChangeShapeType="1"/>
          </p:cNvSpPr>
          <p:nvPr/>
        </p:nvSpPr>
        <p:spPr bwMode="auto">
          <a:xfrm>
            <a:off x="5562600" y="4103688"/>
            <a:ext cx="539750" cy="40481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0" name="Line 8">
            <a:extLst>
              <a:ext uri="{FF2B5EF4-FFF2-40B4-BE49-F238E27FC236}">
                <a16:creationId xmlns:a16="http://schemas.microsoft.com/office/drawing/2014/main" id="{BDE5A1F2-55CB-6946-A15E-7E3572563520}"/>
              </a:ext>
            </a:extLst>
          </p:cNvPr>
          <p:cNvSpPr>
            <a:spLocks noChangeShapeType="1"/>
          </p:cNvSpPr>
          <p:nvPr/>
        </p:nvSpPr>
        <p:spPr bwMode="auto">
          <a:xfrm>
            <a:off x="4716463" y="4508500"/>
            <a:ext cx="0" cy="5048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1" name="Line 9">
            <a:extLst>
              <a:ext uri="{FF2B5EF4-FFF2-40B4-BE49-F238E27FC236}">
                <a16:creationId xmlns:a16="http://schemas.microsoft.com/office/drawing/2014/main" id="{732F6881-31F2-0E4E-9F0F-19E85E49726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411413" y="4238625"/>
            <a:ext cx="1485900" cy="558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2" name="Line 10">
            <a:extLst>
              <a:ext uri="{FF2B5EF4-FFF2-40B4-BE49-F238E27FC236}">
                <a16:creationId xmlns:a16="http://schemas.microsoft.com/office/drawing/2014/main" id="{D7E0F3C4-44A1-F944-AD57-1C46D51B97B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437188" y="3284538"/>
            <a:ext cx="863600" cy="2889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3" name="Line 11">
            <a:extLst>
              <a:ext uri="{FF2B5EF4-FFF2-40B4-BE49-F238E27FC236}">
                <a16:creationId xmlns:a16="http://schemas.microsoft.com/office/drawing/2014/main" id="{8AF2A16E-8F5A-F04A-8FAD-E1C5B701451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592388" y="3249613"/>
            <a:ext cx="1214437" cy="3587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6" name="Rectangle 12">
            <a:extLst>
              <a:ext uri="{FF2B5EF4-FFF2-40B4-BE49-F238E27FC236}">
                <a16:creationId xmlns:a16="http://schemas.microsoft.com/office/drawing/2014/main" id="{AD383F6A-992A-46E9-AB43-4DEBA89CF34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68288"/>
            <a:ext cx="8229600" cy="639762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 b="1" u="sng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My Writing</a:t>
            </a:r>
          </a:p>
        </p:txBody>
      </p:sp>
      <p:sp>
        <p:nvSpPr>
          <p:cNvPr id="18445" name="Line 13">
            <a:extLst>
              <a:ext uri="{FF2B5EF4-FFF2-40B4-BE49-F238E27FC236}">
                <a16:creationId xmlns:a16="http://schemas.microsoft.com/office/drawing/2014/main" id="{89DDE6CE-F6F6-9E41-B6C4-99B0814095A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643438" y="2852738"/>
            <a:ext cx="0" cy="2889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6" name="Oval 14">
            <a:extLst>
              <a:ext uri="{FF2B5EF4-FFF2-40B4-BE49-F238E27FC236}">
                <a16:creationId xmlns:a16="http://schemas.microsoft.com/office/drawing/2014/main" id="{2242F9E7-1094-AF49-BD34-DB3E1C2A35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5084763"/>
            <a:ext cx="2087562" cy="1152525"/>
          </a:xfrm>
          <a:prstGeom prst="ellipse">
            <a:avLst/>
          </a:prstGeom>
          <a:solidFill>
            <a:srgbClr val="CCFFFF"/>
          </a:solidFill>
          <a:ln w="28575">
            <a:solidFill>
              <a:srgbClr val="000066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Trebuchet MS" panose="020B0703020202090204" pitchFamily="34" charset="0"/>
            </a:endParaRPr>
          </a:p>
        </p:txBody>
      </p:sp>
      <p:sp>
        <p:nvSpPr>
          <p:cNvPr id="18447" name="Text Box 15">
            <a:extLst>
              <a:ext uri="{FF2B5EF4-FFF2-40B4-BE49-F238E27FC236}">
                <a16:creationId xmlns:a16="http://schemas.microsoft.com/office/drawing/2014/main" id="{C018ED6C-96E9-0547-926B-BF7872B39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5300663"/>
            <a:ext cx="1800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rgbClr val="010066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Website contribution </a:t>
            </a:r>
          </a:p>
        </p:txBody>
      </p:sp>
      <p:sp>
        <p:nvSpPr>
          <p:cNvPr id="18448" name="Oval 16">
            <a:extLst>
              <a:ext uri="{FF2B5EF4-FFF2-40B4-BE49-F238E27FC236}">
                <a16:creationId xmlns:a16="http://schemas.microsoft.com/office/drawing/2014/main" id="{695399F5-1882-DF4C-B0F9-20748029D1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0788" y="2349500"/>
            <a:ext cx="1800225" cy="1079500"/>
          </a:xfrm>
          <a:prstGeom prst="ellipse">
            <a:avLst/>
          </a:prstGeom>
          <a:solidFill>
            <a:srgbClr val="CCFFFF"/>
          </a:solidFill>
          <a:ln w="28575">
            <a:solidFill>
              <a:srgbClr val="000066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Trebuchet MS" panose="020B0703020202090204" pitchFamily="34" charset="0"/>
            </a:endParaRPr>
          </a:p>
        </p:txBody>
      </p:sp>
      <p:sp>
        <p:nvSpPr>
          <p:cNvPr id="18449" name="Text Box 17">
            <a:extLst>
              <a:ext uri="{FF2B5EF4-FFF2-40B4-BE49-F238E27FC236}">
                <a16:creationId xmlns:a16="http://schemas.microsoft.com/office/drawing/2014/main" id="{CFD52F13-E3C7-4F44-BCF2-F69458B23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788" y="2420938"/>
            <a:ext cx="1800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tx2"/>
                </a:solidFill>
                <a:latin typeface="Comic Sans MS" panose="030F0902030302020204" pitchFamily="66" charset="0"/>
              </a:rPr>
              <a:t>Writing music / songs</a:t>
            </a:r>
          </a:p>
        </p:txBody>
      </p:sp>
      <p:sp>
        <p:nvSpPr>
          <p:cNvPr id="18450" name="Oval 18">
            <a:extLst>
              <a:ext uri="{FF2B5EF4-FFF2-40B4-BE49-F238E27FC236}">
                <a16:creationId xmlns:a16="http://schemas.microsoft.com/office/drawing/2014/main" id="{D055DC87-85A0-1949-9298-D670646F46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2276475"/>
            <a:ext cx="1800225" cy="1296988"/>
          </a:xfrm>
          <a:prstGeom prst="ellipse">
            <a:avLst/>
          </a:prstGeom>
          <a:solidFill>
            <a:srgbClr val="CCFFFF"/>
          </a:solidFill>
          <a:ln w="28575">
            <a:solidFill>
              <a:srgbClr val="000066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Trebuchet MS" panose="020B0703020202090204" pitchFamily="34" charset="0"/>
            </a:endParaRPr>
          </a:p>
        </p:txBody>
      </p:sp>
      <p:sp>
        <p:nvSpPr>
          <p:cNvPr id="18451" name="Text Box 19">
            <a:extLst>
              <a:ext uri="{FF2B5EF4-FFF2-40B4-BE49-F238E27FC236}">
                <a16:creationId xmlns:a16="http://schemas.microsoft.com/office/drawing/2014/main" id="{3B72151B-CDB7-4349-9B74-DED62FEBF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708275"/>
            <a:ext cx="18002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rgbClr val="010066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 mail</a:t>
            </a:r>
          </a:p>
        </p:txBody>
      </p:sp>
      <p:sp>
        <p:nvSpPr>
          <p:cNvPr id="18452" name="Oval 20">
            <a:extLst>
              <a:ext uri="{FF2B5EF4-FFF2-40B4-BE49-F238E27FC236}">
                <a16:creationId xmlns:a16="http://schemas.microsoft.com/office/drawing/2014/main" id="{E34CDD14-BE46-934E-B094-D2455B6DD8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25" y="4292600"/>
            <a:ext cx="1944688" cy="1295400"/>
          </a:xfrm>
          <a:prstGeom prst="ellipse">
            <a:avLst/>
          </a:prstGeom>
          <a:solidFill>
            <a:srgbClr val="CCFFFF"/>
          </a:solidFill>
          <a:ln w="28575">
            <a:solidFill>
              <a:srgbClr val="000066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Trebuchet MS" panose="020B0703020202090204" pitchFamily="34" charset="0"/>
            </a:endParaRPr>
          </a:p>
        </p:txBody>
      </p:sp>
      <p:sp>
        <p:nvSpPr>
          <p:cNvPr id="18453" name="Text Box 21">
            <a:extLst>
              <a:ext uri="{FF2B5EF4-FFF2-40B4-BE49-F238E27FC236}">
                <a16:creationId xmlns:a16="http://schemas.microsoft.com/office/drawing/2014/main" id="{D6F91ECA-8757-F14D-8074-5407676BEA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4508500"/>
            <a:ext cx="1800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rgbClr val="010066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Diary Writing</a:t>
            </a:r>
          </a:p>
        </p:txBody>
      </p:sp>
      <p:sp>
        <p:nvSpPr>
          <p:cNvPr id="18454" name="Oval 22">
            <a:extLst>
              <a:ext uri="{FF2B5EF4-FFF2-40B4-BE49-F238E27FC236}">
                <a16:creationId xmlns:a16="http://schemas.microsoft.com/office/drawing/2014/main" id="{AC1839B7-A787-5244-BE4A-1F0BFB3272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4581525"/>
            <a:ext cx="1800225" cy="1079500"/>
          </a:xfrm>
          <a:prstGeom prst="ellipse">
            <a:avLst/>
          </a:prstGeom>
          <a:solidFill>
            <a:srgbClr val="CCFFFF"/>
          </a:solidFill>
          <a:ln w="28575">
            <a:solidFill>
              <a:srgbClr val="000066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Trebuchet MS" panose="020B0703020202090204" pitchFamily="34" charset="0"/>
            </a:endParaRPr>
          </a:p>
        </p:txBody>
      </p:sp>
      <p:sp>
        <p:nvSpPr>
          <p:cNvPr id="18455" name="Text Box 23">
            <a:extLst>
              <a:ext uri="{FF2B5EF4-FFF2-40B4-BE49-F238E27FC236}">
                <a16:creationId xmlns:a16="http://schemas.microsoft.com/office/drawing/2014/main" id="{1D850425-ABB8-274B-95E5-0B419A113A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868863"/>
            <a:ext cx="18002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rgbClr val="010066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School work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>
            <a:extLst>
              <a:ext uri="{FF2B5EF4-FFF2-40B4-BE49-F238E27FC236}">
                <a16:creationId xmlns:a16="http://schemas.microsoft.com/office/drawing/2014/main" id="{5AA0D617-D6B6-4624-BB34-A3DFA344D7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GB" sz="6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Audience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EC9E9B10-695E-5B4C-BEF6-A7D350E599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2286000"/>
            <a:ext cx="8229600" cy="39925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sz="1200" b="1">
              <a:latin typeface="Trebuchet MS" panose="020B0703020202090204" pitchFamily="34" charset="0"/>
            </a:endParaRPr>
          </a:p>
          <a:p>
            <a:pPr eaLnBrk="1" hangingPunct="1">
              <a:buFontTx/>
              <a:buNone/>
            </a:pPr>
            <a:r>
              <a:rPr lang="en-GB" altLang="en-US" b="1">
                <a:solidFill>
                  <a:srgbClr val="0033CC"/>
                </a:solidFill>
                <a:latin typeface="Trebuchet MS" panose="020B0703020202090204" pitchFamily="34" charset="0"/>
              </a:rPr>
              <a:t>	</a:t>
            </a:r>
            <a:r>
              <a:rPr lang="en-GB" altLang="en-US" b="1">
                <a:latin typeface="Trebuchet MS" panose="020B0703020202090204" pitchFamily="34" charset="0"/>
              </a:rPr>
              <a:t>In everyday writing (and in later life) you will be required to write for a range of </a:t>
            </a:r>
            <a:r>
              <a:rPr lang="en-GB" altLang="en-US" b="1">
                <a:solidFill>
                  <a:srgbClr val="FF0000"/>
                </a:solidFill>
                <a:latin typeface="Trebuchet MS" panose="020B0703020202090204" pitchFamily="34" charset="0"/>
              </a:rPr>
              <a:t>purposes</a:t>
            </a:r>
            <a:r>
              <a:rPr lang="en-GB" altLang="en-US" b="1">
                <a:latin typeface="Trebuchet MS" panose="020B0703020202090204" pitchFamily="34" charset="0"/>
              </a:rPr>
              <a:t> and a variety of </a:t>
            </a:r>
            <a:r>
              <a:rPr lang="en-GB" altLang="en-US" b="1">
                <a:solidFill>
                  <a:srgbClr val="FF0000"/>
                </a:solidFill>
                <a:latin typeface="Trebuchet MS" panose="020B0703020202090204" pitchFamily="34" charset="0"/>
              </a:rPr>
              <a:t>audiences</a:t>
            </a:r>
            <a:r>
              <a:rPr lang="en-GB" altLang="en-US" b="1">
                <a:latin typeface="Trebuchet MS" panose="020B0703020202090204" pitchFamily="34" charset="0"/>
              </a:rPr>
              <a:t>.  </a:t>
            </a:r>
          </a:p>
          <a:p>
            <a:pPr eaLnBrk="1" hangingPunct="1">
              <a:buFontTx/>
              <a:buNone/>
            </a:pPr>
            <a:r>
              <a:rPr lang="en-GB" altLang="en-US" b="1">
                <a:latin typeface="Trebuchet MS" panose="020B0703020202090204" pitchFamily="34" charset="0"/>
              </a:rPr>
              <a:t>	In this lesson we will learn how the audience and purpose of a piece of writing will affect its layout, vocabulary and use of images. </a:t>
            </a:r>
            <a:endParaRPr lang="en-GB" altLang="en-US">
              <a:latin typeface="Trebuchet MS" panose="020B070302020209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Oval 2">
            <a:extLst>
              <a:ext uri="{FF2B5EF4-FFF2-40B4-BE49-F238E27FC236}">
                <a16:creationId xmlns:a16="http://schemas.microsoft.com/office/drawing/2014/main" id="{EF73723F-141A-9F43-8ADF-2FD9F6D9A4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3213100"/>
            <a:ext cx="1943100" cy="1295400"/>
          </a:xfrm>
          <a:prstGeom prst="ellipse">
            <a:avLst/>
          </a:prstGeom>
          <a:solidFill>
            <a:schemeClr val="hlink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10066"/>
              </a:solidFill>
              <a:latin typeface="Comic Sans MS" panose="030F0902030302020204" pitchFamily="66" charset="0"/>
            </a:endParaRPr>
          </a:p>
        </p:txBody>
      </p:sp>
      <p:sp>
        <p:nvSpPr>
          <p:cNvPr id="126979" name="Text Box 3">
            <a:extLst>
              <a:ext uri="{FF2B5EF4-FFF2-40B4-BE49-F238E27FC236}">
                <a16:creationId xmlns:a16="http://schemas.microsoft.com/office/drawing/2014/main" id="{49BFCFAB-5768-4B77-8268-A673E130C5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775" y="806450"/>
            <a:ext cx="832802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2800" b="1">
                <a:solidFill>
                  <a:srgbClr val="990099"/>
                </a:solidFill>
                <a:latin typeface="Trebuchet MS" panose="020B0603020202020204" pitchFamily="34" charset="0"/>
              </a:rPr>
              <a:t>When you think of the word </a:t>
            </a:r>
            <a:r>
              <a:rPr lang="en-GB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anose="020B0603020202020204" pitchFamily="34" charset="0"/>
              </a:rPr>
              <a:t>audience</a:t>
            </a:r>
            <a:r>
              <a:rPr lang="en-GB" sz="2800" b="1">
                <a:solidFill>
                  <a:srgbClr val="990099"/>
                </a:solidFill>
                <a:latin typeface="Trebuchet MS" panose="020B0603020202020204" pitchFamily="34" charset="0"/>
              </a:rPr>
              <a:t> what images come to mind?  How many examples of an audience can you think of?</a:t>
            </a:r>
          </a:p>
        </p:txBody>
      </p:sp>
      <p:sp>
        <p:nvSpPr>
          <p:cNvPr id="126980" name="Text Box 4">
            <a:extLst>
              <a:ext uri="{FF2B5EF4-FFF2-40B4-BE49-F238E27FC236}">
                <a16:creationId xmlns:a16="http://schemas.microsoft.com/office/drawing/2014/main" id="{08B73C2C-DC87-498C-B251-D46EF2FA1A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3581400"/>
            <a:ext cx="1524000" cy="4572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Audience</a:t>
            </a:r>
          </a:p>
        </p:txBody>
      </p:sp>
      <p:sp>
        <p:nvSpPr>
          <p:cNvPr id="126981" name="Line 5">
            <a:extLst>
              <a:ext uri="{FF2B5EF4-FFF2-40B4-BE49-F238E27FC236}">
                <a16:creationId xmlns:a16="http://schemas.microsoft.com/office/drawing/2014/main" id="{5AF55862-4117-7F42-A77D-576FE0FDE69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716463" y="2852738"/>
            <a:ext cx="0" cy="3603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4" name="Text Box 6">
            <a:extLst>
              <a:ext uri="{FF2B5EF4-FFF2-40B4-BE49-F238E27FC236}">
                <a16:creationId xmlns:a16="http://schemas.microsoft.com/office/drawing/2014/main" id="{CCB29A4D-084E-884B-B588-731AAFF1AF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0200" y="2420938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endParaRPr lang="en-GB" altLang="en-US" sz="2400">
              <a:solidFill>
                <a:srgbClr val="010066"/>
              </a:solidFill>
              <a:latin typeface="Comic Sans MS" panose="030F0902030302020204" pitchFamily="66" charset="0"/>
            </a:endParaRPr>
          </a:p>
        </p:txBody>
      </p:sp>
      <p:sp>
        <p:nvSpPr>
          <p:cNvPr id="126983" name="Line 7">
            <a:extLst>
              <a:ext uri="{FF2B5EF4-FFF2-40B4-BE49-F238E27FC236}">
                <a16:creationId xmlns:a16="http://schemas.microsoft.com/office/drawing/2014/main" id="{D195821B-3A99-CA4A-9DE3-709D816CA1B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410200" y="2895600"/>
            <a:ext cx="1143000" cy="533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6984" name="Line 8">
            <a:extLst>
              <a:ext uri="{FF2B5EF4-FFF2-40B4-BE49-F238E27FC236}">
                <a16:creationId xmlns:a16="http://schemas.microsoft.com/office/drawing/2014/main" id="{45E14778-D233-1241-A5E4-B5B6F990DC41}"/>
              </a:ext>
            </a:extLst>
          </p:cNvPr>
          <p:cNvSpPr>
            <a:spLocks noChangeShapeType="1"/>
          </p:cNvSpPr>
          <p:nvPr/>
        </p:nvSpPr>
        <p:spPr bwMode="auto">
          <a:xfrm>
            <a:off x="5580063" y="3644900"/>
            <a:ext cx="1377950" cy="95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6985" name="Line 9">
            <a:extLst>
              <a:ext uri="{FF2B5EF4-FFF2-40B4-BE49-F238E27FC236}">
                <a16:creationId xmlns:a16="http://schemas.microsoft.com/office/drawing/2014/main" id="{01055859-7ABC-5C42-AD31-8D7BC71CDCBC}"/>
              </a:ext>
            </a:extLst>
          </p:cNvPr>
          <p:cNvSpPr>
            <a:spLocks noChangeShapeType="1"/>
          </p:cNvSpPr>
          <p:nvPr/>
        </p:nvSpPr>
        <p:spPr bwMode="auto">
          <a:xfrm>
            <a:off x="5562600" y="4103688"/>
            <a:ext cx="990600" cy="92551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6986" name="Line 10">
            <a:extLst>
              <a:ext uri="{FF2B5EF4-FFF2-40B4-BE49-F238E27FC236}">
                <a16:creationId xmlns:a16="http://schemas.microsoft.com/office/drawing/2014/main" id="{8A019677-5BE5-474F-B950-26408DE83315}"/>
              </a:ext>
            </a:extLst>
          </p:cNvPr>
          <p:cNvSpPr>
            <a:spLocks noChangeShapeType="1"/>
          </p:cNvSpPr>
          <p:nvPr/>
        </p:nvSpPr>
        <p:spPr bwMode="auto">
          <a:xfrm>
            <a:off x="4716463" y="4508500"/>
            <a:ext cx="0" cy="36036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6987" name="Line 11">
            <a:extLst>
              <a:ext uri="{FF2B5EF4-FFF2-40B4-BE49-F238E27FC236}">
                <a16:creationId xmlns:a16="http://schemas.microsoft.com/office/drawing/2014/main" id="{B59006D5-5271-FA4C-BB08-93FF648652C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357563" y="4238625"/>
            <a:ext cx="539750" cy="58578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0" name="Text Box 12">
            <a:extLst>
              <a:ext uri="{FF2B5EF4-FFF2-40B4-BE49-F238E27FC236}">
                <a16:creationId xmlns:a16="http://schemas.microsoft.com/office/drawing/2014/main" id="{6A91753A-54AA-9C47-9B2C-13C8CDC92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4652963"/>
            <a:ext cx="1873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endParaRPr lang="en-GB" altLang="en-US" sz="2400">
              <a:solidFill>
                <a:srgbClr val="00FFFF"/>
              </a:solidFill>
              <a:latin typeface="Comic Sans MS" panose="030F0902030302020204" pitchFamily="66" charset="0"/>
            </a:endParaRPr>
          </a:p>
        </p:txBody>
      </p:sp>
      <p:sp>
        <p:nvSpPr>
          <p:cNvPr id="126989" name="Line 13">
            <a:extLst>
              <a:ext uri="{FF2B5EF4-FFF2-40B4-BE49-F238E27FC236}">
                <a16:creationId xmlns:a16="http://schemas.microsoft.com/office/drawing/2014/main" id="{2C5F3873-8558-8843-8303-7042BB87048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592388" y="3249613"/>
            <a:ext cx="1214437" cy="3587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6990" name="Rectangle 14">
            <a:extLst>
              <a:ext uri="{FF2B5EF4-FFF2-40B4-BE49-F238E27FC236}">
                <a16:creationId xmlns:a16="http://schemas.microsoft.com/office/drawing/2014/main" id="{6EEBFFC4-FF60-41AF-B7E5-2C3CB1CFF0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639763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 b="1" u="sng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What do we mean by Audience?</a:t>
            </a:r>
          </a:p>
        </p:txBody>
      </p:sp>
      <p:pic>
        <p:nvPicPr>
          <p:cNvPr id="126991" name="Picture 15" descr="MCj01977700000[1]">
            <a:extLst>
              <a:ext uri="{FF2B5EF4-FFF2-40B4-BE49-F238E27FC236}">
                <a16:creationId xmlns:a16="http://schemas.microsoft.com/office/drawing/2014/main" id="{7B548162-E0AA-234E-8FA6-BF08CED4C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5105400"/>
            <a:ext cx="2436813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992" name="Picture 16" descr="MCj01977680000[1]">
            <a:extLst>
              <a:ext uri="{FF2B5EF4-FFF2-40B4-BE49-F238E27FC236}">
                <a16:creationId xmlns:a16="http://schemas.microsoft.com/office/drawing/2014/main" id="{0778CC00-7FDE-C74B-B69A-8DB06E9BCB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362200"/>
            <a:ext cx="23780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993" name="Picture 17" descr="MCj01495800000[1]">
            <a:extLst>
              <a:ext uri="{FF2B5EF4-FFF2-40B4-BE49-F238E27FC236}">
                <a16:creationId xmlns:a16="http://schemas.microsoft.com/office/drawing/2014/main" id="{D9C8FBCA-B97F-0047-83C8-6B1A5F979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3124200"/>
            <a:ext cx="1712913" cy="207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994" name="Picture 18" descr="MCj02333080000[1]">
            <a:extLst>
              <a:ext uri="{FF2B5EF4-FFF2-40B4-BE49-F238E27FC236}">
                <a16:creationId xmlns:a16="http://schemas.microsoft.com/office/drawing/2014/main" id="{57FB83FD-6A68-0B48-AAE5-264F4CBBD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038600"/>
            <a:ext cx="3022600" cy="259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995" name="Picture 19" descr="MCBD05617_0000[1]">
            <a:extLst>
              <a:ext uri="{FF2B5EF4-FFF2-40B4-BE49-F238E27FC236}">
                <a16:creationId xmlns:a16="http://schemas.microsoft.com/office/drawing/2014/main" id="{B19B80D9-0137-F24E-9DE0-90E7F0471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1828800"/>
            <a:ext cx="2097088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996" name="Picture 20" descr="MCj00895900000[1]">
            <a:extLst>
              <a:ext uri="{FF2B5EF4-FFF2-40B4-BE49-F238E27FC236}">
                <a16:creationId xmlns:a16="http://schemas.microsoft.com/office/drawing/2014/main" id="{02654AC3-AD84-A540-BAF5-B77D3F9FE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4876800"/>
            <a:ext cx="1536700" cy="181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997" name="Picture 21" descr="MCj00895920000[1]">
            <a:extLst>
              <a:ext uri="{FF2B5EF4-FFF2-40B4-BE49-F238E27FC236}">
                <a16:creationId xmlns:a16="http://schemas.microsoft.com/office/drawing/2014/main" id="{2C897ED1-ACC0-E148-8550-0B1DADA57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1735138"/>
            <a:ext cx="2209800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6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6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26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6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6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6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26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6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26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6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26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26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26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26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126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26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8" grpId="0" animBg="1"/>
      <p:bldP spid="12698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>
            <a:extLst>
              <a:ext uri="{FF2B5EF4-FFF2-40B4-BE49-F238E27FC236}">
                <a16:creationId xmlns:a16="http://schemas.microsoft.com/office/drawing/2014/main" id="{506EFC4E-FE90-C144-9BBA-64A0D57764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1295400"/>
            <a:ext cx="5410200" cy="543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rgbClr val="010066"/>
                </a:solidFill>
                <a:latin typeface="Trebuchet MS" panose="020B0703020202090204" pitchFamily="34" charset="0"/>
              </a:rPr>
              <a:t>Before you begin any piece of writing you should consider the audience you are writing for very carefully. 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rgbClr val="010066"/>
                </a:solidFill>
                <a:latin typeface="Trebuchet MS" panose="020B0703020202090204" pitchFamily="34" charset="0"/>
              </a:rPr>
              <a:t>The audience for a piece of written work is the intended </a:t>
            </a:r>
            <a:r>
              <a:rPr lang="en-GB" altLang="en-US" sz="2800" b="1">
                <a:solidFill>
                  <a:srgbClr val="FF0000"/>
                </a:solidFill>
                <a:latin typeface="Trebuchet MS" panose="020B0703020202090204" pitchFamily="34" charset="0"/>
              </a:rPr>
              <a:t>reader</a:t>
            </a:r>
            <a:r>
              <a:rPr lang="en-GB" altLang="en-US" sz="2800">
                <a:solidFill>
                  <a:srgbClr val="010066"/>
                </a:solidFill>
                <a:latin typeface="Trebuchet MS" panose="020B0703020202090204" pitchFamily="34" charset="0"/>
              </a:rPr>
              <a:t>.  The intended reader may be a group of parents, a Year 3 Pupil or the Prime Minister; whatever the audience you will need to adjust your writing appropriately.</a:t>
            </a:r>
            <a:endParaRPr lang="en-GB" altLang="en-US" b="1">
              <a:latin typeface="Trebuchet MS" panose="020B0703020202090204" pitchFamily="34" charset="0"/>
            </a:endParaRPr>
          </a:p>
        </p:txBody>
      </p:sp>
      <p:sp>
        <p:nvSpPr>
          <p:cNvPr id="129027" name="Rectangle 3">
            <a:extLst>
              <a:ext uri="{FF2B5EF4-FFF2-40B4-BE49-F238E27FC236}">
                <a16:creationId xmlns:a16="http://schemas.microsoft.com/office/drawing/2014/main" id="{3FD79825-20B8-4180-8A24-0052EF69EDB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228600" y="304800"/>
            <a:ext cx="5105400" cy="563563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 b="1" u="sng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How Audience </a:t>
            </a:r>
            <a:br>
              <a:rPr lang="en-GB" sz="4000" b="1" u="sng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</a:br>
            <a:r>
              <a:rPr lang="en-GB" sz="4000" b="1" u="sng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Affects Writing</a:t>
            </a:r>
          </a:p>
        </p:txBody>
      </p:sp>
      <p:pic>
        <p:nvPicPr>
          <p:cNvPr id="129028" name="Picture 4" descr="MCBD05622_0000[1]">
            <a:extLst>
              <a:ext uri="{FF2B5EF4-FFF2-40B4-BE49-F238E27FC236}">
                <a16:creationId xmlns:a16="http://schemas.microsoft.com/office/drawing/2014/main" id="{D6F42CA4-5E7D-E746-8D39-0D3C30A2E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457200"/>
            <a:ext cx="2951163" cy="603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9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Text Box 2">
            <a:extLst>
              <a:ext uri="{FF2B5EF4-FFF2-40B4-BE49-F238E27FC236}">
                <a16:creationId xmlns:a16="http://schemas.microsoft.com/office/drawing/2014/main" id="{E516ACA4-7A05-1344-836F-A8C884574E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1143000"/>
            <a:ext cx="8664575" cy="558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3600">
                <a:solidFill>
                  <a:srgbClr val="010066"/>
                </a:solidFill>
                <a:latin typeface="Trebuchet MS" panose="020B0703020202090204" pitchFamily="34" charset="0"/>
              </a:rPr>
              <a:t>Look at the texts shown on the following slides.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GB" altLang="en-US" sz="3600">
                <a:solidFill>
                  <a:srgbClr val="010066"/>
                </a:solidFill>
                <a:latin typeface="Trebuchet MS" panose="020B0703020202090204" pitchFamily="34" charset="0"/>
              </a:rPr>
              <a:t>Who do you think they are written for?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GB" altLang="en-US" sz="3600">
                <a:solidFill>
                  <a:srgbClr val="010066"/>
                </a:solidFill>
                <a:latin typeface="Trebuchet MS" panose="020B0703020202090204" pitchFamily="34" charset="0"/>
              </a:rPr>
              <a:t>Are they specifically targeted at male, female, young, old (etc) readers?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GB" altLang="en-US" sz="3600">
                <a:solidFill>
                  <a:srgbClr val="010066"/>
                </a:solidFill>
                <a:latin typeface="Trebuchet MS" panose="020B0703020202090204" pitchFamily="34" charset="0"/>
              </a:rPr>
              <a:t>Would they appeal to a ‘specialist’ readership?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GB" altLang="en-US" sz="3600" b="1">
                <a:solidFill>
                  <a:srgbClr val="FF0000"/>
                </a:solidFill>
                <a:latin typeface="Trebuchet MS" panose="020B0703020202090204" pitchFamily="34" charset="0"/>
              </a:rPr>
              <a:t>How did you decide?</a:t>
            </a:r>
          </a:p>
        </p:txBody>
      </p:sp>
      <p:sp>
        <p:nvSpPr>
          <p:cNvPr id="130051" name="Rectangle 3">
            <a:extLst>
              <a:ext uri="{FF2B5EF4-FFF2-40B4-BE49-F238E27FC236}">
                <a16:creationId xmlns:a16="http://schemas.microsoft.com/office/drawing/2014/main" id="{FB2E9509-1FD4-4768-B7AD-872378A521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443913" cy="563563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 b="1" u="sng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The Audience Affect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00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>
            <a:extLst>
              <a:ext uri="{FF2B5EF4-FFF2-40B4-BE49-F238E27FC236}">
                <a16:creationId xmlns:a16="http://schemas.microsoft.com/office/drawing/2014/main" id="{3ED56B77-4198-AB4F-AD83-49CF01688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1179513"/>
            <a:ext cx="9720263" cy="864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Guitar_Aug10">
            <a:extLst>
              <a:ext uri="{FF2B5EF4-FFF2-40B4-BE49-F238E27FC236}">
                <a16:creationId xmlns:a16="http://schemas.microsoft.com/office/drawing/2014/main" id="{01A2E4C3-FD72-1045-A641-D4C0A9397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404813"/>
            <a:ext cx="4229100" cy="590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5" descr="Soaplife_Aug10">
            <a:extLst>
              <a:ext uri="{FF2B5EF4-FFF2-40B4-BE49-F238E27FC236}">
                <a16:creationId xmlns:a16="http://schemas.microsoft.com/office/drawing/2014/main" id="{9E1D0B0F-8EDD-2F44-B684-8477B0CF2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500" y="260350"/>
            <a:ext cx="4527550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9" descr="email-scam">
            <a:extLst>
              <a:ext uri="{FF2B5EF4-FFF2-40B4-BE49-F238E27FC236}">
                <a16:creationId xmlns:a16="http://schemas.microsoft.com/office/drawing/2014/main" id="{C482A041-3AD7-FC4E-A7B1-59BE0602C3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3" y="260350"/>
            <a:ext cx="62007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>
            <a:extLst>
              <a:ext uri="{FF2B5EF4-FFF2-40B4-BE49-F238E27FC236}">
                <a16:creationId xmlns:a16="http://schemas.microsoft.com/office/drawing/2014/main" id="{7947F063-3AB9-4F52-98DA-5021A91FDB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792163"/>
          </a:xfrm>
        </p:spPr>
        <p:txBody>
          <a:bodyPr/>
          <a:lstStyle/>
          <a:p>
            <a:pPr eaLnBrk="1" hangingPunct="1">
              <a:defRPr/>
            </a:pPr>
            <a:r>
              <a:rPr lang="en-GB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Writing for a Range of Audiences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C357CD3B-D0DE-A946-88EB-472A453BE20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0" y="908050"/>
            <a:ext cx="9144000" cy="15240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sz="2800"/>
              <a:t>	</a:t>
            </a:r>
            <a:r>
              <a:rPr lang="en-GB" altLang="en-US" sz="2400" b="1">
                <a:latin typeface="Trebuchet MS" panose="020B0703020202090204" pitchFamily="34" charset="0"/>
              </a:rPr>
              <a:t>Study the four texts. Look at the language, page layout and the use of images before completing the table below</a:t>
            </a:r>
            <a:r>
              <a:rPr lang="en-GB" altLang="en-US" sz="2400" b="1"/>
              <a:t>.</a:t>
            </a:r>
          </a:p>
        </p:txBody>
      </p:sp>
      <p:graphicFrame>
        <p:nvGraphicFramePr>
          <p:cNvPr id="131076" name="Group 4">
            <a:extLst>
              <a:ext uri="{FF2B5EF4-FFF2-40B4-BE49-F238E27FC236}">
                <a16:creationId xmlns:a16="http://schemas.microsoft.com/office/drawing/2014/main" id="{8917B2EC-D66A-4761-912C-43874165F38A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250825" y="2352675"/>
          <a:ext cx="8642350" cy="4316413"/>
        </p:xfrm>
        <a:graphic>
          <a:graphicData uri="http://schemas.openxmlformats.org/drawingml/2006/table">
            <a:tbl>
              <a:tblPr/>
              <a:tblGrid>
                <a:gridCol w="28813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9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1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85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Text Title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Audience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Evidence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1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3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1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33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>
            <a:extLst>
              <a:ext uri="{FF2B5EF4-FFF2-40B4-BE49-F238E27FC236}">
                <a16:creationId xmlns:a16="http://schemas.microsoft.com/office/drawing/2014/main" id="{1971FB8E-D978-2445-8521-E923ACACA3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533400"/>
            <a:ext cx="8458200" cy="5867400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Trebuchet MS" panose="020B0703020202090204" pitchFamily="34" charset="0"/>
            </a:endParaRPr>
          </a:p>
        </p:txBody>
      </p:sp>
      <p:sp>
        <p:nvSpPr>
          <p:cNvPr id="139267" name="Text Box 3">
            <a:extLst>
              <a:ext uri="{FF2B5EF4-FFF2-40B4-BE49-F238E27FC236}">
                <a16:creationId xmlns:a16="http://schemas.microsoft.com/office/drawing/2014/main" id="{4535FB04-1DDE-4C93-970C-A6429799EB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692150"/>
            <a:ext cx="80010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defRPr/>
            </a:pPr>
            <a:r>
              <a:rPr lang="en-GB" sz="4000">
                <a:latin typeface="Comic Sans MS" pitchFamily="66" charset="0"/>
              </a:rPr>
              <a:t>	Feedback to the rest of the group.  Discuss what you have written and how you came to a decision about the intended audience of each text. </a:t>
            </a:r>
          </a:p>
          <a:p>
            <a:pPr marL="457200" indent="-457200">
              <a:defRPr/>
            </a:pPr>
            <a:endParaRPr lang="en-GB" sz="4000">
              <a:latin typeface="Comic Sans MS" pitchFamily="66" charset="0"/>
            </a:endParaRPr>
          </a:p>
          <a:p>
            <a:pPr marL="457200" indent="-457200">
              <a:defRPr/>
            </a:pPr>
            <a:r>
              <a:rPr lang="en-GB" sz="4000">
                <a:latin typeface="Comic Sans MS" pitchFamily="66" charset="0"/>
              </a:rPr>
              <a:t>	</a:t>
            </a:r>
            <a:r>
              <a:rPr lang="en-GB" sz="4000" b="1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How does the audience affect a piece of writing?</a:t>
            </a:r>
            <a:endParaRPr lang="en-US" sz="4000" b="1">
              <a:solidFill>
                <a:srgbClr val="99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36868" name="Picture 5" descr="MC900089038[1]">
            <a:extLst>
              <a:ext uri="{FF2B5EF4-FFF2-40B4-BE49-F238E27FC236}">
                <a16:creationId xmlns:a16="http://schemas.microsoft.com/office/drawing/2014/main" id="{5D8258B8-2F11-FC40-B43E-9C2760FCBB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41663"/>
            <a:ext cx="154940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3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6" grpId="0" animBg="1"/>
      <p:bldP spid="13926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>
            <a:extLst>
              <a:ext uri="{FF2B5EF4-FFF2-40B4-BE49-F238E27FC236}">
                <a16:creationId xmlns:a16="http://schemas.microsoft.com/office/drawing/2014/main" id="{46D33F20-67EB-B34F-B343-69CE8D33C5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88913"/>
            <a:ext cx="87852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rgbClr val="FF0000"/>
                </a:solidFill>
                <a:latin typeface="Trebuchet MS" panose="020B0703020202090204" pitchFamily="34" charset="0"/>
              </a:rPr>
              <a:t>Check your understanding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rgbClr val="FF0000"/>
              </a:solidFill>
              <a:latin typeface="Trebuchet MS" panose="020B070302020209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>
                <a:latin typeface="Trebuchet MS" panose="020B0703020202090204" pitchFamily="34" charset="0"/>
              </a:rPr>
              <a:t>Before you begin any piece of writing always be sure of your audience and their needs.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latin typeface="Trebuchet MS" panose="020B070302020209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rebuchet MS" panose="020B0703020202090204" pitchFamily="34" charset="0"/>
              </a:rPr>
              <a:t>Think about: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b="1">
              <a:latin typeface="Trebuchet MS" panose="020B070302020209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000">
                <a:solidFill>
                  <a:schemeClr val="accent2"/>
                </a:solidFill>
                <a:latin typeface="Trebuchet MS" panose="020B0703020202090204" pitchFamily="34" charset="0"/>
              </a:rPr>
              <a:t>Who are the reader(s)? (eg customer, manager, teacher, public, friend)</a:t>
            </a:r>
          </a:p>
          <a:p>
            <a:pPr eaLnBrk="1" hangingPunct="1">
              <a:spcBef>
                <a:spcPct val="0"/>
              </a:spcBef>
            </a:pPr>
            <a:endParaRPr lang="en-GB" altLang="en-US" sz="2000">
              <a:solidFill>
                <a:schemeClr val="accent2"/>
              </a:solidFill>
              <a:latin typeface="Trebuchet MS" panose="020B070302020209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000">
                <a:solidFill>
                  <a:schemeClr val="accent2"/>
                </a:solidFill>
                <a:latin typeface="Trebuchet MS" panose="020B0703020202090204" pitchFamily="34" charset="0"/>
              </a:rPr>
              <a:t>Why are they reading this?</a:t>
            </a:r>
          </a:p>
          <a:p>
            <a:pPr eaLnBrk="1" hangingPunct="1">
              <a:spcBef>
                <a:spcPct val="0"/>
              </a:spcBef>
            </a:pPr>
            <a:endParaRPr lang="en-GB" altLang="en-US" sz="2000">
              <a:solidFill>
                <a:schemeClr val="accent2"/>
              </a:solidFill>
              <a:latin typeface="Trebuchet MS" panose="020B070302020209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000">
                <a:solidFill>
                  <a:schemeClr val="accent2"/>
                </a:solidFill>
                <a:latin typeface="Trebuchet MS" panose="020B0703020202090204" pitchFamily="34" charset="0"/>
              </a:rPr>
              <a:t>Do they already know somethings about the subject?</a:t>
            </a:r>
          </a:p>
          <a:p>
            <a:pPr eaLnBrk="1" hangingPunct="1">
              <a:spcBef>
                <a:spcPct val="0"/>
              </a:spcBef>
            </a:pPr>
            <a:endParaRPr lang="en-GB" altLang="en-US" sz="2000">
              <a:solidFill>
                <a:schemeClr val="accent2"/>
              </a:solidFill>
              <a:latin typeface="Trebuchet MS" panose="020B070302020209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000">
                <a:solidFill>
                  <a:schemeClr val="accent2"/>
                </a:solidFill>
                <a:latin typeface="Trebuchet MS" panose="020B0703020202090204" pitchFamily="34" charset="0"/>
              </a:rPr>
              <a:t>How old are they?</a:t>
            </a:r>
          </a:p>
          <a:p>
            <a:pPr eaLnBrk="1" hangingPunct="1">
              <a:spcBef>
                <a:spcPct val="0"/>
              </a:spcBef>
            </a:pPr>
            <a:endParaRPr lang="en-GB" altLang="en-US" sz="2000">
              <a:solidFill>
                <a:schemeClr val="accent2"/>
              </a:solidFill>
              <a:latin typeface="Trebuchet MS" panose="020B070302020209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000">
                <a:solidFill>
                  <a:schemeClr val="accent2"/>
                </a:solidFill>
                <a:latin typeface="Trebuchet MS" panose="020B0703020202090204" pitchFamily="34" charset="0"/>
              </a:rPr>
              <a:t>Are they male, female or both?</a:t>
            </a:r>
          </a:p>
          <a:p>
            <a:pPr eaLnBrk="1" hangingPunct="1">
              <a:spcBef>
                <a:spcPct val="0"/>
              </a:spcBef>
            </a:pPr>
            <a:endParaRPr lang="en-GB" altLang="en-US" sz="2000">
              <a:solidFill>
                <a:schemeClr val="accent2"/>
              </a:solidFill>
              <a:latin typeface="Trebuchet MS" panose="020B070302020209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000">
                <a:solidFill>
                  <a:schemeClr val="accent2"/>
                </a:solidFill>
                <a:latin typeface="Trebuchet MS" panose="020B0703020202090204" pitchFamily="34" charset="0"/>
              </a:rPr>
              <a:t>What is their literacy level?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823</TotalTime>
  <Words>653</Words>
  <Application>Microsoft Macintosh PowerPoint</Application>
  <PresentationFormat>On-screen Show (4:3)</PresentationFormat>
  <Paragraphs>122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Trebuchet MS</vt:lpstr>
      <vt:lpstr>Arial</vt:lpstr>
      <vt:lpstr>Comic Sans MS</vt:lpstr>
      <vt:lpstr>Default Design</vt:lpstr>
      <vt:lpstr>Bright Sparks</vt:lpstr>
      <vt:lpstr>Bright Sparks:  Writing</vt:lpstr>
      <vt:lpstr>How can writing help me?</vt:lpstr>
      <vt:lpstr>How can writing help me?</vt:lpstr>
      <vt:lpstr>What do you write at the moment? </vt:lpstr>
      <vt:lpstr>My Writing</vt:lpstr>
      <vt:lpstr>PowerPoint Presentation</vt:lpstr>
      <vt:lpstr>My Writing</vt:lpstr>
      <vt:lpstr>Audience</vt:lpstr>
      <vt:lpstr>What do we mean by Audience?</vt:lpstr>
      <vt:lpstr>How Audience  Affects Writing</vt:lpstr>
      <vt:lpstr>The Audience Affect</vt:lpstr>
      <vt:lpstr>PowerPoint Presentation</vt:lpstr>
      <vt:lpstr>PowerPoint Presentation</vt:lpstr>
      <vt:lpstr>PowerPoint Presentation</vt:lpstr>
      <vt:lpstr>Writing for a Range of Audiences</vt:lpstr>
      <vt:lpstr>PowerPoint Presentation</vt:lpstr>
      <vt:lpstr>PowerPoint Presentation</vt:lpstr>
    </vt:vector>
  </TitlesOfParts>
  <Company>Teacher-of-English.com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Teacher-of-English.com</dc:title>
  <dc:subject>Functional Skills S&amp;L</dc:subject>
  <dc:creator>Martin Grundy</dc:creator>
  <cp:lastModifiedBy>James Reid</cp:lastModifiedBy>
  <cp:revision>165</cp:revision>
  <dcterms:created xsi:type="dcterms:W3CDTF">2010-01-18T13:50:12Z</dcterms:created>
  <dcterms:modified xsi:type="dcterms:W3CDTF">2020-06-04T11:04:32Z</dcterms:modified>
</cp:coreProperties>
</file>