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p:scale>
          <a:sx n="84" d="100"/>
          <a:sy n="84" d="100"/>
        </p:scale>
        <p:origin x="40"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2E04B8-66BC-4B5E-ACE1-044F9DB49741}"/>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5" name="Footer Placeholder 4">
            <a:extLst>
              <a:ext uri="{FF2B5EF4-FFF2-40B4-BE49-F238E27FC236}">
                <a16:creationId xmlns:a16="http://schemas.microsoft.com/office/drawing/2014/main"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5CB6DB-6165-4DAF-A7CE-BB45673AB462}"/>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5" name="Footer Placeholder 4">
            <a:extLst>
              <a:ext uri="{FF2B5EF4-FFF2-40B4-BE49-F238E27FC236}">
                <a16:creationId xmlns:a16="http://schemas.microsoft.com/office/drawing/2014/main"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32796E-721B-49A7-B3D8-15EEEE089E37}"/>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5" name="Footer Placeholder 4">
            <a:extLst>
              <a:ext uri="{FF2B5EF4-FFF2-40B4-BE49-F238E27FC236}">
                <a16:creationId xmlns:a16="http://schemas.microsoft.com/office/drawing/2014/main"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42472FF-5382-477E-BACD-FE6F9FB3A284}"/>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6" name="Footer Placeholder 5">
            <a:extLst>
              <a:ext uri="{FF2B5EF4-FFF2-40B4-BE49-F238E27FC236}">
                <a16:creationId xmlns:a16="http://schemas.microsoft.com/office/drawing/2014/main"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9FA651-DAF2-4C04-BA63-BC72C3217A01}"/>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8" name="Footer Placeholder 7">
            <a:extLst>
              <a:ext uri="{FF2B5EF4-FFF2-40B4-BE49-F238E27FC236}">
                <a16:creationId xmlns:a16="http://schemas.microsoft.com/office/drawing/2014/main"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DD2FB3-02D5-4F97-BB94-B75BF6937571}"/>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4" name="Footer Placeholder 3">
            <a:extLst>
              <a:ext uri="{FF2B5EF4-FFF2-40B4-BE49-F238E27FC236}">
                <a16:creationId xmlns:a16="http://schemas.microsoft.com/office/drawing/2014/main"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787BD-7E8D-4B6E-B87D-508A6E169164}"/>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3" name="Footer Placeholder 2">
            <a:extLst>
              <a:ext uri="{FF2B5EF4-FFF2-40B4-BE49-F238E27FC236}">
                <a16:creationId xmlns:a16="http://schemas.microsoft.com/office/drawing/2014/main"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0A89D8-D942-4967-AE83-30C780ED2896}"/>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6" name="Footer Placeholder 5">
            <a:extLst>
              <a:ext uri="{FF2B5EF4-FFF2-40B4-BE49-F238E27FC236}">
                <a16:creationId xmlns:a16="http://schemas.microsoft.com/office/drawing/2014/main"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1EA949-BB85-4D2C-9A4F-49E0D12B3361}"/>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6" name="Footer Placeholder 5">
            <a:extLst>
              <a:ext uri="{FF2B5EF4-FFF2-40B4-BE49-F238E27FC236}">
                <a16:creationId xmlns:a16="http://schemas.microsoft.com/office/drawing/2014/main"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368C7C-2392-4746-8306-A18A4B208134}"/>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5" name="Footer Placeholder 4">
            <a:extLst>
              <a:ext uri="{FF2B5EF4-FFF2-40B4-BE49-F238E27FC236}">
                <a16:creationId xmlns:a16="http://schemas.microsoft.com/office/drawing/2014/main"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5D9804-9B58-4423-B808-DA4FE14F6766}"/>
              </a:ext>
            </a:extLst>
          </p:cNvPr>
          <p:cNvSpPr>
            <a:spLocks noGrp="1"/>
          </p:cNvSpPr>
          <p:nvPr>
            <p:ph type="dt" sz="half" idx="10"/>
          </p:nvPr>
        </p:nvSpPr>
        <p:spPr/>
        <p:txBody>
          <a:bodyPr/>
          <a:lstStyle/>
          <a:p>
            <a:fld id="{8AC6CE20-2A48-4829-AB91-8C5ACA1C6C34}" type="datetimeFigureOut">
              <a:rPr lang="en-GB" smtClean="0"/>
              <a:t>18/09/2020</a:t>
            </a:fld>
            <a:endParaRPr lang="en-GB"/>
          </a:p>
        </p:txBody>
      </p:sp>
      <p:sp>
        <p:nvSpPr>
          <p:cNvPr id="5" name="Footer Placeholder 4">
            <a:extLst>
              <a:ext uri="{FF2B5EF4-FFF2-40B4-BE49-F238E27FC236}">
                <a16:creationId xmlns:a16="http://schemas.microsoft.com/office/drawing/2014/main"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18/09/2020</a:t>
            </a:fld>
            <a:endParaRPr lang="en-GB"/>
          </a:p>
        </p:txBody>
      </p:sp>
      <p:sp>
        <p:nvSpPr>
          <p:cNvPr id="5" name="Footer Placeholder 4">
            <a:extLst>
              <a:ext uri="{FF2B5EF4-FFF2-40B4-BE49-F238E27FC236}">
                <a16:creationId xmlns:a16="http://schemas.microsoft.com/office/drawing/2014/main"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84E2606-4F39-4171-9B6F-AB906902A9E1}"/>
              </a:ext>
            </a:extLst>
          </p:cNvPr>
          <p:cNvSpPr txBox="1"/>
          <p:nvPr/>
        </p:nvSpPr>
        <p:spPr>
          <a:xfrm>
            <a:off x="3047338" y="3242346"/>
            <a:ext cx="6094674" cy="1938992"/>
          </a:xfrm>
          <a:prstGeom prst="rect">
            <a:avLst/>
          </a:prstGeom>
          <a:noFill/>
        </p:spPr>
        <p:txBody>
          <a:bodyPr wrap="square">
            <a:spAutoFit/>
          </a:bodyPr>
          <a:lstStyle/>
          <a:p>
            <a:r>
              <a:rPr lang="en-GB" sz="4000" dirty="0">
                <a:latin typeface="Comic Sans MS" panose="030F0702030302020204" pitchFamily="66" charset="0"/>
              </a:rPr>
              <a:t>OUTCOME:</a:t>
            </a:r>
          </a:p>
          <a:p>
            <a:r>
              <a:rPr lang="en-GB" sz="4000" dirty="0">
                <a:latin typeface="Comic Sans MS" panose="030F0702030302020204" pitchFamily="66" charset="0"/>
              </a:rPr>
              <a:t> to write using a varied sentence structure</a:t>
            </a:r>
          </a:p>
        </p:txBody>
      </p:sp>
      <p:sp>
        <p:nvSpPr>
          <p:cNvPr id="6" name="TextBox 5">
            <a:extLst>
              <a:ext uri="{FF2B5EF4-FFF2-40B4-BE49-F238E27FC236}">
                <a16:creationId xmlns:a16="http://schemas.microsoft.com/office/drawing/2014/main" id="{46A08E67-6806-41C0-BA64-E49F6B5A01DF}"/>
              </a:ext>
            </a:extLst>
          </p:cNvPr>
          <p:cNvSpPr txBox="1"/>
          <p:nvPr/>
        </p:nvSpPr>
        <p:spPr>
          <a:xfrm>
            <a:off x="1828800" y="1144988"/>
            <a:ext cx="6702949" cy="923330"/>
          </a:xfrm>
          <a:prstGeom prst="rect">
            <a:avLst/>
          </a:prstGeom>
          <a:noFill/>
        </p:spPr>
        <p:txBody>
          <a:bodyPr wrap="square" rtlCol="0">
            <a:spAutoFit/>
          </a:bodyPr>
          <a:lstStyle/>
          <a:p>
            <a:pPr algn="ctr"/>
            <a:r>
              <a:rPr lang="en-GB" sz="5400" dirty="0">
                <a:latin typeface="Comic Sans MS" panose="030F0702030302020204" pitchFamily="66" charset="0"/>
              </a:rPr>
              <a:t>Week 4</a:t>
            </a:r>
          </a:p>
        </p:txBody>
      </p:sp>
    </p:spTree>
    <p:extLst>
      <p:ext uri="{BB962C8B-B14F-4D97-AF65-F5344CB8AC3E}">
        <p14:creationId xmlns:p14="http://schemas.microsoft.com/office/powerpoint/2010/main" val="67684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983651-03B1-4548-83C9-9FC4B1C6B913}"/>
              </a:ext>
            </a:extLst>
          </p:cNvPr>
          <p:cNvSpPr txBox="1"/>
          <p:nvPr/>
        </p:nvSpPr>
        <p:spPr>
          <a:xfrm>
            <a:off x="916388" y="515049"/>
            <a:ext cx="10907201" cy="1231106"/>
          </a:xfrm>
          <a:prstGeom prst="rect">
            <a:avLst/>
          </a:prstGeom>
          <a:noFill/>
        </p:spPr>
        <p:txBody>
          <a:bodyPr wrap="square">
            <a:spAutoFit/>
          </a:bodyPr>
          <a:lstStyle/>
          <a:p>
            <a:r>
              <a:rPr lang="en-GB" sz="2800" u="sng" dirty="0">
                <a:latin typeface="Comic Sans MS" panose="030F0702030302020204" pitchFamily="66" charset="0"/>
              </a:rPr>
              <a:t>LO: to understand sentence structure and write simple sentences.</a:t>
            </a:r>
          </a:p>
          <a:p>
            <a:endParaRPr lang="en-GB" dirty="0"/>
          </a:p>
        </p:txBody>
      </p:sp>
      <p:graphicFrame>
        <p:nvGraphicFramePr>
          <p:cNvPr id="6" name="Table 5">
            <a:extLst>
              <a:ext uri="{FF2B5EF4-FFF2-40B4-BE49-F238E27FC236}">
                <a16:creationId xmlns:a16="http://schemas.microsoft.com/office/drawing/2014/main" id="{E57D4B7E-CDE2-4FEE-B6AF-AACCFA90B757}"/>
              </a:ext>
            </a:extLst>
          </p:cNvPr>
          <p:cNvGraphicFramePr>
            <a:graphicFrameLocks noGrp="1"/>
          </p:cNvGraphicFramePr>
          <p:nvPr>
            <p:extLst>
              <p:ext uri="{D42A27DB-BD31-4B8C-83A1-F6EECF244321}">
                <p14:modId xmlns:p14="http://schemas.microsoft.com/office/powerpoint/2010/main" val="2190192576"/>
              </p:ext>
            </p:extLst>
          </p:nvPr>
        </p:nvGraphicFramePr>
        <p:xfrm>
          <a:off x="135173" y="1880108"/>
          <a:ext cx="11106150" cy="5075555"/>
        </p:xfrm>
        <a:graphic>
          <a:graphicData uri="http://schemas.openxmlformats.org/drawingml/2006/table">
            <a:tbl>
              <a:tblPr/>
              <a:tblGrid>
                <a:gridCol w="11106150">
                  <a:extLst>
                    <a:ext uri="{9D8B030D-6E8A-4147-A177-3AD203B41FA5}">
                      <a16:colId xmlns:a16="http://schemas.microsoft.com/office/drawing/2014/main" val="1626624993"/>
                    </a:ext>
                  </a:extLst>
                </a:gridCol>
              </a:tblGrid>
              <a:tr h="0">
                <a:tc>
                  <a:txBody>
                    <a:bodyPr/>
                    <a:lstStyle/>
                    <a:p>
                      <a:pPr algn="ctr">
                        <a:lnSpc>
                          <a:spcPct val="115000"/>
                        </a:lnSpc>
                        <a:spcAft>
                          <a:spcPts val="1000"/>
                        </a:spcAft>
                      </a:pPr>
                      <a:r>
                        <a:rPr lang="en-GB" sz="32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day-intrusion</a:t>
                      </a:r>
                    </a:p>
                    <a:p>
                      <a:pPr algn="l">
                        <a:lnSpc>
                          <a:spcPct val="115000"/>
                        </a:lnSpc>
                        <a:spcAft>
                          <a:spcPts val="1000"/>
                        </a:spcAft>
                      </a:pPr>
                      <a:r>
                        <a:rPr lang="en-GB" sz="3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Startled at this sudden </a:t>
                      </a:r>
                      <a:r>
                        <a:rPr lang="en-GB" sz="3200" b="0" i="1" u="sng"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intrusion</a:t>
                      </a:r>
                      <a:r>
                        <a:rPr lang="en-GB" sz="3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the hyenas turned tail and ran, but not far.</a:t>
                      </a:r>
                    </a:p>
                    <a:p>
                      <a:pPr algn="l">
                        <a:lnSpc>
                          <a:spcPct val="115000"/>
                        </a:lnSpc>
                        <a:spcAft>
                          <a:spcPts val="1000"/>
                        </a:spcAft>
                      </a:pPr>
                      <a:endParaRPr lang="en-GB" sz="3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algn="l">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If you are not sure, is there any way to find out?</a:t>
                      </a:r>
                    </a:p>
                    <a:p>
                      <a:pPr algn="l">
                        <a:lnSpc>
                          <a:spcPct val="115000"/>
                        </a:lnSpc>
                        <a:spcAft>
                          <a:spcPts val="1000"/>
                        </a:spcAft>
                      </a:pPr>
                      <a:endPar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665707768"/>
                  </a:ext>
                </a:extLst>
              </a:tr>
            </a:tbl>
          </a:graphicData>
        </a:graphic>
      </p:graphicFrame>
    </p:spTree>
    <p:extLst>
      <p:ext uri="{BB962C8B-B14F-4D97-AF65-F5344CB8AC3E}">
        <p14:creationId xmlns:p14="http://schemas.microsoft.com/office/powerpoint/2010/main" val="2383942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CD423B-0F65-4C50-BB0A-6837DF7B0513}"/>
              </a:ext>
            </a:extLst>
          </p:cNvPr>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0" y="0"/>
            <a:ext cx="12133689" cy="6858000"/>
          </a:xfrm>
          <a:prstGeom prst="rect">
            <a:avLst/>
          </a:prstGeom>
        </p:spPr>
      </p:pic>
      <p:sp>
        <p:nvSpPr>
          <p:cNvPr id="3" name="TextBox 2">
            <a:extLst>
              <a:ext uri="{FF2B5EF4-FFF2-40B4-BE49-F238E27FC236}">
                <a16:creationId xmlns:a16="http://schemas.microsoft.com/office/drawing/2014/main" id="{AD4E76B4-8E64-4A07-9AF4-0339CD1203BC}"/>
              </a:ext>
            </a:extLst>
          </p:cNvPr>
          <p:cNvSpPr txBox="1"/>
          <p:nvPr/>
        </p:nvSpPr>
        <p:spPr>
          <a:xfrm>
            <a:off x="580444" y="414105"/>
            <a:ext cx="11227243" cy="4401205"/>
          </a:xfrm>
          <a:prstGeom prst="rect">
            <a:avLst/>
          </a:prstGeom>
          <a:noFill/>
        </p:spPr>
        <p:txBody>
          <a:bodyPr wrap="square">
            <a:spAutoFit/>
          </a:bodyPr>
          <a:lstStyle/>
          <a:p>
            <a:r>
              <a:rPr lang="en-GB" sz="2800" dirty="0">
                <a:solidFill>
                  <a:schemeClr val="bg1"/>
                </a:solidFill>
                <a:latin typeface="Comic Sans MS" panose="030F0702030302020204" pitchFamily="66" charset="0"/>
              </a:rPr>
              <a:t>One morning, a week or so later, Bertie was woken by a chorus of urgent neighing. He jumped out of his bed and ran to the window. A herd of zebras was scattering away from the waterhole, chased by a couple of hyenas. Then he saw more hyenas, three of them, standing stock still, noses pointing, eyes fixed on the waterhole. It was only now that Bertie saw the lion cub. But this one wasn’t white at all. He was covered in mud, with his back to the waterhole, and he was waving a pathetic paw at the hyenas who were beginning to circle. The lion cub had nowhere to run to, and the hyenas were sidling ever closer.</a:t>
            </a:r>
          </a:p>
        </p:txBody>
      </p:sp>
    </p:spTree>
    <p:extLst>
      <p:ext uri="{BB962C8B-B14F-4D97-AF65-F5344CB8AC3E}">
        <p14:creationId xmlns:p14="http://schemas.microsoft.com/office/powerpoint/2010/main" val="545145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A7A0A2-4C1B-4A59-8090-C729584E6A04}"/>
              </a:ext>
            </a:extLst>
          </p:cNvPr>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87464" y="203480"/>
            <a:ext cx="11958762" cy="6654520"/>
          </a:xfrm>
          <a:prstGeom prst="rect">
            <a:avLst/>
          </a:prstGeom>
        </p:spPr>
      </p:pic>
      <p:sp>
        <p:nvSpPr>
          <p:cNvPr id="3" name="TextBox 2">
            <a:extLst>
              <a:ext uri="{FF2B5EF4-FFF2-40B4-BE49-F238E27FC236}">
                <a16:creationId xmlns:a16="http://schemas.microsoft.com/office/drawing/2014/main" id="{9607C6C8-4ECD-40AB-B657-4E9CF781019F}"/>
              </a:ext>
            </a:extLst>
          </p:cNvPr>
          <p:cNvSpPr txBox="1"/>
          <p:nvPr/>
        </p:nvSpPr>
        <p:spPr>
          <a:xfrm>
            <a:off x="383651" y="203480"/>
            <a:ext cx="11463792" cy="4832092"/>
          </a:xfrm>
          <a:prstGeom prst="rect">
            <a:avLst/>
          </a:prstGeom>
          <a:noFill/>
        </p:spPr>
        <p:txBody>
          <a:bodyPr wrap="square">
            <a:spAutoFit/>
          </a:bodyPr>
          <a:lstStyle/>
          <a:p>
            <a:r>
              <a:rPr lang="en-GB" sz="2800" dirty="0">
                <a:solidFill>
                  <a:schemeClr val="bg1"/>
                </a:solidFill>
                <a:latin typeface="Comic Sans MS" panose="030F0702030302020204" pitchFamily="66" charset="0"/>
              </a:rPr>
              <a:t>Bertie was downstairs in a flash, leaping off the veranda and racing barefoot across the compound, shouting at the top of his voice. He threw open the gate and charged down the hill towards the waterhole, yelling and screaming and waving his arms like a wild thing. Startled at this sudden intrusion, the hyenas turned tail and ran, but not far. Once within range Bertie hurled a broadside of pebbles at them, and they ran off again, but again not far. Then he was at the waterhole and between the lion cub and the hyenas, shouting at them to go away. They didn’t. They stood and watched, uncertain for a while. Then they began to circle again, closer, closer…</a:t>
            </a:r>
          </a:p>
        </p:txBody>
      </p:sp>
    </p:spTree>
    <p:extLst>
      <p:ext uri="{BB962C8B-B14F-4D97-AF65-F5344CB8AC3E}">
        <p14:creationId xmlns:p14="http://schemas.microsoft.com/office/powerpoint/2010/main" val="2294512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D3462C-D36E-41BF-A09E-B42F7417DE61}"/>
              </a:ext>
            </a:extLst>
          </p:cNvPr>
          <p:cNvSpPr txBox="1"/>
          <p:nvPr/>
        </p:nvSpPr>
        <p:spPr>
          <a:xfrm>
            <a:off x="429371" y="383742"/>
            <a:ext cx="11688418" cy="584775"/>
          </a:xfrm>
          <a:prstGeom prst="rect">
            <a:avLst/>
          </a:prstGeom>
          <a:noFill/>
        </p:spPr>
        <p:txBody>
          <a:bodyPr wrap="square">
            <a:spAutoFit/>
          </a:bodyPr>
          <a:lstStyle/>
          <a:p>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He jumped out of his bed and ran to the window. </a:t>
            </a:r>
            <a:endParaRPr lang="en-GB" dirty="0"/>
          </a:p>
        </p:txBody>
      </p:sp>
      <p:sp>
        <p:nvSpPr>
          <p:cNvPr id="7" name="TextBox 6">
            <a:extLst>
              <a:ext uri="{FF2B5EF4-FFF2-40B4-BE49-F238E27FC236}">
                <a16:creationId xmlns:a16="http://schemas.microsoft.com/office/drawing/2014/main" id="{746C8462-7D65-4ADA-B8B9-151F03997796}"/>
              </a:ext>
            </a:extLst>
          </p:cNvPr>
          <p:cNvSpPr txBox="1"/>
          <p:nvPr/>
        </p:nvSpPr>
        <p:spPr>
          <a:xfrm>
            <a:off x="429371" y="1222605"/>
            <a:ext cx="6094674" cy="584775"/>
          </a:xfrm>
          <a:prstGeom prst="rect">
            <a:avLst/>
          </a:prstGeom>
          <a:noFill/>
        </p:spPr>
        <p:txBody>
          <a:bodyPr wrap="square">
            <a:spAutoFit/>
          </a:bodyPr>
          <a:lstStyle/>
          <a:p>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They didn’t. </a:t>
            </a:r>
            <a:endParaRPr lang="en-GB" dirty="0"/>
          </a:p>
        </p:txBody>
      </p:sp>
      <p:sp>
        <p:nvSpPr>
          <p:cNvPr id="10" name="TextBox 9">
            <a:extLst>
              <a:ext uri="{FF2B5EF4-FFF2-40B4-BE49-F238E27FC236}">
                <a16:creationId xmlns:a16="http://schemas.microsoft.com/office/drawing/2014/main" id="{094F6DF7-4B42-4702-ABE7-58FDC9C9F5FF}"/>
              </a:ext>
            </a:extLst>
          </p:cNvPr>
          <p:cNvSpPr txBox="1"/>
          <p:nvPr/>
        </p:nvSpPr>
        <p:spPr>
          <a:xfrm>
            <a:off x="937549" y="3136739"/>
            <a:ext cx="10266745" cy="2677656"/>
          </a:xfrm>
          <a:prstGeom prst="rect">
            <a:avLst/>
          </a:prstGeom>
          <a:noFill/>
        </p:spPr>
        <p:txBody>
          <a:bodyPr wrap="square" rtlCol="0">
            <a:spAutoFit/>
          </a:bodyPr>
          <a:lstStyle/>
          <a:p>
            <a:r>
              <a:rPr lang="en-GB" sz="2800" dirty="0">
                <a:solidFill>
                  <a:srgbClr val="FF0000"/>
                </a:solidFill>
                <a:latin typeface="Comic Sans MS" panose="030F0702030302020204" pitchFamily="66" charset="0"/>
              </a:rPr>
              <a:t>These sentences have been taken from the extract you have just read.</a:t>
            </a:r>
          </a:p>
          <a:p>
            <a:endParaRPr lang="en-GB" sz="2800" dirty="0">
              <a:solidFill>
                <a:srgbClr val="FF0000"/>
              </a:solidFill>
              <a:latin typeface="Comic Sans MS" panose="030F0702030302020204" pitchFamily="66" charset="0"/>
            </a:endParaRPr>
          </a:p>
          <a:p>
            <a:r>
              <a:rPr lang="en-GB" sz="2800" dirty="0">
                <a:solidFill>
                  <a:srgbClr val="FF0000"/>
                </a:solidFill>
                <a:latin typeface="Comic Sans MS" panose="030F0702030302020204" pitchFamily="66" charset="0"/>
              </a:rPr>
              <a:t>What do you think they have in common?</a:t>
            </a:r>
          </a:p>
          <a:p>
            <a:endParaRPr lang="en-GB" sz="2800" dirty="0">
              <a:solidFill>
                <a:srgbClr val="FF0000"/>
              </a:solidFill>
              <a:latin typeface="Comic Sans MS" panose="030F0702030302020204" pitchFamily="66" charset="0"/>
            </a:endParaRPr>
          </a:p>
          <a:p>
            <a:r>
              <a:rPr lang="en-GB" sz="2800" dirty="0">
                <a:solidFill>
                  <a:srgbClr val="FF0000"/>
                </a:solidFill>
                <a:latin typeface="Comic Sans MS" panose="030F0702030302020204" pitchFamily="66" charset="0"/>
              </a:rPr>
              <a:t>How are they different?</a:t>
            </a:r>
          </a:p>
        </p:txBody>
      </p:sp>
    </p:spTree>
    <p:extLst>
      <p:ext uri="{BB962C8B-B14F-4D97-AF65-F5344CB8AC3E}">
        <p14:creationId xmlns:p14="http://schemas.microsoft.com/office/powerpoint/2010/main" val="1950144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3696A9-F25B-4887-9F6E-A9F2E9350976}"/>
              </a:ext>
            </a:extLst>
          </p:cNvPr>
          <p:cNvSpPr txBox="1"/>
          <p:nvPr/>
        </p:nvSpPr>
        <p:spPr>
          <a:xfrm>
            <a:off x="405114" y="612844"/>
            <a:ext cx="10938076" cy="569386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Sentences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Linking words together in the right way makes your writing easy to understand and interesting to read.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are writing, words are grouped together into sentences.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There are a few simple rules you need to follow to make sure your sentences are clear.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Firstly, a sentence needs a capital letter at the beginning and a punctuation mark at the end, like a full stop (.), a question mark (?) or an exclamation mark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 sentence also needs a verb in it and it must make complete sense all on its own.</a:t>
            </a:r>
          </a:p>
        </p:txBody>
      </p:sp>
    </p:spTree>
    <p:extLst>
      <p:ext uri="{BB962C8B-B14F-4D97-AF65-F5344CB8AC3E}">
        <p14:creationId xmlns:p14="http://schemas.microsoft.com/office/powerpoint/2010/main" val="1475688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A40E86-B6E3-4FE2-A00B-043B22FCD727}"/>
              </a:ext>
            </a:extLst>
          </p:cNvPr>
          <p:cNvSpPr txBox="1"/>
          <p:nvPr/>
        </p:nvSpPr>
        <p:spPr>
          <a:xfrm>
            <a:off x="267810" y="510245"/>
            <a:ext cx="11656380" cy="56323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Simple sentences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 simple sentence is built from the minimum of a subject and a main verb. It can be very short in length but doesn't have to be.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There are several reasons for using simple sentences. For example, a series of short simple sentences used together may be used to create tension, as in this extract: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rounded the corner. He was there. We stood in awe at the sight.'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Short simple sentences are frequently used to offer facts, so that they are easily understood by a reader. For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'Paris is the capital city of France.'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Short, simple sentences can make their meaning clear, easily. For that reason, they are often used in texts that are aimed at younger readers as well as in children’s rhymes: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Where are you going to little brown mouse? Come for a feast in my log pile house.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Gruffalo by Julia Donaldson</a:t>
            </a:r>
          </a:p>
        </p:txBody>
      </p:sp>
    </p:spTree>
    <p:extLst>
      <p:ext uri="{BB962C8B-B14F-4D97-AF65-F5344CB8AC3E}">
        <p14:creationId xmlns:p14="http://schemas.microsoft.com/office/powerpoint/2010/main" val="466657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9D892D-DE13-4254-A34D-F01BE02AD4B2}"/>
              </a:ext>
            </a:extLst>
          </p:cNvPr>
          <p:cNvSpPr txBox="1"/>
          <p:nvPr/>
        </p:nvSpPr>
        <p:spPr>
          <a:xfrm>
            <a:off x="674703" y="337351"/>
            <a:ext cx="11185864" cy="1384995"/>
          </a:xfrm>
          <a:prstGeom prst="rect">
            <a:avLst/>
          </a:prstGeom>
          <a:noFill/>
        </p:spPr>
        <p:txBody>
          <a:bodyPr wrap="square" rtlCol="0">
            <a:spAutoFit/>
          </a:bodyPr>
          <a:lstStyle/>
          <a:p>
            <a:r>
              <a:rPr lang="en-GB" sz="2400" dirty="0">
                <a:latin typeface="Comic Sans MS" panose="030F0702030302020204" pitchFamily="66" charset="0"/>
              </a:rPr>
              <a:t>We are going to write some simple sentences based on the chapters we have read from the book.</a:t>
            </a:r>
          </a:p>
          <a:p>
            <a:endParaRPr lang="en-GB" dirty="0"/>
          </a:p>
          <a:p>
            <a:endParaRPr lang="en-GB" dirty="0"/>
          </a:p>
        </p:txBody>
      </p:sp>
      <p:sp>
        <p:nvSpPr>
          <p:cNvPr id="4" name="TextBox 3">
            <a:extLst>
              <a:ext uri="{FF2B5EF4-FFF2-40B4-BE49-F238E27FC236}">
                <a16:creationId xmlns:a16="http://schemas.microsoft.com/office/drawing/2014/main" id="{FE3D5485-6363-4253-96FA-AC3281D01CF6}"/>
              </a:ext>
            </a:extLst>
          </p:cNvPr>
          <p:cNvSpPr txBox="1"/>
          <p:nvPr/>
        </p:nvSpPr>
        <p:spPr>
          <a:xfrm>
            <a:off x="816746" y="1127464"/>
            <a:ext cx="8255691" cy="3231654"/>
          </a:xfrm>
          <a:prstGeom prst="rect">
            <a:avLst/>
          </a:prstGeom>
          <a:noFill/>
        </p:spPr>
        <p:txBody>
          <a:bodyPr wrap="square" rtlCol="0">
            <a:spAutoFit/>
          </a:bodyPr>
          <a:lstStyle/>
          <a:p>
            <a:pPr algn="ctr"/>
            <a:r>
              <a:rPr lang="en-GB" sz="2400" dirty="0">
                <a:solidFill>
                  <a:srgbClr val="FF0000"/>
                </a:solidFill>
                <a:latin typeface="Comic Sans MS" panose="030F0702030302020204" pitchFamily="66" charset="0"/>
              </a:rPr>
              <a:t>Nouns/subject    </a:t>
            </a:r>
            <a:r>
              <a:rPr lang="en-GB" sz="2400" dirty="0">
                <a:solidFill>
                  <a:srgbClr val="7030A0"/>
                </a:solidFill>
                <a:latin typeface="Comic Sans MS" panose="030F0702030302020204" pitchFamily="66" charset="0"/>
              </a:rPr>
              <a:t>verbs</a:t>
            </a:r>
          </a:p>
          <a:p>
            <a:pPr algn="ctr"/>
            <a:endParaRPr lang="en-GB" sz="2400" dirty="0">
              <a:solidFill>
                <a:srgbClr val="FF0000"/>
              </a:solidFill>
              <a:latin typeface="Comic Sans MS" panose="030F0702030302020204" pitchFamily="66" charset="0"/>
            </a:endParaRPr>
          </a:p>
          <a:p>
            <a:pPr algn="ctr"/>
            <a:endParaRPr lang="en-GB" sz="2400" dirty="0">
              <a:solidFill>
                <a:srgbClr val="FF0000"/>
              </a:solidFill>
              <a:latin typeface="Comic Sans MS" panose="030F0702030302020204" pitchFamily="66" charset="0"/>
            </a:endParaRPr>
          </a:p>
          <a:p>
            <a:pPr algn="ctr"/>
            <a:endParaRPr lang="en-GB" sz="2400" dirty="0">
              <a:solidFill>
                <a:srgbClr val="FF0000"/>
              </a:solidFill>
              <a:latin typeface="Comic Sans MS" panose="030F0702030302020204" pitchFamily="66" charset="0"/>
            </a:endParaRPr>
          </a:p>
          <a:p>
            <a:endParaRPr lang="en-GB" dirty="0"/>
          </a:p>
          <a:p>
            <a:endParaRPr lang="en-GB" dirty="0"/>
          </a:p>
          <a:p>
            <a:endParaRPr lang="en-GB" dirty="0"/>
          </a:p>
          <a:p>
            <a:endParaRPr lang="en-GB" dirty="0"/>
          </a:p>
          <a:p>
            <a:endParaRPr lang="en-GB" dirty="0"/>
          </a:p>
          <a:p>
            <a:endParaRPr lang="en-GB" dirty="0"/>
          </a:p>
        </p:txBody>
      </p:sp>
      <p:sp>
        <p:nvSpPr>
          <p:cNvPr id="3" name="TextBox 2">
            <a:extLst>
              <a:ext uri="{FF2B5EF4-FFF2-40B4-BE49-F238E27FC236}">
                <a16:creationId xmlns:a16="http://schemas.microsoft.com/office/drawing/2014/main" id="{CB86125A-CB88-4CC5-8DA4-B939231B01D8}"/>
              </a:ext>
            </a:extLst>
          </p:cNvPr>
          <p:cNvSpPr txBox="1"/>
          <p:nvPr/>
        </p:nvSpPr>
        <p:spPr>
          <a:xfrm>
            <a:off x="381432" y="1866128"/>
            <a:ext cx="10503904" cy="5262979"/>
          </a:xfrm>
          <a:prstGeom prst="rect">
            <a:avLst/>
          </a:prstGeom>
          <a:noFill/>
        </p:spPr>
        <p:txBody>
          <a:bodyPr wrap="square" rtlCol="0">
            <a:spAutoFit/>
          </a:bodyPr>
          <a:lstStyle/>
          <a:p>
            <a:r>
              <a:rPr lang="en-GB" sz="2000" dirty="0">
                <a:solidFill>
                  <a:srgbClr val="FF0000"/>
                </a:solidFill>
                <a:latin typeface="Comic Sans MS" panose="030F0702030302020204" pitchFamily="66" charset="0"/>
              </a:rPr>
              <a:t>Timbavati</a:t>
            </a:r>
            <a:r>
              <a:rPr lang="en-GB" sz="2000" dirty="0">
                <a:latin typeface="Comic Sans MS" panose="030F0702030302020204" pitchFamily="66" charset="0"/>
              </a:rPr>
              <a:t> </a:t>
            </a:r>
            <a:r>
              <a:rPr lang="en-GB" sz="2000" dirty="0">
                <a:solidFill>
                  <a:srgbClr val="7030A0"/>
                </a:solidFill>
                <a:latin typeface="Comic Sans MS" panose="030F0702030302020204" pitchFamily="66" charset="0"/>
              </a:rPr>
              <a:t>is</a:t>
            </a:r>
            <a:r>
              <a:rPr lang="en-GB" sz="2000" dirty="0">
                <a:latin typeface="Comic Sans MS" panose="030F0702030302020204" pitchFamily="66" charset="0"/>
              </a:rPr>
              <a:t> in </a:t>
            </a:r>
            <a:r>
              <a:rPr lang="en-GB" sz="2000" dirty="0">
                <a:solidFill>
                  <a:srgbClr val="FF0000"/>
                </a:solidFill>
                <a:latin typeface="Comic Sans MS" panose="030F0702030302020204" pitchFamily="66" charset="0"/>
              </a:rPr>
              <a:t>South Africa</a:t>
            </a:r>
            <a:r>
              <a:rPr lang="en-GB" sz="2000" dirty="0">
                <a:latin typeface="Comic Sans MS" panose="030F0702030302020204" pitchFamily="66" charset="0"/>
              </a:rPr>
              <a:t>.</a:t>
            </a:r>
          </a:p>
          <a:p>
            <a:r>
              <a:rPr lang="en-GB" sz="2000" dirty="0">
                <a:latin typeface="Comic Sans MS" panose="030F0702030302020204" pitchFamily="66" charset="0"/>
              </a:rPr>
              <a:t> </a:t>
            </a:r>
          </a:p>
          <a:p>
            <a:r>
              <a:rPr lang="en-GB" sz="2000" dirty="0">
                <a:solidFill>
                  <a:srgbClr val="FF0000"/>
                </a:solidFill>
                <a:latin typeface="Comic Sans MS" panose="030F0702030302020204" pitchFamily="66" charset="0"/>
              </a:rPr>
              <a:t>Bertie</a:t>
            </a:r>
            <a:r>
              <a:rPr lang="en-GB" sz="2000" dirty="0">
                <a:latin typeface="Comic Sans MS" panose="030F0702030302020204" pitchFamily="66" charset="0"/>
              </a:rPr>
              <a:t> </a:t>
            </a:r>
            <a:r>
              <a:rPr lang="en-GB" sz="2000" dirty="0">
                <a:solidFill>
                  <a:srgbClr val="7030A0"/>
                </a:solidFill>
                <a:latin typeface="Comic Sans MS" panose="030F0702030302020204" pitchFamily="66" charset="0"/>
              </a:rPr>
              <a:t>was watching </a:t>
            </a:r>
            <a:r>
              <a:rPr lang="en-GB" sz="2000" dirty="0">
                <a:latin typeface="Comic Sans MS" panose="030F0702030302020204" pitchFamily="66" charset="0"/>
              </a:rPr>
              <a:t>the </a:t>
            </a:r>
            <a:r>
              <a:rPr lang="en-GB" sz="2000" dirty="0">
                <a:solidFill>
                  <a:srgbClr val="FF0000"/>
                </a:solidFill>
                <a:latin typeface="Comic Sans MS" panose="030F0702030302020204" pitchFamily="66" charset="0"/>
              </a:rPr>
              <a:t>waterhole</a:t>
            </a:r>
            <a:r>
              <a:rPr lang="en-GB" sz="2000" dirty="0">
                <a:latin typeface="Comic Sans MS" panose="030F0702030302020204" pitchFamily="66" charset="0"/>
              </a:rPr>
              <a:t>.</a:t>
            </a:r>
          </a:p>
          <a:p>
            <a:endParaRPr lang="en-GB" sz="2000" dirty="0">
              <a:solidFill>
                <a:srgbClr val="FF0000"/>
              </a:solidFill>
              <a:latin typeface="Comic Sans MS" panose="030F0702030302020204" pitchFamily="66" charset="0"/>
            </a:endParaRPr>
          </a:p>
          <a:p>
            <a:r>
              <a:rPr lang="en-GB" sz="2000" dirty="0">
                <a:solidFill>
                  <a:srgbClr val="FF0000"/>
                </a:solidFill>
                <a:latin typeface="Comic Sans MS" panose="030F0702030302020204" pitchFamily="66" charset="0"/>
              </a:rPr>
              <a:t> Hyenas </a:t>
            </a:r>
            <a:r>
              <a:rPr lang="en-GB" sz="2000" dirty="0">
                <a:solidFill>
                  <a:srgbClr val="7030A0"/>
                </a:solidFill>
                <a:latin typeface="Comic Sans MS" panose="030F0702030302020204" pitchFamily="66" charset="0"/>
              </a:rPr>
              <a:t>laughed.</a:t>
            </a:r>
          </a:p>
          <a:p>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Butterflies</a:t>
            </a:r>
            <a:r>
              <a:rPr lang="en-GB" sz="2000" dirty="0">
                <a:solidFill>
                  <a:srgbClr val="7030A0"/>
                </a:solidFill>
                <a:latin typeface="Comic Sans MS" panose="030F0702030302020204" pitchFamily="66" charset="0"/>
              </a:rPr>
              <a:t> shimmered </a:t>
            </a:r>
            <a:r>
              <a:rPr lang="en-GB" sz="2000" dirty="0">
                <a:latin typeface="Comic Sans MS" panose="030F0702030302020204" pitchFamily="66" charset="0"/>
              </a:rPr>
              <a:t>in the </a:t>
            </a:r>
            <a:r>
              <a:rPr lang="en-GB" sz="2000" dirty="0">
                <a:solidFill>
                  <a:srgbClr val="FF0000"/>
                </a:solidFill>
                <a:latin typeface="Comic Sans MS" panose="030F0702030302020204" pitchFamily="66" charset="0"/>
              </a:rPr>
              <a:t>sunshine</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Bertie’s father </a:t>
            </a:r>
            <a:r>
              <a:rPr lang="en-GB" sz="2000" dirty="0">
                <a:solidFill>
                  <a:srgbClr val="7030A0"/>
                </a:solidFill>
                <a:latin typeface="Comic Sans MS" panose="030F0702030302020204" pitchFamily="66" charset="0"/>
              </a:rPr>
              <a:t>farmed</a:t>
            </a:r>
            <a:r>
              <a:rPr lang="en-GB" sz="2000" dirty="0">
                <a:solidFill>
                  <a:srgbClr val="FF0000"/>
                </a:solidFill>
                <a:latin typeface="Comic Sans MS" panose="030F0702030302020204" pitchFamily="66" charset="0"/>
              </a:rPr>
              <a:t> cattle</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latin typeface="Comic Sans MS" panose="030F0702030302020204" pitchFamily="66" charset="0"/>
              </a:rPr>
              <a:t>There </a:t>
            </a:r>
            <a:r>
              <a:rPr lang="en-GB" sz="2000" dirty="0">
                <a:solidFill>
                  <a:srgbClr val="7030A0"/>
                </a:solidFill>
                <a:latin typeface="Comic Sans MS" panose="030F0702030302020204" pitchFamily="66" charset="0"/>
              </a:rPr>
              <a:t>was</a:t>
            </a:r>
            <a:r>
              <a:rPr lang="en-GB" sz="2000" dirty="0">
                <a:latin typeface="Comic Sans MS" panose="030F0702030302020204" pitchFamily="66" charset="0"/>
              </a:rPr>
              <a:t> a</a:t>
            </a:r>
            <a:r>
              <a:rPr lang="en-GB" sz="2000" dirty="0">
                <a:solidFill>
                  <a:srgbClr val="FF0000"/>
                </a:solidFill>
                <a:latin typeface="Comic Sans MS" panose="030F0702030302020204" pitchFamily="66" charset="0"/>
              </a:rPr>
              <a:t> waterhole </a:t>
            </a:r>
            <a:r>
              <a:rPr lang="en-GB" sz="2000" dirty="0">
                <a:latin typeface="Comic Sans MS" panose="030F0702030302020204" pitchFamily="66" charset="0"/>
              </a:rPr>
              <a:t>near the </a:t>
            </a:r>
            <a:r>
              <a:rPr lang="en-GB" sz="2000" dirty="0">
                <a:solidFill>
                  <a:srgbClr val="FF0000"/>
                </a:solidFill>
                <a:latin typeface="Comic Sans MS" panose="030F0702030302020204" pitchFamily="66" charset="0"/>
              </a:rPr>
              <a:t>farm</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His hands </a:t>
            </a:r>
            <a:r>
              <a:rPr lang="en-GB" sz="2000" dirty="0">
                <a:solidFill>
                  <a:srgbClr val="7030A0"/>
                </a:solidFill>
                <a:latin typeface="Comic Sans MS" panose="030F0702030302020204" pitchFamily="66" charset="0"/>
              </a:rPr>
              <a:t>gripped</a:t>
            </a:r>
            <a:r>
              <a:rPr lang="en-GB" sz="2000" dirty="0">
                <a:latin typeface="Comic Sans MS" panose="030F0702030302020204" pitchFamily="66" charset="0"/>
              </a:rPr>
              <a:t> the</a:t>
            </a:r>
            <a:r>
              <a:rPr lang="en-GB" sz="2000" dirty="0">
                <a:solidFill>
                  <a:srgbClr val="FF0000"/>
                </a:solidFill>
                <a:latin typeface="Comic Sans MS" panose="030F0702030302020204" pitchFamily="66" charset="0"/>
              </a:rPr>
              <a:t> fence</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latin typeface="Comic Sans MS" panose="030F0702030302020204" pitchFamily="66" charset="0"/>
              </a:rPr>
              <a:t>Write as many simple sentences, based on the Butterfly Lion, as you can.</a:t>
            </a:r>
          </a:p>
          <a:p>
            <a:endParaRPr lang="en-GB"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4055808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FE4AD05-33D6-4D8C-9920-148D24CD98D1}"/>
              </a:ext>
            </a:extLst>
          </p:cNvPr>
          <p:cNvGraphicFramePr>
            <a:graphicFrameLocks noGrp="1"/>
          </p:cNvGraphicFramePr>
          <p:nvPr>
            <p:extLst>
              <p:ext uri="{D42A27DB-BD31-4B8C-83A1-F6EECF244321}">
                <p14:modId xmlns:p14="http://schemas.microsoft.com/office/powerpoint/2010/main" val="1224925928"/>
              </p:ext>
            </p:extLst>
          </p:nvPr>
        </p:nvGraphicFramePr>
        <p:xfrm>
          <a:off x="377025" y="2286550"/>
          <a:ext cx="10515600" cy="4386580"/>
        </p:xfrm>
        <a:graphic>
          <a:graphicData uri="http://schemas.openxmlformats.org/drawingml/2006/table">
            <a:tbl>
              <a:tblPr/>
              <a:tblGrid>
                <a:gridCol w="10515600">
                  <a:extLst>
                    <a:ext uri="{9D8B030D-6E8A-4147-A177-3AD203B41FA5}">
                      <a16:colId xmlns:a16="http://schemas.microsoft.com/office/drawing/2014/main" val="2796570033"/>
                    </a:ext>
                  </a:extLst>
                </a:gridCol>
              </a:tblGrid>
              <a:tr h="0">
                <a:tc>
                  <a:txBody>
                    <a:bodyPr/>
                    <a:lstStyle/>
                    <a:p>
                      <a:pPr algn="ctr">
                        <a:lnSpc>
                          <a:spcPct val="115000"/>
                        </a:lnSpc>
                        <a:spcAft>
                          <a:spcPts val="1000"/>
                        </a:spcAft>
                      </a:pPr>
                      <a:r>
                        <a:rPr lang="en-GB" sz="32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 chorus</a:t>
                      </a:r>
                    </a:p>
                    <a:p>
                      <a:pPr algn="ctr">
                        <a:lnSpc>
                          <a:spcPct val="115000"/>
                        </a:lnSpc>
                        <a:spcAft>
                          <a:spcPts val="1000"/>
                        </a:spcAft>
                      </a:pPr>
                      <a:r>
                        <a:rPr lang="en-GB" sz="3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One morning, a week or so later, Bertie was woken by a </a:t>
                      </a:r>
                      <a:r>
                        <a:rPr lang="en-GB" sz="3200" b="0" i="1" u="sng"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chorus</a:t>
                      </a:r>
                      <a:r>
                        <a:rPr lang="en-GB" sz="3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of urgent neighing.</a:t>
                      </a:r>
                    </a:p>
                    <a:p>
                      <a:pPr algn="ctr">
                        <a:lnSpc>
                          <a:spcPct val="115000"/>
                        </a:lnSpc>
                        <a:spcAft>
                          <a:spcPts val="1000"/>
                        </a:spcAft>
                      </a:pPr>
                      <a:endPar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Can you make a simple sentence from this complex sentence?</a:t>
                      </a: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B0944AB-5DE5-49BF-BBE2-64E08B5FD883}"/>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33000"/>
                    </a14:imgEffect>
                  </a14:imgLayer>
                </a14:imgProps>
              </a:ext>
            </a:extLst>
          </a:blip>
          <a:srcRect l="11608" t="26319" r="30218" b="8869"/>
          <a:stretch/>
        </p:blipFill>
        <p:spPr>
          <a:xfrm>
            <a:off x="3993453" y="4217844"/>
            <a:ext cx="3833905" cy="2398950"/>
          </a:xfrm>
          <a:prstGeom prst="rect">
            <a:avLst/>
          </a:prstGeom>
        </p:spPr>
      </p:pic>
      <p:sp>
        <p:nvSpPr>
          <p:cNvPr id="3" name="TextBox 2">
            <a:extLst>
              <a:ext uri="{FF2B5EF4-FFF2-40B4-BE49-F238E27FC236}">
                <a16:creationId xmlns:a16="http://schemas.microsoft.com/office/drawing/2014/main" id="{D585FD1C-0EA5-4E9E-AD48-EF176DE14367}"/>
              </a:ext>
            </a:extLst>
          </p:cNvPr>
          <p:cNvSpPr txBox="1"/>
          <p:nvPr/>
        </p:nvSpPr>
        <p:spPr>
          <a:xfrm>
            <a:off x="200107" y="241206"/>
            <a:ext cx="11791785" cy="4893647"/>
          </a:xfrm>
          <a:prstGeom prst="rect">
            <a:avLst/>
          </a:prstGeom>
          <a:noFill/>
        </p:spPr>
        <p:txBody>
          <a:bodyPr wrap="square">
            <a:spAutoFit/>
          </a:bodyPr>
          <a:lstStyle/>
          <a:p>
            <a:r>
              <a:rPr lang="en-GB" sz="2400" dirty="0">
                <a:latin typeface="Comic Sans MS" panose="030F0702030302020204" pitchFamily="66" charset="0"/>
              </a:rPr>
              <a:t>That was when the shot rang out. The hyenas bolted into the long grass, and were gone. When Bertie turned round he saw his mother in her nightgown, rifle in hand, running towards him down the hill. He had never seen her run before. Between them they gathered up the mud-matted cub and brought him home. He was too weak to struggle, though he tried. As soon as they had given him some warm milk, they dunked him in the bath to wash him. As the first of the mud came off, Bertie saw he was white underneath. “You see!” he cried triumphantly. “He is white! He is. I told you, didn’t I? He’s my white lion!” His mother still could not bring herself to believe it. Five baths later, she had to. They sat him down by the stove in a washing basket and fed him again, all the milk he could drink, and he drank the lot. Then he lay down and slept.</a:t>
            </a:r>
          </a:p>
          <a:p>
            <a:r>
              <a:rPr lang="en-GB" sz="2400" dirty="0">
                <a:latin typeface="Comic Sans MS" panose="030F0702030302020204" pitchFamily="66" charset="0"/>
              </a:rPr>
              <a:t>He was still asleep when Bertie’s father got back at lunch time. They told him how it had all happened. “Please, Father. I want to keep him,” Bertie said.</a:t>
            </a:r>
          </a:p>
        </p:txBody>
      </p:sp>
    </p:spTree>
    <p:extLst>
      <p:ext uri="{BB962C8B-B14F-4D97-AF65-F5344CB8AC3E}">
        <p14:creationId xmlns:p14="http://schemas.microsoft.com/office/powerpoint/2010/main" val="3609479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AA3C39-E8FA-4D03-8548-87CB432C2411}"/>
              </a:ext>
            </a:extLst>
          </p:cNvPr>
          <p:cNvSpPr txBox="1"/>
          <p:nvPr/>
        </p:nvSpPr>
        <p:spPr>
          <a:xfrm>
            <a:off x="798990" y="230819"/>
            <a:ext cx="10884024" cy="2246769"/>
          </a:xfrm>
          <a:prstGeom prst="rect">
            <a:avLst/>
          </a:prstGeom>
          <a:noFill/>
        </p:spPr>
        <p:txBody>
          <a:bodyPr wrap="square" rtlCol="0">
            <a:spAutoFit/>
          </a:bodyPr>
          <a:lstStyle/>
          <a:p>
            <a:pPr algn="ctr"/>
            <a:r>
              <a:rPr lang="en-GB" sz="2800" u="sng" dirty="0">
                <a:latin typeface="Comic Sans MS" panose="030F0702030302020204" pitchFamily="66" charset="0"/>
              </a:rPr>
              <a:t>L.O: to add detail to the simple sentences</a:t>
            </a:r>
          </a:p>
          <a:p>
            <a:pPr algn="ctr"/>
            <a:endParaRPr lang="en-GB" sz="2800" u="sng" dirty="0">
              <a:latin typeface="Comic Sans MS" panose="030F0702030302020204" pitchFamily="66" charset="0"/>
            </a:endParaRPr>
          </a:p>
          <a:p>
            <a:pPr algn="ctr"/>
            <a:endParaRPr lang="en-GB" sz="2800" u="sng" dirty="0">
              <a:latin typeface="Comic Sans MS" panose="030F0702030302020204" pitchFamily="66" charset="0"/>
            </a:endParaRPr>
          </a:p>
          <a:p>
            <a:pPr algn="ctr"/>
            <a:endParaRPr lang="en-GB" sz="2800" u="sng" dirty="0">
              <a:latin typeface="Comic Sans MS" panose="030F0702030302020204" pitchFamily="66" charset="0"/>
            </a:endParaRPr>
          </a:p>
          <a:p>
            <a:pPr algn="ctr"/>
            <a:r>
              <a:rPr lang="en-GB" sz="2800" u="sng" dirty="0">
                <a:latin typeface="Comic Sans MS" panose="030F0702030302020204" pitchFamily="66" charset="0"/>
              </a:rPr>
              <a:t> </a:t>
            </a:r>
          </a:p>
        </p:txBody>
      </p:sp>
      <p:sp>
        <p:nvSpPr>
          <p:cNvPr id="6" name="TextBox 5">
            <a:extLst>
              <a:ext uri="{FF2B5EF4-FFF2-40B4-BE49-F238E27FC236}">
                <a16:creationId xmlns:a16="http://schemas.microsoft.com/office/drawing/2014/main" id="{B9308188-DEF8-4C1A-B754-882C5BC77E16}"/>
              </a:ext>
            </a:extLst>
          </p:cNvPr>
          <p:cNvSpPr txBox="1"/>
          <p:nvPr/>
        </p:nvSpPr>
        <p:spPr>
          <a:xfrm>
            <a:off x="1417320" y="1110363"/>
            <a:ext cx="8427720" cy="8586966"/>
          </a:xfrm>
          <a:prstGeom prst="rect">
            <a:avLst/>
          </a:prstGeom>
          <a:noFill/>
        </p:spPr>
        <p:txBody>
          <a:bodyPr wrap="square">
            <a:spAutoFit/>
          </a:bodyPr>
          <a:lstStyle/>
          <a:p>
            <a:r>
              <a:rPr lang="en-GB" sz="2400" dirty="0" err="1">
                <a:latin typeface="Comic Sans MS" panose="030F0702030302020204" pitchFamily="66" charset="0"/>
              </a:rPr>
              <a:t>Timbavati</a:t>
            </a:r>
            <a:r>
              <a:rPr lang="en-GB" sz="2400" dirty="0">
                <a:latin typeface="Comic Sans MS" panose="030F0702030302020204" pitchFamily="66" charset="0"/>
              </a:rPr>
              <a:t> is in South Africa</a:t>
            </a:r>
            <a:r>
              <a:rPr lang="en-GB" sz="2400" dirty="0"/>
              <a:t>.</a:t>
            </a:r>
          </a:p>
          <a:p>
            <a:endParaRPr lang="en-GB" sz="2400" dirty="0"/>
          </a:p>
          <a:p>
            <a:r>
              <a:rPr lang="en-GB" sz="2400" dirty="0">
                <a:solidFill>
                  <a:schemeClr val="accent1"/>
                </a:solidFill>
                <a:latin typeface="Comic Sans MS" panose="030F0702030302020204" pitchFamily="66" charset="0"/>
              </a:rPr>
              <a:t>Remote</a:t>
            </a:r>
            <a:r>
              <a:rPr lang="en-GB" sz="2400" dirty="0">
                <a:latin typeface="Comic Sans MS" panose="030F0702030302020204" pitchFamily="66" charset="0"/>
              </a:rPr>
              <a:t>, </a:t>
            </a:r>
            <a:r>
              <a:rPr lang="en-GB" sz="2400" dirty="0">
                <a:solidFill>
                  <a:schemeClr val="accent1"/>
                </a:solidFill>
                <a:latin typeface="Comic Sans MS" panose="030F0702030302020204" pitchFamily="66" charset="0"/>
              </a:rPr>
              <a:t>sun-baked</a:t>
            </a:r>
            <a:r>
              <a:rPr lang="en-GB" sz="2400" dirty="0">
                <a:latin typeface="Comic Sans MS" panose="030F0702030302020204" pitchFamily="66" charset="0"/>
              </a:rPr>
              <a:t> </a:t>
            </a:r>
            <a:r>
              <a:rPr lang="en-GB" sz="2400" dirty="0" err="1">
                <a:latin typeface="Comic Sans MS" panose="030F0702030302020204" pitchFamily="66" charset="0"/>
              </a:rPr>
              <a:t>Timbavati</a:t>
            </a:r>
            <a:r>
              <a:rPr lang="en-GB" sz="2400" dirty="0">
                <a:latin typeface="Comic Sans MS" panose="030F0702030302020204" pitchFamily="66" charset="0"/>
              </a:rPr>
              <a:t> is a </a:t>
            </a:r>
            <a:r>
              <a:rPr lang="en-GB" sz="2400" dirty="0">
                <a:solidFill>
                  <a:srgbClr val="FF0000"/>
                </a:solidFill>
                <a:latin typeface="Comic Sans MS" panose="030F0702030302020204" pitchFamily="66" charset="0"/>
              </a:rPr>
              <a:t>settlement</a:t>
            </a:r>
            <a:r>
              <a:rPr lang="en-GB" sz="2400" dirty="0">
                <a:latin typeface="Comic Sans MS" panose="030F0702030302020204" pitchFamily="66" charset="0"/>
              </a:rPr>
              <a:t> in South Africa.</a:t>
            </a:r>
          </a:p>
          <a:p>
            <a:endParaRPr lang="en-GB" sz="24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effectLst/>
                <a:uLnTx/>
                <a:uFillTx/>
                <a:latin typeface="Comic Sans MS" panose="030F0702030302020204" pitchFamily="66" charset="0"/>
                <a:ea typeface="+mn-ea"/>
                <a:cs typeface="+mn-cs"/>
              </a:rPr>
              <a:t>Bertie was watching the waterhole.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solidFill>
                  <a:srgbClr val="00B050"/>
                </a:solidFill>
                <a:effectLst/>
                <a:uLnTx/>
                <a:uFillTx/>
                <a:latin typeface="Comic Sans MS" panose="030F0702030302020204" pitchFamily="66" charset="0"/>
                <a:ea typeface="+mn-ea"/>
                <a:cs typeface="+mn-cs"/>
              </a:rPr>
              <a:t>Anxiously</a:t>
            </a:r>
            <a:r>
              <a:rPr kumimoji="0" lang="en-GB" sz="2400" i="0" u="none" strike="noStrike" kern="1200" cap="none" spc="0" normalizeH="0" baseline="0" noProof="0" dirty="0">
                <a:ln>
                  <a:noFill/>
                </a:ln>
                <a:effectLst/>
                <a:uLnTx/>
                <a:uFillTx/>
                <a:latin typeface="Comic Sans MS" panose="030F0702030302020204" pitchFamily="66" charset="0"/>
                <a:ea typeface="+mn-ea"/>
                <a:cs typeface="+mn-cs"/>
              </a:rPr>
              <a:t>, Bertie was watching the </a:t>
            </a:r>
            <a:r>
              <a:rPr kumimoji="0" lang="en-GB" sz="240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distant</a:t>
            </a:r>
            <a:r>
              <a:rPr kumimoji="0" lang="en-GB" sz="2400" i="0" u="none" strike="noStrike" kern="1200" cap="none" spc="0" normalizeH="0" baseline="0" noProof="0" dirty="0">
                <a:ln>
                  <a:noFill/>
                </a:ln>
                <a:effectLst/>
                <a:uLnTx/>
                <a:uFillTx/>
                <a:latin typeface="Comic Sans MS" panose="030F0702030302020204" pitchFamily="66" charset="0"/>
                <a:ea typeface="+mn-ea"/>
                <a:cs typeface="+mn-cs"/>
              </a:rPr>
              <a:t> waterhole.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effectLst/>
                <a:uLnTx/>
                <a:uFillTx/>
                <a:latin typeface="Comic Sans MS" panose="030F0702030302020204" pitchFamily="66" charset="0"/>
                <a:ea typeface="+mn-ea"/>
                <a:cs typeface="+mn-cs"/>
              </a:rPr>
              <a:t>His hands gripped the fence.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Comic Sans MS" panose="030F0702030302020204" pitchFamily="66" charset="0"/>
              </a:rPr>
              <a:t>His hands gripped the </a:t>
            </a:r>
            <a:r>
              <a:rPr lang="en-GB" sz="2400" dirty="0">
                <a:solidFill>
                  <a:srgbClr val="0070C0"/>
                </a:solidFill>
                <a:latin typeface="Comic Sans MS" panose="030F0702030302020204" pitchFamily="66" charset="0"/>
              </a:rPr>
              <a:t>tall</a:t>
            </a:r>
            <a:r>
              <a:rPr lang="en-GB" sz="2400" dirty="0">
                <a:latin typeface="Comic Sans MS" panose="030F0702030302020204" pitchFamily="66" charset="0"/>
              </a:rPr>
              <a:t>, </a:t>
            </a:r>
            <a:r>
              <a:rPr lang="en-GB" sz="2400" dirty="0">
                <a:solidFill>
                  <a:srgbClr val="0070C0"/>
                </a:solidFill>
                <a:latin typeface="Comic Sans MS" panose="030F0702030302020204" pitchFamily="66" charset="0"/>
              </a:rPr>
              <a:t>wire</a:t>
            </a:r>
            <a:r>
              <a:rPr lang="en-GB" sz="2400" dirty="0">
                <a:latin typeface="Comic Sans MS" panose="030F0702030302020204" pitchFamily="66" charset="0"/>
              </a:rPr>
              <a:t> fence.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u="sng"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u="sng" dirty="0">
                <a:latin typeface="Comic Sans MS" panose="030F0702030302020204" pitchFamily="66" charset="0"/>
              </a:rPr>
              <a:t>Re-write five of your simple sentences adding detail.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751687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a16="http://schemas.microsoft.com/office/drawing/2014/main" id="{2F928DCC-3D22-4B43-897F-31B9B19EDE0A}"/>
              </a:ext>
            </a:extLst>
          </p:cNvPr>
          <p:cNvGraphicFramePr>
            <a:graphicFrameLocks noGrp="1"/>
          </p:cNvGraphicFramePr>
          <p:nvPr>
            <p:extLst>
              <p:ext uri="{D42A27DB-BD31-4B8C-83A1-F6EECF244321}">
                <p14:modId xmlns:p14="http://schemas.microsoft.com/office/powerpoint/2010/main" val="292886667"/>
              </p:ext>
            </p:extLst>
          </p:nvPr>
        </p:nvGraphicFramePr>
        <p:xfrm>
          <a:off x="347959" y="1351370"/>
          <a:ext cx="10560106" cy="3410331"/>
        </p:xfrm>
        <a:graphic>
          <a:graphicData uri="http://schemas.openxmlformats.org/drawingml/2006/table">
            <a:tbl>
              <a:tblPr/>
              <a:tblGrid>
                <a:gridCol w="10560106">
                  <a:extLst>
                    <a:ext uri="{9D8B030D-6E8A-4147-A177-3AD203B41FA5}">
                      <a16:colId xmlns:a16="http://schemas.microsoft.com/office/drawing/2014/main" val="1379217000"/>
                    </a:ext>
                  </a:extLst>
                </a:gridCol>
              </a:tblGrid>
              <a:tr h="727906">
                <a:tc>
                  <a:txBody>
                    <a:bodyPr/>
                    <a:lstStyle/>
                    <a:p>
                      <a:pPr algn="ctr">
                        <a:lnSpc>
                          <a:spcPct val="115000"/>
                        </a:lnSpc>
                        <a:spcAft>
                          <a:spcPts val="1000"/>
                        </a:spcAft>
                      </a:pPr>
                      <a:r>
                        <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 – triumphantly</a:t>
                      </a:r>
                    </a:p>
                    <a:p>
                      <a:pPr algn="ctr">
                        <a:lnSpc>
                          <a:spcPct val="115000"/>
                        </a:lnSpc>
                        <a:spcAft>
                          <a:spcPts val="1000"/>
                        </a:spcAft>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 see!” he cried </a:t>
                      </a: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triumphantly.</a:t>
                      </a:r>
                    </a:p>
                    <a:p>
                      <a:pPr algn="ctr">
                        <a:lnSpc>
                          <a:spcPct val="115000"/>
                        </a:lnSpc>
                        <a:spcAft>
                          <a:spcPts val="1000"/>
                        </a:spcAft>
                      </a:pPr>
                      <a:endPar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B31503F-05E6-4F0F-B8FD-D79D749D0524}"/>
              </a:ext>
            </a:extLst>
          </p:cNvPr>
          <p:cNvPicPr>
            <a:picLocks noChangeAspect="1"/>
          </p:cNvPicPr>
          <p:nvPr/>
        </p:nvPicPr>
        <p:blipFill rotWithShape="1">
          <a:blip r:embed="rId2">
            <a:duotone>
              <a:schemeClr val="accent3">
                <a:shade val="45000"/>
                <a:satMod val="135000"/>
              </a:schemeClr>
              <a:prstClr val="white"/>
            </a:duotone>
          </a:blip>
          <a:srcRect l="18916" t="27257" r="37943" b="23304"/>
          <a:stretch/>
        </p:blipFill>
        <p:spPr>
          <a:xfrm>
            <a:off x="3212538" y="3196787"/>
            <a:ext cx="5259823" cy="3390563"/>
          </a:xfrm>
          <a:prstGeom prst="rect">
            <a:avLst/>
          </a:prstGeom>
        </p:spPr>
      </p:pic>
      <p:sp>
        <p:nvSpPr>
          <p:cNvPr id="3" name="TextBox 2">
            <a:extLst>
              <a:ext uri="{FF2B5EF4-FFF2-40B4-BE49-F238E27FC236}">
                <a16:creationId xmlns:a16="http://schemas.microsoft.com/office/drawing/2014/main" id="{B381FC1F-195A-4FFF-88CC-3B1530DD0A23}"/>
              </a:ext>
            </a:extLst>
          </p:cNvPr>
          <p:cNvSpPr txBox="1"/>
          <p:nvPr/>
        </p:nvSpPr>
        <p:spPr>
          <a:xfrm>
            <a:off x="283222" y="270650"/>
            <a:ext cx="11450230" cy="5262979"/>
          </a:xfrm>
          <a:prstGeom prst="rect">
            <a:avLst/>
          </a:prstGeom>
          <a:noFill/>
        </p:spPr>
        <p:txBody>
          <a:bodyPr wrap="square">
            <a:spAutoFit/>
          </a:bodyPr>
          <a:lstStyle/>
          <a:p>
            <a:r>
              <a:rPr lang="en-GB" sz="2400" dirty="0">
                <a:latin typeface="Comic Sans MS" panose="030F0702030302020204" pitchFamily="66" charset="0"/>
              </a:rPr>
              <a:t>“And so do I,” said his mother. “We both do.” And she spoke as Bertie had never heard her speak before, her voice strong, determined. Bertie’s father didn’t seem to know quite how to reply. He just said: “We’ll talk about it later,” and then he walked out. They did talk about it later when Bertie was supposed to be in bed. He wasn’t, though. He heard them arguing. He was outside the sitting-room door, watching, listening. His father was pacing up and down. “He’ll grow up, you know,” he was saying. “You can’t keep a grown lion, you know that.” “And you know we can’t just throw him to the hyenas,” replied his mother. “He needs us, and maybe we need him. He’ll be someone for Bertie to play with for a while.” And then she added sadly: “After all, it’s not as if he’s going to have any brothers and sisters, is it?” At this, Bertie’s father went over to her and kissed her gently on the forehead. It was the only time Bertie had ever seen him kiss her.</a:t>
            </a:r>
          </a:p>
          <a:p>
            <a:r>
              <a:rPr lang="en-GB" sz="2400" dirty="0">
                <a:latin typeface="Comic Sans MS" panose="030F0702030302020204" pitchFamily="66" charset="0"/>
              </a:rPr>
              <a:t>“All right then,” he said. “All right. You can keep your lion.”</a:t>
            </a:r>
          </a:p>
        </p:txBody>
      </p:sp>
    </p:spTree>
    <p:extLst>
      <p:ext uri="{BB962C8B-B14F-4D97-AF65-F5344CB8AC3E}">
        <p14:creationId xmlns:p14="http://schemas.microsoft.com/office/powerpoint/2010/main" val="3395088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60F6E7-54C6-4B63-A269-A6246A5358D5}"/>
              </a:ext>
            </a:extLst>
          </p:cNvPr>
          <p:cNvSpPr txBox="1"/>
          <p:nvPr/>
        </p:nvSpPr>
        <p:spPr>
          <a:xfrm>
            <a:off x="426855" y="1294307"/>
            <a:ext cx="9858122" cy="42165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Sentence Types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Compound sentences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 compound sentence joins more than one major clause with a conjunction (such as ‘and’, ‘but’, ‘or’).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highlight>
                  <a:srgbClr val="FFFF00"/>
                </a:highlight>
                <a:latin typeface="Comic Sans MS" panose="030F0702030302020204" pitchFamily="66" charset="0"/>
              </a:rPr>
              <a:t>The lion cub had nowhere to run to </a:t>
            </a:r>
            <a:r>
              <a:rPr lang="en-GB" sz="2400" dirty="0">
                <a:solidFill>
                  <a:prstClr val="black"/>
                </a:solidFill>
                <a:latin typeface="Comic Sans MS" panose="030F0702030302020204" pitchFamily="66" charset="0"/>
              </a:rPr>
              <a:t>and </a:t>
            </a:r>
            <a:r>
              <a:rPr lang="en-GB" sz="2400" dirty="0">
                <a:solidFill>
                  <a:prstClr val="black"/>
                </a:solidFill>
                <a:highlight>
                  <a:srgbClr val="FFFF00"/>
                </a:highlight>
                <a:latin typeface="Comic Sans MS" panose="030F0702030302020204" pitchFamily="66" charset="0"/>
              </a:rPr>
              <a:t>the hyenas were sidling ever closer.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highlight>
                <a:srgbClr val="FFFF00"/>
              </a:highligh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u="sng" dirty="0">
                <a:solidFill>
                  <a:prstClr val="black"/>
                </a:solidFill>
                <a:latin typeface="Comic Sans MS" panose="030F0702030302020204" pitchFamily="66" charset="0"/>
              </a:rPr>
              <a:t>Write three compound sentences.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Underline the two main clauses.</a:t>
            </a:r>
          </a:p>
        </p:txBody>
      </p:sp>
    </p:spTree>
    <p:extLst>
      <p:ext uri="{BB962C8B-B14F-4D97-AF65-F5344CB8AC3E}">
        <p14:creationId xmlns:p14="http://schemas.microsoft.com/office/powerpoint/2010/main" val="4188393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67F0BC-2298-4737-A09C-A5F2DC52C105}"/>
              </a:ext>
            </a:extLst>
          </p:cNvPr>
          <p:cNvSpPr txBox="1"/>
          <p:nvPr/>
        </p:nvSpPr>
        <p:spPr>
          <a:xfrm>
            <a:off x="1480842" y="558350"/>
            <a:ext cx="8456177" cy="1938992"/>
          </a:xfrm>
          <a:prstGeom prst="rect">
            <a:avLst/>
          </a:prstGeom>
          <a:noFill/>
        </p:spPr>
        <p:txBody>
          <a:bodyPr wrap="square" rtlCol="0">
            <a:spAutoFit/>
          </a:bodyPr>
          <a:lstStyle/>
          <a:p>
            <a:pPr algn="ctr"/>
            <a:r>
              <a:rPr lang="en-GB" sz="4000" b="1" dirty="0">
                <a:latin typeface="Comic Sans MS" panose="030F0702030302020204" pitchFamily="66" charset="0"/>
              </a:rPr>
              <a:t>Day 4</a:t>
            </a:r>
          </a:p>
          <a:p>
            <a:pPr algn="ctr"/>
            <a:endParaRPr lang="en-GB" sz="4000" b="1" dirty="0">
              <a:latin typeface="Comic Sans MS" panose="030F0702030302020204" pitchFamily="66" charset="0"/>
            </a:endParaRPr>
          </a:p>
          <a:p>
            <a:pPr algn="ctr"/>
            <a:endParaRPr lang="en-GB" sz="4000" b="1"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258B1503-9232-42DF-A67B-112584124045}"/>
              </a:ext>
            </a:extLst>
          </p:cNvPr>
          <p:cNvGraphicFramePr>
            <a:graphicFrameLocks noGrp="1"/>
          </p:cNvGraphicFramePr>
          <p:nvPr>
            <p:extLst>
              <p:ext uri="{D42A27DB-BD31-4B8C-83A1-F6EECF244321}">
                <p14:modId xmlns:p14="http://schemas.microsoft.com/office/powerpoint/2010/main" val="929899377"/>
              </p:ext>
            </p:extLst>
          </p:nvPr>
        </p:nvGraphicFramePr>
        <p:xfrm>
          <a:off x="611623" y="1377804"/>
          <a:ext cx="10515600" cy="2805811"/>
        </p:xfrm>
        <a:graphic>
          <a:graphicData uri="http://schemas.openxmlformats.org/drawingml/2006/table">
            <a:tbl>
              <a:tblPr/>
              <a:tblGrid>
                <a:gridCol w="10515600">
                  <a:extLst>
                    <a:ext uri="{9D8B030D-6E8A-4147-A177-3AD203B41FA5}">
                      <a16:colId xmlns:a16="http://schemas.microsoft.com/office/drawing/2014/main" val="3907214032"/>
                    </a:ext>
                  </a:extLst>
                </a:gridCol>
              </a:tblGrid>
              <a:tr h="677573">
                <a:tc>
                  <a:txBody>
                    <a:bodyPr/>
                    <a:lstStyle/>
                    <a:p>
                      <a:pPr algn="ctr">
                        <a:lnSpc>
                          <a:spcPct val="115000"/>
                        </a:lnSpc>
                        <a:spcAft>
                          <a:spcPts val="1000"/>
                        </a:spcAft>
                      </a:pPr>
                      <a:r>
                        <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Words of the day- pealed</a:t>
                      </a:r>
                    </a:p>
                    <a:p>
                      <a:pPr algn="ctr">
                        <a:lnSpc>
                          <a:spcPct val="115000"/>
                        </a:lnSpc>
                        <a:spcAft>
                          <a:spcPts val="1000"/>
                        </a:spcAft>
                      </a:pPr>
                      <a:r>
                        <a:rPr lang="en-GB" sz="2800" b="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There was a spring in her step and her laughter</a:t>
                      </a:r>
                      <a:r>
                        <a:rPr lang="en-GB" sz="2800" b="0" i="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pealed </a:t>
                      </a:r>
                      <a:r>
                        <a:rPr lang="en-GB" sz="2800" b="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around the house.</a:t>
                      </a:r>
                    </a:p>
                    <a:p>
                      <a:pPr algn="ctr">
                        <a:lnSpc>
                          <a:spcPct val="115000"/>
                        </a:lnSpc>
                        <a:spcAft>
                          <a:spcPts val="1000"/>
                        </a:spcAft>
                      </a:pPr>
                      <a:endParaRPr lang="en-GB" sz="28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endParaRPr lang="en-GB" sz="28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9100560"/>
                  </a:ext>
                </a:extLst>
              </a:tr>
            </a:tbl>
          </a:graphicData>
        </a:graphic>
      </p:graphicFrame>
    </p:spTree>
    <p:extLst>
      <p:ext uri="{BB962C8B-B14F-4D97-AF65-F5344CB8AC3E}">
        <p14:creationId xmlns:p14="http://schemas.microsoft.com/office/powerpoint/2010/main" val="588997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D6CCB6-5818-4D2A-A72C-7DA634AC52E1}"/>
              </a:ext>
            </a:extLst>
          </p:cNvPr>
          <p:cNvSpPr txBox="1"/>
          <p:nvPr/>
        </p:nvSpPr>
        <p:spPr>
          <a:xfrm>
            <a:off x="144379" y="335845"/>
            <a:ext cx="11762072" cy="5632311"/>
          </a:xfrm>
          <a:prstGeom prst="rect">
            <a:avLst/>
          </a:prstGeom>
          <a:noFill/>
        </p:spPr>
        <p:txBody>
          <a:bodyPr wrap="square">
            <a:spAutoFit/>
          </a:bodyPr>
          <a:lstStyle/>
          <a:p>
            <a:r>
              <a:rPr lang="en-GB" sz="2400" dirty="0">
                <a:latin typeface="Comic Sans MS" panose="030F0702030302020204" pitchFamily="66" charset="0"/>
              </a:rPr>
              <a:t>So the white lion cub came to live amongst them in the farmhouse. He slept at the end of Bertie’s bed. Wherever Bertie went, the lion cub went too – even to the bathroom, where he would watch Bertie have his bath and lick his legs dry afterwards. They were never apart. It was Bertie who saw to the feeding – milk four times a day from one of his father’s beer bottles – until later on when the lion cub lapped from a soup bowl. There was impala meat whenever he wanted it, and as he grew – and he grew fast – he wanted more and more of it. For the first time in his life Bertie was totally happy. The lion cub was all the brothers and sisters he could ever want, all the friends he could ever need. The two of them would sit side by side on the sofa out on the veranda and watch the great red sun go down over Africa, and Bertie would read him Peter and the Wolf, and at the end he would always promise him that he would never let him go off to a zoo and live behind bars like the wolf in the story And the lion cub would look up at Bertie with his trusting amber eyes. “Why don’t you give him a name?” his mother asked one day. “Because he doesn’t need one,” replied Bertie</a:t>
            </a:r>
            <a:r>
              <a:rPr lang="en-GB" sz="2400" dirty="0"/>
              <a:t>. </a:t>
            </a:r>
          </a:p>
        </p:txBody>
      </p:sp>
    </p:spTree>
    <p:extLst>
      <p:ext uri="{BB962C8B-B14F-4D97-AF65-F5344CB8AC3E}">
        <p14:creationId xmlns:p14="http://schemas.microsoft.com/office/powerpoint/2010/main" val="1127010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BF9279-55E7-4384-8C5F-F64AAD8E43CA}"/>
              </a:ext>
            </a:extLst>
          </p:cNvPr>
          <p:cNvSpPr txBox="1"/>
          <p:nvPr/>
        </p:nvSpPr>
        <p:spPr>
          <a:xfrm>
            <a:off x="423511" y="620087"/>
            <a:ext cx="11598442" cy="4401205"/>
          </a:xfrm>
          <a:prstGeom prst="rect">
            <a:avLst/>
          </a:prstGeom>
          <a:noFill/>
        </p:spPr>
        <p:txBody>
          <a:bodyPr wrap="square">
            <a:spAutoFit/>
          </a:bodyPr>
          <a:lstStyle/>
          <a:p>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“He’s a lion, not a person. Lions don’t need names.” Bertie’s mother was always wonderfully patient with the lion, no matter how much mess he made, how many cushions he pounced on and ripped apart, no matter how much crockery he smashed. None of it seemed to upset her. And strangely, she was hardly ever ill these days. There was a spring to her step, and her laughter pealed around the house. His father was less happy about it. “Lions,” he’d mutter on, “should not live in houses. You should keep him outside in the compound.” But they never did. For both mother and son, the lion had brought new life to their days, life and laughter</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t>
            </a:r>
            <a:endParaRPr lang="en-GB" sz="2800" dirty="0"/>
          </a:p>
        </p:txBody>
      </p:sp>
    </p:spTree>
    <p:extLst>
      <p:ext uri="{BB962C8B-B14F-4D97-AF65-F5344CB8AC3E}">
        <p14:creationId xmlns:p14="http://schemas.microsoft.com/office/powerpoint/2010/main" val="2798691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C6D868-12E2-4A5E-975F-58B683FC8423}"/>
              </a:ext>
            </a:extLst>
          </p:cNvPr>
          <p:cNvSpPr txBox="1"/>
          <p:nvPr/>
        </p:nvSpPr>
        <p:spPr>
          <a:xfrm>
            <a:off x="1386038" y="432418"/>
            <a:ext cx="8636267" cy="6186309"/>
          </a:xfrm>
          <a:prstGeom prst="rect">
            <a:avLst/>
          </a:prstGeom>
          <a:noFill/>
        </p:spPr>
        <p:txBody>
          <a:bodyPr wrap="square">
            <a:spAutoFit/>
          </a:bodyPr>
          <a:lstStyle/>
          <a:p>
            <a:pPr algn="ctr"/>
            <a:r>
              <a:rPr lang="en-GB" sz="36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AUTHORIAL INTENT</a:t>
            </a:r>
          </a:p>
          <a:p>
            <a:r>
              <a:rPr lang="en-GB" sz="3600" dirty="0">
                <a:effectLst/>
                <a:latin typeface="Comic Sans MS" panose="030F0702030302020204" pitchFamily="66" charset="0"/>
                <a:ea typeface="Calibri" panose="020F0502020204030204" pitchFamily="34" charset="0"/>
                <a:cs typeface="Times New Roman" panose="02020603050405020304" pitchFamily="18" charset="0"/>
              </a:rPr>
              <a:t> How does the author make us share in Bertie and his mother’s happiness?</a:t>
            </a:r>
          </a:p>
          <a:p>
            <a:endParaRPr lang="en-GB" sz="36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3600" dirty="0">
                <a:effectLst/>
                <a:latin typeface="Comic Sans MS" panose="030F0702030302020204" pitchFamily="66" charset="0"/>
                <a:ea typeface="Calibri" panose="020F0502020204030204" pitchFamily="34" charset="0"/>
                <a:cs typeface="Times New Roman" panose="02020603050405020304" pitchFamily="18" charset="0"/>
              </a:rPr>
              <a:t> Contrast the passage ending the previous chapter “plaintive…lament” to this chapter “spring in her step,” “laughter pealed,”</a:t>
            </a:r>
          </a:p>
          <a:p>
            <a:endParaRPr lang="en-GB" sz="3600" dirty="0">
              <a:latin typeface="Comic Sans MS" panose="030F0702030302020204" pitchFamily="66" charset="0"/>
              <a:cs typeface="Times New Roman" panose="02020603050405020304" pitchFamily="18" charset="0"/>
            </a:endParaRPr>
          </a:p>
          <a:p>
            <a:r>
              <a:rPr lang="en-GB" sz="3600" u="sng">
                <a:latin typeface="Comic Sans MS" panose="030F0702030302020204" pitchFamily="66" charset="0"/>
                <a:cs typeface="Times New Roman" panose="02020603050405020304" pitchFamily="18" charset="0"/>
              </a:rPr>
              <a:t>What does </a:t>
            </a:r>
            <a:r>
              <a:rPr lang="en-GB" sz="3600" u="sng" dirty="0">
                <a:latin typeface="Comic Sans MS" panose="030F0702030302020204" pitchFamily="66" charset="0"/>
                <a:cs typeface="Times New Roman" panose="02020603050405020304" pitchFamily="18" charset="0"/>
              </a:rPr>
              <a:t>this tell you about Bertie’s mother?</a:t>
            </a:r>
            <a:endParaRPr lang="en-GB" sz="3600" u="sng" dirty="0">
              <a:latin typeface="Comic Sans MS" panose="030F0702030302020204" pitchFamily="66" charset="0"/>
            </a:endParaRPr>
          </a:p>
        </p:txBody>
      </p:sp>
    </p:spTree>
    <p:extLst>
      <p:ext uri="{BB962C8B-B14F-4D97-AF65-F5344CB8AC3E}">
        <p14:creationId xmlns:p14="http://schemas.microsoft.com/office/powerpoint/2010/main" val="2436503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839B7-2E95-44A4-AE58-93F2F6F68BBD}"/>
              </a:ext>
            </a:extLst>
          </p:cNvPr>
          <p:cNvSpPr txBox="1"/>
          <p:nvPr/>
        </p:nvSpPr>
        <p:spPr>
          <a:xfrm>
            <a:off x="739471" y="548640"/>
            <a:ext cx="9613127" cy="6986528"/>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endParaRPr lang="en-GB" sz="4000" dirty="0">
              <a:latin typeface="Comic Sans MS" panose="030F0702030302020204" pitchFamily="66" charset="0"/>
            </a:endParaRPr>
          </a:p>
          <a:p>
            <a:pPr algn="ctr"/>
            <a:r>
              <a:rPr lang="en-GB" sz="2400" u="sng" dirty="0">
                <a:latin typeface="Comic Sans MS" panose="030F0702030302020204" pitchFamily="66" charset="0"/>
              </a:rPr>
              <a:t>Reading Comprehension</a:t>
            </a:r>
          </a:p>
          <a:p>
            <a:pPr algn="ctr"/>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What woke Bertie?</a:t>
            </a:r>
          </a:p>
          <a:p>
            <a:pPr marL="457200" indent="-457200">
              <a:buAutoNum type="arabicPeriod"/>
            </a:pPr>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What were the hyenas about to do?</a:t>
            </a:r>
          </a:p>
          <a:p>
            <a:pPr marL="457200" indent="-457200">
              <a:buAutoNum type="arabicPeriod"/>
            </a:pPr>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How did Bertie react?</a:t>
            </a:r>
          </a:p>
          <a:p>
            <a:pPr marL="457200" indent="-457200">
              <a:buAutoNum type="arabicPeriod"/>
            </a:pPr>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Who fired the shot that scared the hyenas?</a:t>
            </a:r>
          </a:p>
          <a:p>
            <a:pPr marL="457200" indent="-457200">
              <a:buAutoNum type="arabicPeriod"/>
            </a:pPr>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How did Bertie and his mother care for the lion cub?</a:t>
            </a:r>
          </a:p>
          <a:p>
            <a:pPr marL="457200" indent="-457200">
              <a:buAutoNum type="arabicPeriod"/>
            </a:pPr>
            <a:endParaRPr lang="en-GB" sz="2000" dirty="0">
              <a:latin typeface="Comic Sans MS" panose="030F0702030302020204" pitchFamily="66" charset="0"/>
            </a:endParaRPr>
          </a:p>
          <a:p>
            <a:pPr marL="457200" indent="-457200">
              <a:buAutoNum type="arabicPeriod"/>
            </a:pPr>
            <a:r>
              <a:rPr lang="en-GB" sz="2000" dirty="0">
                <a:latin typeface="Comic Sans MS" panose="030F0702030302020204" pitchFamily="66" charset="0"/>
              </a:rPr>
              <a:t>How did Bertie’s father feel about keeping the lion?</a:t>
            </a: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3E4F98-3E9D-413C-9CE3-5605597A8319}"/>
              </a:ext>
            </a:extLst>
          </p:cNvPr>
          <p:cNvSpPr txBox="1"/>
          <p:nvPr/>
        </p:nvSpPr>
        <p:spPr>
          <a:xfrm>
            <a:off x="1051560" y="647700"/>
            <a:ext cx="10165080" cy="4031873"/>
          </a:xfrm>
          <a:prstGeom prst="rect">
            <a:avLst/>
          </a:prstGeom>
          <a:noFill/>
        </p:spPr>
        <p:txBody>
          <a:bodyPr wrap="square" rtlCol="0">
            <a:spAutoFit/>
          </a:bodyPr>
          <a:lstStyle/>
          <a:p>
            <a:r>
              <a:rPr lang="en-GB" sz="2000" dirty="0">
                <a:latin typeface="Comic Sans MS" panose="030F0702030302020204" pitchFamily="66" charset="0"/>
              </a:rPr>
              <a:t>7. What did Bertie do when he was supposed to be in bed?</a:t>
            </a:r>
          </a:p>
          <a:p>
            <a:endParaRPr lang="en-GB" sz="2000" dirty="0">
              <a:latin typeface="Comic Sans MS" panose="030F0702030302020204" pitchFamily="66" charset="0"/>
            </a:endParaRPr>
          </a:p>
          <a:p>
            <a:r>
              <a:rPr lang="en-GB" sz="2000" dirty="0">
                <a:latin typeface="Comic Sans MS" panose="030F0702030302020204" pitchFamily="66" charset="0"/>
              </a:rPr>
              <a:t>8. What objection did Bertie’s father have to keeping the lion?</a:t>
            </a:r>
          </a:p>
          <a:p>
            <a:endParaRPr lang="en-GB" sz="2000" dirty="0">
              <a:latin typeface="Comic Sans MS" panose="030F0702030302020204" pitchFamily="66" charset="0"/>
            </a:endParaRPr>
          </a:p>
          <a:p>
            <a:r>
              <a:rPr lang="en-GB" sz="2000" dirty="0">
                <a:latin typeface="Comic Sans MS" panose="030F0702030302020204" pitchFamily="66" charset="0"/>
              </a:rPr>
              <a:t>9. What did you learn about Bertie’s family from his parents’ conversation?</a:t>
            </a:r>
          </a:p>
          <a:p>
            <a:endParaRPr lang="en-GB" sz="2000" dirty="0">
              <a:latin typeface="Comic Sans MS" panose="030F0702030302020204" pitchFamily="66" charset="0"/>
            </a:endParaRPr>
          </a:p>
          <a:p>
            <a:r>
              <a:rPr lang="en-GB" sz="2000" dirty="0">
                <a:latin typeface="Comic Sans MS" panose="030F0702030302020204" pitchFamily="66" charset="0"/>
              </a:rPr>
              <a:t>10. Why didn’t Bertie give the lion a name?</a:t>
            </a:r>
          </a:p>
          <a:p>
            <a:endParaRPr lang="en-GB" sz="2000" dirty="0">
              <a:latin typeface="Comic Sans MS" panose="030F0702030302020204" pitchFamily="66" charset="0"/>
            </a:endParaRPr>
          </a:p>
          <a:p>
            <a:r>
              <a:rPr lang="en-GB" sz="2000" dirty="0">
                <a:latin typeface="Comic Sans MS" panose="030F0702030302020204" pitchFamily="66" charset="0"/>
              </a:rPr>
              <a:t>11. How did Bertie’s mother treat the lion?</a:t>
            </a:r>
          </a:p>
          <a:p>
            <a:endParaRPr lang="en-GB" sz="2000" dirty="0">
              <a:latin typeface="Comic Sans MS" panose="030F0702030302020204" pitchFamily="66" charset="0"/>
            </a:endParaRPr>
          </a:p>
          <a:p>
            <a:r>
              <a:rPr lang="en-GB" sz="2000" dirty="0">
                <a:latin typeface="Comic Sans MS" panose="030F0702030302020204" pitchFamily="66" charset="0"/>
              </a:rPr>
              <a:t>12. What is the mood like at the end of the chapter?</a:t>
            </a:r>
          </a:p>
          <a:p>
            <a:endParaRPr lang="en-GB" dirty="0"/>
          </a:p>
          <a:p>
            <a:endParaRPr lang="en-GB" dirty="0"/>
          </a:p>
        </p:txBody>
      </p:sp>
    </p:spTree>
    <p:extLst>
      <p:ext uri="{BB962C8B-B14F-4D97-AF65-F5344CB8AC3E}">
        <p14:creationId xmlns:p14="http://schemas.microsoft.com/office/powerpoint/2010/main" val="2967915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1996</Words>
  <Application>Microsoft Office PowerPoint</Application>
  <PresentationFormat>Widescreen</PresentationFormat>
  <Paragraphs>155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Deborah Delaney</cp:lastModifiedBy>
  <cp:revision>32</cp:revision>
  <dcterms:created xsi:type="dcterms:W3CDTF">2020-09-17T10:03:43Z</dcterms:created>
  <dcterms:modified xsi:type="dcterms:W3CDTF">2020-09-18T14:45:19Z</dcterms:modified>
</cp:coreProperties>
</file>