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omments/comment1.xml" ContentType="application/vnd.openxmlformats-officedocument.presentationml.comments+xml"/>
  <Override PartName="/ppt/notesSlides/notesSlide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68" r:id="rId2"/>
    <p:sldId id="256" r:id="rId3"/>
    <p:sldId id="273" r:id="rId4"/>
    <p:sldId id="258" r:id="rId5"/>
    <p:sldId id="279" r:id="rId6"/>
    <p:sldId id="272" r:id="rId7"/>
    <p:sldId id="259" r:id="rId8"/>
    <p:sldId id="267" r:id="rId9"/>
    <p:sldId id="260" r:id="rId10"/>
    <p:sldId id="278" r:id="rId11"/>
    <p:sldId id="276" r:id="rId12"/>
    <p:sldId id="277" r:id="rId13"/>
    <p:sldId id="280" r:id="rId14"/>
    <p:sldId id="274" r:id="rId15"/>
    <p:sldId id="266"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opal mullen" initials="om" lastIdx="1" clrIdx="0">
    <p:extLst>
      <p:ext uri="{19B8F6BF-5375-455C-9EA6-DF929625EA0E}">
        <p15:presenceInfo xmlns:p15="http://schemas.microsoft.com/office/powerpoint/2012/main" userId="bb4df1ea53ccbed0"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88A906C-1374-2817-4131-0D6145DE49C6}" v="3" dt="2019-09-26T13:10:34.731"/>
    <p1510:client id="{F36B10C9-BA8F-6654-F2AF-743174116790}" v="6" dt="2019-12-11T15:19:28.34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1032" autoAdjust="0"/>
  </p:normalViewPr>
  <p:slideViewPr>
    <p:cSldViewPr snapToGrid="0">
      <p:cViewPr varScale="1">
        <p:scale>
          <a:sx n="65" d="100"/>
          <a:sy n="65" d="100"/>
        </p:scale>
        <p:origin x="1560"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0-12-15T13:31:44.340" idx="1">
    <p:pos x="10" y="10"/>
    <p:text/>
    <p:extLst>
      <p:ext uri="{C676402C-5697-4E1C-873F-D02D1690AC5C}">
        <p15:threadingInfo xmlns:p15="http://schemas.microsoft.com/office/powerpoint/2012/main" timeZoneBias="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CED7D74-2597-4B0C-8205-F10059967013}" type="datetimeFigureOut">
              <a:rPr lang="en-GB" smtClean="0"/>
              <a:t>15/12/2020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E054BA6-0CBD-4568-A43D-9C81BC9BBBFC}" type="slidenum">
              <a:rPr lang="en-GB" smtClean="0"/>
              <a:t>‹#›</a:t>
            </a:fld>
            <a:endParaRPr lang="en-GB"/>
          </a:p>
        </p:txBody>
      </p:sp>
    </p:spTree>
    <p:extLst>
      <p:ext uri="{BB962C8B-B14F-4D97-AF65-F5344CB8AC3E}">
        <p14:creationId xmlns:p14="http://schemas.microsoft.com/office/powerpoint/2010/main" val="25841446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ww.youtube.com/watch?v=G7xiFVAyZw8" TargetMode="External"/><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Video for listening task: </a:t>
            </a:r>
            <a:r>
              <a:rPr lang="en-GB" sz="1200" u="sng" kern="1200" dirty="0">
                <a:solidFill>
                  <a:schemeClr val="tx1"/>
                </a:solidFill>
                <a:effectLst/>
                <a:latin typeface="+mn-lt"/>
                <a:ea typeface="+mn-ea"/>
                <a:cs typeface="+mn-cs"/>
                <a:hlinkClick r:id="rId3"/>
              </a:rPr>
              <a:t>https://www.youtube.com/watch?v=G7xiFVAyZw8</a:t>
            </a:r>
            <a:r>
              <a:rPr lang="en-GB" sz="1200" kern="1200" dirty="0">
                <a:solidFill>
                  <a:schemeClr val="tx1"/>
                </a:solidFill>
                <a:effectLst/>
                <a:latin typeface="+mn-lt"/>
                <a:ea typeface="+mn-ea"/>
                <a:cs typeface="+mn-cs"/>
              </a:rPr>
              <a:t> </a:t>
            </a:r>
            <a:endParaRPr lang="en-GB" dirty="0"/>
          </a:p>
        </p:txBody>
      </p:sp>
      <p:sp>
        <p:nvSpPr>
          <p:cNvPr id="4" name="Slide Number Placeholder 3"/>
          <p:cNvSpPr>
            <a:spLocks noGrp="1"/>
          </p:cNvSpPr>
          <p:nvPr>
            <p:ph type="sldNum" sz="quarter" idx="10"/>
          </p:nvPr>
        </p:nvSpPr>
        <p:spPr/>
        <p:txBody>
          <a:bodyPr/>
          <a:lstStyle/>
          <a:p>
            <a:fld id="{BE054BA6-0CBD-4568-A43D-9C81BC9BBBFC}" type="slidenum">
              <a:rPr lang="en-GB" smtClean="0"/>
              <a:t>3</a:t>
            </a:fld>
            <a:endParaRPr lang="en-GB"/>
          </a:p>
        </p:txBody>
      </p:sp>
    </p:spTree>
    <p:extLst>
      <p:ext uri="{BB962C8B-B14F-4D97-AF65-F5344CB8AC3E}">
        <p14:creationId xmlns:p14="http://schemas.microsoft.com/office/powerpoint/2010/main" val="18770337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Children to create a mind map in music journals of the four instruments, violin, viola, cello and double bass. Children to then record the differences between the four instruments.</a:t>
            </a:r>
          </a:p>
          <a:p>
            <a:endParaRPr lang="en-GB" dirty="0"/>
          </a:p>
        </p:txBody>
      </p:sp>
      <p:sp>
        <p:nvSpPr>
          <p:cNvPr id="4" name="Slide Number Placeholder 3"/>
          <p:cNvSpPr>
            <a:spLocks noGrp="1"/>
          </p:cNvSpPr>
          <p:nvPr>
            <p:ph type="sldNum" sz="quarter" idx="5"/>
          </p:nvPr>
        </p:nvSpPr>
        <p:spPr/>
        <p:txBody>
          <a:bodyPr/>
          <a:lstStyle/>
          <a:p>
            <a:fld id="{BE054BA6-0CBD-4568-A43D-9C81BC9BBBFC}" type="slidenum">
              <a:rPr lang="en-GB" smtClean="0"/>
              <a:t>12</a:t>
            </a:fld>
            <a:endParaRPr lang="en-GB"/>
          </a:p>
        </p:txBody>
      </p:sp>
    </p:spTree>
    <p:extLst>
      <p:ext uri="{BB962C8B-B14F-4D97-AF65-F5344CB8AC3E}">
        <p14:creationId xmlns:p14="http://schemas.microsoft.com/office/powerpoint/2010/main" val="19579391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Children to create a mind map in music journals of the four instruments, violin, viola, cello and double bass. Children to then record the differences between the four instruments.</a:t>
            </a:r>
          </a:p>
          <a:p>
            <a:endParaRPr lang="en-GB" dirty="0"/>
          </a:p>
        </p:txBody>
      </p:sp>
      <p:sp>
        <p:nvSpPr>
          <p:cNvPr id="4" name="Slide Number Placeholder 3"/>
          <p:cNvSpPr>
            <a:spLocks noGrp="1"/>
          </p:cNvSpPr>
          <p:nvPr>
            <p:ph type="sldNum" sz="quarter" idx="5"/>
          </p:nvPr>
        </p:nvSpPr>
        <p:spPr/>
        <p:txBody>
          <a:bodyPr/>
          <a:lstStyle/>
          <a:p>
            <a:fld id="{BE054BA6-0CBD-4568-A43D-9C81BC9BBBFC}" type="slidenum">
              <a:rPr lang="en-GB" smtClean="0"/>
              <a:t>13</a:t>
            </a:fld>
            <a:endParaRPr lang="en-GB"/>
          </a:p>
        </p:txBody>
      </p:sp>
    </p:spTree>
    <p:extLst>
      <p:ext uri="{BB962C8B-B14F-4D97-AF65-F5344CB8AC3E}">
        <p14:creationId xmlns:p14="http://schemas.microsoft.com/office/powerpoint/2010/main" val="14123765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Extension:</a:t>
            </a:r>
            <a:r>
              <a:rPr lang="en-GB" baseline="0" dirty="0"/>
              <a:t> </a:t>
            </a:r>
            <a:r>
              <a:rPr lang="en-GB" sz="1200" b="0" i="0" u="none" strike="noStrike" kern="1200" dirty="0">
                <a:solidFill>
                  <a:schemeClr val="tx1"/>
                </a:solidFill>
                <a:effectLst/>
                <a:latin typeface="+mn-lt"/>
                <a:ea typeface="+mn-ea"/>
                <a:cs typeface="+mn-cs"/>
              </a:rPr>
              <a:t>Draw their made instrument, jot down how it makes the sound/Draw and label the string instruments they know</a:t>
            </a:r>
          </a:p>
          <a:p>
            <a:endParaRPr lang="en-GB" dirty="0"/>
          </a:p>
        </p:txBody>
      </p:sp>
      <p:sp>
        <p:nvSpPr>
          <p:cNvPr id="4" name="Slide Number Placeholder 3"/>
          <p:cNvSpPr>
            <a:spLocks noGrp="1"/>
          </p:cNvSpPr>
          <p:nvPr>
            <p:ph type="sldNum" sz="quarter" idx="10"/>
          </p:nvPr>
        </p:nvSpPr>
        <p:spPr/>
        <p:txBody>
          <a:bodyPr/>
          <a:lstStyle/>
          <a:p>
            <a:fld id="{BE054BA6-0CBD-4568-A43D-9C81BC9BBBFC}" type="slidenum">
              <a:rPr lang="en-GB" smtClean="0"/>
              <a:t>15</a:t>
            </a:fld>
            <a:endParaRPr lang="en-GB"/>
          </a:p>
        </p:txBody>
      </p:sp>
    </p:spTree>
    <p:extLst>
      <p:ext uri="{BB962C8B-B14F-4D97-AF65-F5344CB8AC3E}">
        <p14:creationId xmlns:p14="http://schemas.microsoft.com/office/powerpoint/2010/main" val="9099755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93A0107-9595-4622-BB79-2E4901C08915}" type="datetimeFigureOut">
              <a:rPr lang="en-GB" smtClean="0"/>
              <a:t>15/12/2020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767A8B-1A28-4FC7-83E3-949E4835EDDC}" type="slidenum">
              <a:rPr lang="en-GB" smtClean="0"/>
              <a:t>‹#›</a:t>
            </a:fld>
            <a:endParaRPr lang="en-GB"/>
          </a:p>
        </p:txBody>
      </p:sp>
    </p:spTree>
    <p:extLst>
      <p:ext uri="{BB962C8B-B14F-4D97-AF65-F5344CB8AC3E}">
        <p14:creationId xmlns:p14="http://schemas.microsoft.com/office/powerpoint/2010/main" val="19367881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93A0107-9595-4622-BB79-2E4901C08915}" type="datetimeFigureOut">
              <a:rPr lang="en-GB" smtClean="0"/>
              <a:t>15/12/2020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767A8B-1A28-4FC7-83E3-949E4835EDDC}" type="slidenum">
              <a:rPr lang="en-GB" smtClean="0"/>
              <a:t>‹#›</a:t>
            </a:fld>
            <a:endParaRPr lang="en-GB"/>
          </a:p>
        </p:txBody>
      </p:sp>
    </p:spTree>
    <p:extLst>
      <p:ext uri="{BB962C8B-B14F-4D97-AF65-F5344CB8AC3E}">
        <p14:creationId xmlns:p14="http://schemas.microsoft.com/office/powerpoint/2010/main" val="17158825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93A0107-9595-4622-BB79-2E4901C08915}" type="datetimeFigureOut">
              <a:rPr lang="en-GB" smtClean="0"/>
              <a:t>15/12/2020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767A8B-1A28-4FC7-83E3-949E4835EDDC}" type="slidenum">
              <a:rPr lang="en-GB" smtClean="0"/>
              <a:t>‹#›</a:t>
            </a:fld>
            <a:endParaRPr lang="en-GB"/>
          </a:p>
        </p:txBody>
      </p:sp>
    </p:spTree>
    <p:extLst>
      <p:ext uri="{BB962C8B-B14F-4D97-AF65-F5344CB8AC3E}">
        <p14:creationId xmlns:p14="http://schemas.microsoft.com/office/powerpoint/2010/main" val="33773038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93A0107-9595-4622-BB79-2E4901C08915}" type="datetimeFigureOut">
              <a:rPr lang="en-GB" smtClean="0"/>
              <a:t>15/12/2020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6767A8B-1A28-4FC7-83E3-949E4835EDDC}" type="slidenum">
              <a:rPr lang="en-GB" smtClean="0"/>
              <a:t>‹#›</a:t>
            </a:fld>
            <a:endParaRPr lang="en-GB"/>
          </a:p>
        </p:txBody>
      </p:sp>
    </p:spTree>
    <p:extLst>
      <p:ext uri="{BB962C8B-B14F-4D97-AF65-F5344CB8AC3E}">
        <p14:creationId xmlns:p14="http://schemas.microsoft.com/office/powerpoint/2010/main" val="11263106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93A0107-9595-4622-BB79-2E4901C08915}" type="datetimeFigureOut">
              <a:rPr lang="en-GB" smtClean="0"/>
              <a:t>15/12/2020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6767A8B-1A28-4FC7-83E3-949E4835EDDC}" type="slidenum">
              <a:rPr lang="en-GB" smtClean="0"/>
              <a:t>‹#›</a:t>
            </a:fld>
            <a:endParaRPr lang="en-GB"/>
          </a:p>
        </p:txBody>
      </p:sp>
    </p:spTree>
    <p:extLst>
      <p:ext uri="{BB962C8B-B14F-4D97-AF65-F5344CB8AC3E}">
        <p14:creationId xmlns:p14="http://schemas.microsoft.com/office/powerpoint/2010/main" val="375787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93A0107-9595-4622-BB79-2E4901C08915}" type="datetimeFigureOut">
              <a:rPr lang="en-GB" smtClean="0"/>
              <a:t>15/12/2020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6767A8B-1A28-4FC7-83E3-949E4835EDDC}" type="slidenum">
              <a:rPr lang="en-GB" smtClean="0"/>
              <a:t>‹#›</a:t>
            </a:fld>
            <a:endParaRPr lang="en-GB"/>
          </a:p>
        </p:txBody>
      </p:sp>
    </p:spTree>
    <p:extLst>
      <p:ext uri="{BB962C8B-B14F-4D97-AF65-F5344CB8AC3E}">
        <p14:creationId xmlns:p14="http://schemas.microsoft.com/office/powerpoint/2010/main" val="29043262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93A0107-9595-4622-BB79-2E4901C08915}" type="datetimeFigureOut">
              <a:rPr lang="en-GB" smtClean="0"/>
              <a:t>15/12/2020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6767A8B-1A28-4FC7-83E3-949E4835EDDC}" type="slidenum">
              <a:rPr lang="en-GB" smtClean="0"/>
              <a:t>‹#›</a:t>
            </a:fld>
            <a:endParaRPr lang="en-GB"/>
          </a:p>
        </p:txBody>
      </p:sp>
    </p:spTree>
    <p:extLst>
      <p:ext uri="{BB962C8B-B14F-4D97-AF65-F5344CB8AC3E}">
        <p14:creationId xmlns:p14="http://schemas.microsoft.com/office/powerpoint/2010/main" val="29173242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93A0107-9595-4622-BB79-2E4901C08915}" type="datetimeFigureOut">
              <a:rPr lang="en-GB" smtClean="0"/>
              <a:t>15/12/2020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6767A8B-1A28-4FC7-83E3-949E4835EDDC}" type="slidenum">
              <a:rPr lang="en-GB" smtClean="0"/>
              <a:t>‹#›</a:t>
            </a:fld>
            <a:endParaRPr lang="en-GB"/>
          </a:p>
        </p:txBody>
      </p:sp>
    </p:spTree>
    <p:extLst>
      <p:ext uri="{BB962C8B-B14F-4D97-AF65-F5344CB8AC3E}">
        <p14:creationId xmlns:p14="http://schemas.microsoft.com/office/powerpoint/2010/main" val="11055745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93A0107-9595-4622-BB79-2E4901C08915}" type="datetimeFigureOut">
              <a:rPr lang="en-GB" smtClean="0"/>
              <a:t>15/12/2020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6767A8B-1A28-4FC7-83E3-949E4835EDDC}" type="slidenum">
              <a:rPr lang="en-GB" smtClean="0"/>
              <a:t>‹#›</a:t>
            </a:fld>
            <a:endParaRPr lang="en-GB"/>
          </a:p>
        </p:txBody>
      </p:sp>
    </p:spTree>
    <p:extLst>
      <p:ext uri="{BB962C8B-B14F-4D97-AF65-F5344CB8AC3E}">
        <p14:creationId xmlns:p14="http://schemas.microsoft.com/office/powerpoint/2010/main" val="24031210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93A0107-9595-4622-BB79-2E4901C08915}" type="datetimeFigureOut">
              <a:rPr lang="en-GB" smtClean="0"/>
              <a:t>15/12/2020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767A8B-1A28-4FC7-83E3-949E4835EDDC}" type="slidenum">
              <a:rPr lang="en-GB" smtClean="0"/>
              <a:t>‹#›</a:t>
            </a:fld>
            <a:endParaRPr lang="en-GB"/>
          </a:p>
        </p:txBody>
      </p:sp>
    </p:spTree>
    <p:extLst>
      <p:ext uri="{BB962C8B-B14F-4D97-AF65-F5344CB8AC3E}">
        <p14:creationId xmlns:p14="http://schemas.microsoft.com/office/powerpoint/2010/main" val="3326119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93A0107-9595-4622-BB79-2E4901C08915}" type="datetimeFigureOut">
              <a:rPr lang="en-GB" smtClean="0"/>
              <a:t>15/12/2020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767A8B-1A28-4FC7-83E3-949E4835EDDC}" type="slidenum">
              <a:rPr lang="en-GB" smtClean="0"/>
              <a:t>‹#›</a:t>
            </a:fld>
            <a:endParaRPr lang="en-GB"/>
          </a:p>
        </p:txBody>
      </p:sp>
    </p:spTree>
    <p:extLst>
      <p:ext uri="{BB962C8B-B14F-4D97-AF65-F5344CB8AC3E}">
        <p14:creationId xmlns:p14="http://schemas.microsoft.com/office/powerpoint/2010/main" val="40236604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93A0107-9595-4622-BB79-2E4901C08915}" type="datetimeFigureOut">
              <a:rPr lang="en-GB" smtClean="0"/>
              <a:t>15/12/2020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6767A8B-1A28-4FC7-83E3-949E4835EDDC}" type="slidenum">
              <a:rPr lang="en-GB" smtClean="0"/>
              <a:t>‹#›</a:t>
            </a:fld>
            <a:endParaRPr lang="en-GB"/>
          </a:p>
        </p:txBody>
      </p:sp>
    </p:spTree>
    <p:extLst>
      <p:ext uri="{BB962C8B-B14F-4D97-AF65-F5344CB8AC3E}">
        <p14:creationId xmlns:p14="http://schemas.microsoft.com/office/powerpoint/2010/main" val="11860017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youtube.com/watch?v=3qrKjywjo7Q" TargetMode="External"/><Relationship Id="rId2" Type="http://schemas.openxmlformats.org/officeDocument/2006/relationships/hyperlink" Target="https://www.youtube.com/watch?v=G7xiFVAyZw8" TargetMode="External"/><Relationship Id="rId1" Type="http://schemas.openxmlformats.org/officeDocument/2006/relationships/slideLayout" Target="../slideLayouts/slideLayout2.xml"/><Relationship Id="rId4" Type="http://schemas.openxmlformats.org/officeDocument/2006/relationships/hyperlink" Target="https://www.youtube.com/watch?v=NnyxX_4zVJU"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hyperlink" Target="https://www.youtube.com/watch?v=3qrKjywjo7Q" TargetMode="Externa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hyperlink" Target="https://www.youtube.com/watch?v=NnyxX_4zVJU"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comments" Target="../comments/comment1.xml"/><Relationship Id="rId4" Type="http://schemas.openxmlformats.org/officeDocument/2006/relationships/hyperlink" Target="https://www.youtube.com/watch?v=NnyxX_4zVJU"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hyperlink" Target="https://www.youtube.com/watch?v=tDfWTdwZlms" TargetMode="External"/><Relationship Id="rId5" Type="http://schemas.openxmlformats.org/officeDocument/2006/relationships/image" Target="../media/image14.png"/><Relationship Id="rId4" Type="http://schemas.openxmlformats.org/officeDocument/2006/relationships/hyperlink" Target="https://www.youtube.com/watch?v=RL5wY6yJK6c"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0"/>
            <a:ext cx="9144000" cy="523220"/>
          </a:xfrm>
          <a:prstGeom prst="rect">
            <a:avLst/>
          </a:prstGeom>
          <a:solidFill>
            <a:srgbClr val="7030A0"/>
          </a:solidFill>
        </p:spPr>
        <p:txBody>
          <a:bodyPr wrap="square" rtlCol="0">
            <a:spAutoFit/>
          </a:bodyPr>
          <a:lstStyle/>
          <a:p>
            <a:r>
              <a:rPr lang="en-GB" sz="2800" dirty="0">
                <a:solidFill>
                  <a:schemeClr val="bg1"/>
                </a:solidFill>
                <a:latin typeface="Comic Sans MS" panose="030F0702030302020204" pitchFamily="66" charset="0"/>
              </a:rPr>
              <a:t>Lesson 3: The string family</a:t>
            </a:r>
          </a:p>
        </p:txBody>
      </p:sp>
      <p:graphicFrame>
        <p:nvGraphicFramePr>
          <p:cNvPr id="2" name="Table 1">
            <a:extLst>
              <a:ext uri="{FF2B5EF4-FFF2-40B4-BE49-F238E27FC236}">
                <a16:creationId xmlns:a16="http://schemas.microsoft.com/office/drawing/2014/main" id="{98362DDA-0225-4AC5-96DA-46B41CC7DEEA}"/>
              </a:ext>
            </a:extLst>
          </p:cNvPr>
          <p:cNvGraphicFramePr>
            <a:graphicFrameLocks noGrp="1"/>
          </p:cNvGraphicFramePr>
          <p:nvPr>
            <p:extLst>
              <p:ext uri="{D42A27DB-BD31-4B8C-83A1-F6EECF244321}">
                <p14:modId xmlns:p14="http://schemas.microsoft.com/office/powerpoint/2010/main" val="1367070063"/>
              </p:ext>
            </p:extLst>
          </p:nvPr>
        </p:nvGraphicFramePr>
        <p:xfrm>
          <a:off x="132736" y="634181"/>
          <a:ext cx="8731045" cy="6061587"/>
        </p:xfrm>
        <a:graphic>
          <a:graphicData uri="http://schemas.openxmlformats.org/drawingml/2006/table">
            <a:tbl>
              <a:tblPr/>
              <a:tblGrid>
                <a:gridCol w="1871608">
                  <a:extLst>
                    <a:ext uri="{9D8B030D-6E8A-4147-A177-3AD203B41FA5}">
                      <a16:colId xmlns:a16="http://schemas.microsoft.com/office/drawing/2014/main" val="1664385692"/>
                    </a:ext>
                  </a:extLst>
                </a:gridCol>
                <a:gridCol w="958958">
                  <a:extLst>
                    <a:ext uri="{9D8B030D-6E8A-4147-A177-3AD203B41FA5}">
                      <a16:colId xmlns:a16="http://schemas.microsoft.com/office/drawing/2014/main" val="2942459991"/>
                    </a:ext>
                  </a:extLst>
                </a:gridCol>
                <a:gridCol w="4028871">
                  <a:extLst>
                    <a:ext uri="{9D8B030D-6E8A-4147-A177-3AD203B41FA5}">
                      <a16:colId xmlns:a16="http://schemas.microsoft.com/office/drawing/2014/main" val="377313366"/>
                    </a:ext>
                  </a:extLst>
                </a:gridCol>
                <a:gridCol w="1871608">
                  <a:extLst>
                    <a:ext uri="{9D8B030D-6E8A-4147-A177-3AD203B41FA5}">
                      <a16:colId xmlns:a16="http://schemas.microsoft.com/office/drawing/2014/main" val="1206103648"/>
                    </a:ext>
                  </a:extLst>
                </a:gridCol>
              </a:tblGrid>
              <a:tr h="290705">
                <a:tc gridSpan="4">
                  <a:txBody>
                    <a:bodyPr/>
                    <a:lstStyle/>
                    <a:p>
                      <a:pPr algn="l">
                        <a:lnSpc>
                          <a:spcPct val="107000"/>
                        </a:lnSpc>
                        <a:spcAft>
                          <a:spcPts val="800"/>
                        </a:spcAft>
                      </a:pPr>
                      <a:r>
                        <a:rPr lang="en-GB" sz="600" b="1">
                          <a:effectLst/>
                          <a:latin typeface="Comic Sans MS" panose="030F0702030302020204" pitchFamily="66" charset="0"/>
                          <a:ea typeface="Calibri" panose="020F0502020204030204" pitchFamily="34" charset="0"/>
                          <a:cs typeface="Times New Roman" panose="02020603050405020304" pitchFamily="18" charset="0"/>
                        </a:rPr>
                        <a:t>Lesson 2 – Year 3 – Spring 1 - Families of Instruments : A Closer Look</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642" marR="546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4015066290"/>
                  </a:ext>
                </a:extLst>
              </a:tr>
              <a:tr h="290001">
                <a:tc>
                  <a:txBody>
                    <a:bodyPr/>
                    <a:lstStyle/>
                    <a:p>
                      <a:pPr algn="ctr">
                        <a:lnSpc>
                          <a:spcPct val="107000"/>
                        </a:lnSpc>
                        <a:spcAft>
                          <a:spcPts val="800"/>
                        </a:spcAft>
                      </a:pPr>
                      <a:r>
                        <a:rPr lang="en-GB" sz="600">
                          <a:effectLst/>
                          <a:latin typeface="Comic Sans MS" panose="030F0702030302020204" pitchFamily="66" charset="0"/>
                          <a:ea typeface="Calibri" panose="020F0502020204030204" pitchFamily="34" charset="0"/>
                          <a:cs typeface="Times New Roman" panose="02020603050405020304" pitchFamily="18" charset="0"/>
                        </a:rPr>
                        <a:t>Knowledge Objective</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642" marR="546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600">
                          <a:effectLst/>
                          <a:latin typeface="Comic Sans MS" panose="030F0702030302020204" pitchFamily="66" charset="0"/>
                          <a:ea typeface="Calibri" panose="020F0502020204030204" pitchFamily="34" charset="0"/>
                          <a:cs typeface="Times New Roman" panose="02020603050405020304" pitchFamily="18" charset="0"/>
                        </a:rPr>
                        <a:t>Task</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642" marR="546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600">
                          <a:effectLst/>
                          <a:latin typeface="Comic Sans MS" panose="030F0702030302020204" pitchFamily="66" charset="0"/>
                          <a:ea typeface="Calibri" panose="020F0502020204030204" pitchFamily="34" charset="0"/>
                          <a:cs typeface="Times New Roman" panose="02020603050405020304" pitchFamily="18" charset="0"/>
                        </a:rPr>
                        <a:t>Lesson Detail</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642" marR="546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600">
                          <a:effectLst/>
                          <a:latin typeface="Comic Sans MS" panose="030F0702030302020204" pitchFamily="66" charset="0"/>
                          <a:ea typeface="Calibri" panose="020F0502020204030204" pitchFamily="34" charset="0"/>
                          <a:cs typeface="Times New Roman" panose="02020603050405020304" pitchFamily="18" charset="0"/>
                        </a:rPr>
                        <a:t>Vocabulary</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642" marR="546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87058922"/>
                  </a:ext>
                </a:extLst>
              </a:tr>
              <a:tr h="893233">
                <a:tc>
                  <a:txBody>
                    <a:bodyPr/>
                    <a:lstStyle/>
                    <a:p>
                      <a:pPr algn="l">
                        <a:lnSpc>
                          <a:spcPct val="107000"/>
                        </a:lnSpc>
                        <a:spcAft>
                          <a:spcPts val="800"/>
                        </a:spcAft>
                      </a:pPr>
                      <a:r>
                        <a:rPr lang="en-GB" sz="600">
                          <a:effectLst/>
                          <a:latin typeface="Comic Sans MS" panose="030F0702030302020204" pitchFamily="66" charset="0"/>
                          <a:ea typeface="Calibri" panose="020F0502020204030204" pitchFamily="34" charset="0"/>
                          <a:cs typeface="Times New Roman" panose="02020603050405020304" pitchFamily="18" charset="0"/>
                        </a:rPr>
                        <a:t>To take a closer look at the String family.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600">
                          <a:effectLst/>
                          <a:latin typeface="Comic Sans MS" panose="030F0702030302020204" pitchFamily="66" charset="0"/>
                          <a:ea typeface="Calibri" panose="020F0502020204030204" pitchFamily="34" charset="0"/>
                          <a:cs typeface="Times New Roman" panose="02020603050405020304" pitchFamily="18" charset="0"/>
                        </a:rPr>
                        <a:t>To know the differences in sound, size and pitch of the violin, viola, cello and double bass instruments.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642" marR="546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3">
                  <a:txBody>
                    <a:bodyPr/>
                    <a:lstStyle/>
                    <a:p>
                      <a:pPr algn="l">
                        <a:lnSpc>
                          <a:spcPct val="107000"/>
                        </a:lnSpc>
                        <a:spcAft>
                          <a:spcPts val="800"/>
                        </a:spcAft>
                      </a:pPr>
                      <a:r>
                        <a:rPr lang="en-GB" sz="600">
                          <a:effectLst/>
                          <a:latin typeface="Comic Sans MS" panose="030F0702030302020204" pitchFamily="66" charset="0"/>
                          <a:ea typeface="Calibri" panose="020F0502020204030204" pitchFamily="34" charset="0"/>
                          <a:cs typeface="Times New Roman" panose="02020603050405020304" pitchFamily="18" charset="0"/>
                        </a:rPr>
                        <a:t>Task: To create a mind map in music journals of the four instruments, violin, viola, cello and double bass. Children to record the differences between the four instruments.</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600">
                          <a:effectLst/>
                          <a:latin typeface="Comic Sans MS" panose="030F0702030302020204" pitchFamily="66"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600">
                          <a:effectLst/>
                          <a:latin typeface="Comic Sans MS" panose="030F0702030302020204" pitchFamily="66" charset="0"/>
                          <a:ea typeface="Calibri" panose="020F0502020204030204" pitchFamily="34" charset="0"/>
                          <a:cs typeface="Times New Roman" panose="02020603050405020304" pitchFamily="18" charset="0"/>
                        </a:rPr>
                        <a:t>Success Criteria:</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600">
                          <a:effectLst/>
                          <a:latin typeface="Comic Sans MS" panose="030F0702030302020204" pitchFamily="66" charset="0"/>
                          <a:ea typeface="Calibri" panose="020F0502020204030204" pitchFamily="34" charset="0"/>
                          <a:cs typeface="Times New Roman" panose="02020603050405020304" pitchFamily="18" charset="0"/>
                        </a:rPr>
                        <a:t>I know the difference between a violin, viola, cello and double bass.</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600">
                          <a:effectLst/>
                          <a:latin typeface="Comic Sans MS" panose="030F0702030302020204" pitchFamily="66" charset="0"/>
                          <a:ea typeface="Calibri" panose="020F0502020204030204" pitchFamily="34" charset="0"/>
                          <a:cs typeface="Times New Roman" panose="02020603050405020304" pitchFamily="18" charset="0"/>
                        </a:rPr>
                        <a:t>I know what sounds and pitches  the violin, viola, cello and double bass have,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600">
                          <a:effectLst/>
                          <a:latin typeface="Comic Sans MS" panose="030F0702030302020204" pitchFamily="66"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642" marR="546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3">
                  <a:txBody>
                    <a:bodyPr/>
                    <a:lstStyle/>
                    <a:p>
                      <a:pPr algn="l">
                        <a:lnSpc>
                          <a:spcPct val="107000"/>
                        </a:lnSpc>
                        <a:spcAft>
                          <a:spcPts val="800"/>
                        </a:spcAft>
                      </a:pPr>
                      <a:r>
                        <a:rPr lang="en-GB" sz="600">
                          <a:effectLst/>
                          <a:latin typeface="Comic Sans MS" panose="030F0702030302020204" pitchFamily="66" charset="0"/>
                          <a:ea typeface="Calibri" panose="020F0502020204030204" pitchFamily="34" charset="0"/>
                          <a:cs typeface="Times New Roman" panose="02020603050405020304" pitchFamily="18" charset="0"/>
                        </a:rPr>
                        <a:t>Begin lesson listening to:   </a:t>
                      </a:r>
                      <a:r>
                        <a:rPr lang="en-GB" sz="600" u="sng">
                          <a:solidFill>
                            <a:srgbClr val="0000FF"/>
                          </a:solidFill>
                          <a:effectLst/>
                          <a:latin typeface="Comic Sans MS" panose="030F0702030302020204" pitchFamily="66" charset="0"/>
                          <a:ea typeface="Calibri" panose="020F0502020204030204" pitchFamily="34" charset="0"/>
                          <a:cs typeface="Times New Roman" panose="02020603050405020304" pitchFamily="18" charset="0"/>
                          <a:hlinkClick r:id="rId2"/>
                        </a:rPr>
                        <a:t>https://www.youtube.com/watch?v=G7xiFVAyZw8</a:t>
                      </a:r>
                      <a:r>
                        <a:rPr lang="en-GB" sz="600">
                          <a:effectLst/>
                          <a:latin typeface="Comic Sans MS" panose="030F0702030302020204" pitchFamily="66" charset="0"/>
                          <a:ea typeface="Calibri" panose="020F0502020204030204" pitchFamily="34" charset="0"/>
                          <a:cs typeface="Times New Roman" panose="02020603050405020304" pitchFamily="18" charset="0"/>
                        </a:rPr>
                        <a:t> which shows Vanessa Mae performing ‘Storm’ at the classical Brit Awards.</a:t>
                      </a:r>
                      <a:r>
                        <a:rPr lang="en-GB" sz="600" i="1">
                          <a:solidFill>
                            <a:srgbClr val="00B050"/>
                          </a:solidFill>
                          <a:effectLst/>
                          <a:latin typeface="Comic Sans MS" panose="030F0702030302020204" pitchFamily="66" charset="0"/>
                          <a:ea typeface="Calibri" panose="020F0502020204030204" pitchFamily="34" charset="0"/>
                          <a:cs typeface="Times New Roman" panose="02020603050405020304" pitchFamily="18" charset="0"/>
                        </a:rPr>
                        <a:t> What instrument is Vanessa playing? What other instruments are being played in the background? What style of music would you class this as? Is there more than one type of genre of music that you would class Vanessa Mae’s performance as?</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600" b="1" u="sng">
                          <a:effectLst/>
                          <a:latin typeface="Comic Sans MS" panose="030F0702030302020204" pitchFamily="66" charset="0"/>
                          <a:ea typeface="Calibri" panose="020F0502020204030204" pitchFamily="34" charset="0"/>
                          <a:cs typeface="Times New Roman" panose="02020603050405020304" pitchFamily="18" charset="0"/>
                        </a:rPr>
                        <a:t>Prior Learning</a:t>
                      </a:r>
                      <a:r>
                        <a:rPr lang="en-GB" sz="600">
                          <a:effectLst/>
                          <a:latin typeface="Comic Sans MS" panose="030F0702030302020204" pitchFamily="66"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600">
                          <a:effectLst/>
                          <a:latin typeface="Comic Sans MS" panose="030F0702030302020204" pitchFamily="66" charset="0"/>
                          <a:ea typeface="Calibri" panose="020F0502020204030204" pitchFamily="34" charset="0"/>
                          <a:cs typeface="Times New Roman" panose="02020603050405020304" pitchFamily="18" charset="0"/>
                        </a:rPr>
                        <a:t>Explain to the children that in last week’s lesson we took a closer look at the guitar and bass guitar and how as members of the string family they wouldn’t normally appear in orchestras and are most popular in the genre of rock music. Also remind the children of the prior learning they did in year 1 when they looked at the composer Camille Saint – Saens and his composition ‘The Carnival of the animals’. Within that piece he used the cello, one of the instruments we are going to focus on today, to make us think of a lovely swan floating gracefully on the water.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600">
                          <a:effectLst/>
                          <a:latin typeface="Comic Sans MS" panose="030F0702030302020204" pitchFamily="66" charset="0"/>
                          <a:ea typeface="Calibri" panose="020F0502020204030204" pitchFamily="34" charset="0"/>
                          <a:cs typeface="Times New Roman" panose="02020603050405020304" pitchFamily="18" charset="0"/>
                        </a:rPr>
                        <a:t>Play the children </a:t>
                      </a:r>
                      <a:r>
                        <a:rPr lang="en-GB" sz="600" u="sng">
                          <a:solidFill>
                            <a:srgbClr val="0000FF"/>
                          </a:solidFill>
                          <a:effectLst/>
                          <a:latin typeface="Comic Sans MS" panose="030F0702030302020204" pitchFamily="66" charset="0"/>
                          <a:ea typeface="Calibri" panose="020F0502020204030204" pitchFamily="34" charset="0"/>
                          <a:cs typeface="Times New Roman" panose="02020603050405020304" pitchFamily="18" charset="0"/>
                          <a:hlinkClick r:id="rId3"/>
                        </a:rPr>
                        <a:t>https://www.youtube.com/watch?v=3qrKjywjo7Q</a:t>
                      </a:r>
                      <a:r>
                        <a:rPr lang="en-GB" sz="600">
                          <a:effectLst/>
                          <a:latin typeface="Comic Sans MS" panose="030F0702030302020204" pitchFamily="66" charset="0"/>
                          <a:ea typeface="Calibri" panose="020F0502020204030204" pitchFamily="34" charset="0"/>
                          <a:cs typeface="Times New Roman" panose="02020603050405020304" pitchFamily="18" charset="0"/>
                        </a:rPr>
                        <a:t> which shows the ‘The Swan’ being played by the cello.</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600" b="1" u="sng">
                          <a:effectLst/>
                          <a:latin typeface="Comic Sans MS" panose="030F0702030302020204" pitchFamily="66" charset="0"/>
                          <a:ea typeface="Calibri" panose="020F0502020204030204" pitchFamily="34" charset="0"/>
                          <a:cs typeface="Times New Roman" panose="02020603050405020304" pitchFamily="18" charset="0"/>
                        </a:rPr>
                        <a:t>Teach</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600">
                          <a:effectLst/>
                          <a:latin typeface="Comic Sans MS" panose="030F0702030302020204" pitchFamily="66" charset="0"/>
                          <a:ea typeface="Calibri" panose="020F0502020204030204" pitchFamily="34" charset="0"/>
                          <a:cs typeface="Times New Roman" panose="02020603050405020304" pitchFamily="18" charset="0"/>
                        </a:rPr>
                        <a:t>The main stringed instruments in the orchestra are the violin, viola, cello and double bass, The violin is the smallest and the others look like bigger and bigger violins. Each of these instruments has four strings. You can pluck the strings to make a sound, but most of the time you play them by sliding a bow back and fourth over the strings. When you play the violin or viola, the instrument rests between your shoulder and chin, However the cello is much bigger  you sit and hold the instrument between your legs. To play the big double bass you either have to stand behind it or sit on a tall stall. To change note you press a string against the fingerboard with a left hand finger, The further up the finger board, the higher the notes.</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600">
                          <a:effectLst/>
                          <a:latin typeface="Comic Sans MS" panose="030F0702030302020204" pitchFamily="66" charset="0"/>
                          <a:ea typeface="Calibri" panose="020F0502020204030204" pitchFamily="34" charset="0"/>
                          <a:cs typeface="Times New Roman" panose="02020603050405020304" pitchFamily="18" charset="0"/>
                        </a:rPr>
                        <a:t>Play children the youtube clip </a:t>
                      </a:r>
                      <a:r>
                        <a:rPr lang="en-GB" sz="600" u="sng">
                          <a:solidFill>
                            <a:srgbClr val="0000FF"/>
                          </a:solidFill>
                          <a:effectLst/>
                          <a:latin typeface="Comic Sans MS" panose="030F0702030302020204" pitchFamily="66" charset="0"/>
                          <a:ea typeface="Calibri" panose="020F0502020204030204" pitchFamily="34" charset="0"/>
                          <a:cs typeface="Times New Roman" panose="02020603050405020304" pitchFamily="18" charset="0"/>
                          <a:hlinkClick r:id="rId4"/>
                        </a:rPr>
                        <a:t>https://www.youtube.com/watch?v=NnyxX_4zVJU</a:t>
                      </a:r>
                      <a:r>
                        <a:rPr lang="en-GB" sz="600">
                          <a:effectLst/>
                          <a:latin typeface="Comic Sans MS" panose="030F0702030302020204" pitchFamily="66" charset="0"/>
                          <a:ea typeface="Calibri" panose="020F0502020204030204" pitchFamily="34" charset="0"/>
                          <a:cs typeface="Times New Roman" panose="02020603050405020304" pitchFamily="18" charset="0"/>
                        </a:rPr>
                        <a:t> which shows examples of the four instruments. Ask the children what they think the differences are between the look of the instruments and the sounds they are making. Explain that of these four instruments, the violin makes the highest sounds, the viola, can make slowly lower sounds, The cello’s sounds are even lower, while the double bass plays the lowest pitches of these four instruments. For many notes with pitches around the middle, composers choose whether to write them as low notes for the violin or high notes for the cello.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600" b="1" u="sng">
                          <a:effectLst/>
                          <a:latin typeface="Comic Sans MS" panose="030F0702030302020204" pitchFamily="66" charset="0"/>
                          <a:ea typeface="Calibri" panose="020F0502020204030204" pitchFamily="34" charset="0"/>
                          <a:cs typeface="Times New Roman" panose="02020603050405020304" pitchFamily="18" charset="0"/>
                        </a:rPr>
                        <a:t>Task:</a:t>
                      </a:r>
                      <a:r>
                        <a:rPr lang="en-GB" sz="600">
                          <a:effectLst/>
                          <a:latin typeface="Comic Sans MS" panose="030F0702030302020204" pitchFamily="66" charset="0"/>
                          <a:ea typeface="Calibri" panose="020F0502020204030204" pitchFamily="34" charset="0"/>
                          <a:cs typeface="Times New Roman" panose="02020603050405020304" pitchFamily="18" charset="0"/>
                        </a:rPr>
                        <a:t> Children to create a mind map in music journals of the four instruments, violin, viola, cello and double bass. Children to then record the differences between the four instruments.</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600" b="1" u="sng">
                          <a:effectLst/>
                          <a:latin typeface="Comic Sans MS" panose="030F0702030302020204" pitchFamily="66" charset="0"/>
                          <a:ea typeface="Calibri" panose="020F0502020204030204" pitchFamily="34" charset="0"/>
                          <a:cs typeface="Times New Roman" panose="02020603050405020304" pitchFamily="18" charset="0"/>
                        </a:rPr>
                        <a:t>Plenary:</a:t>
                      </a:r>
                      <a:r>
                        <a:rPr lang="en-GB" sz="600">
                          <a:effectLst/>
                          <a:latin typeface="Comic Sans MS" panose="030F0702030302020204" pitchFamily="66" charset="0"/>
                          <a:ea typeface="Calibri" panose="020F0502020204030204" pitchFamily="34" charset="0"/>
                          <a:cs typeface="Times New Roman" panose="02020603050405020304" pitchFamily="18" charset="0"/>
                        </a:rPr>
                        <a:t> Come back together as a class and share ideas for whole class discussion.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642" marR="546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l">
                        <a:lnSpc>
                          <a:spcPct val="107000"/>
                        </a:lnSpc>
                        <a:spcAft>
                          <a:spcPts val="800"/>
                        </a:spcAft>
                      </a:pPr>
                      <a:r>
                        <a:rPr lang="en-GB" sz="600">
                          <a:effectLst/>
                          <a:latin typeface="Comic Sans MS" panose="030F0702030302020204" pitchFamily="66" charset="0"/>
                          <a:ea typeface="Calibri" panose="020F0502020204030204" pitchFamily="34" charset="0"/>
                          <a:cs typeface="Times New Roman" panose="02020603050405020304" pitchFamily="18" charset="0"/>
                        </a:rPr>
                        <a:t>Vanessa Mae - Violinist</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600">
                          <a:effectLst/>
                          <a:latin typeface="Comic Sans MS" panose="030F0702030302020204" pitchFamily="66" charset="0"/>
                          <a:ea typeface="Calibri" panose="020F0502020204030204" pitchFamily="34" charset="0"/>
                          <a:cs typeface="Times New Roman" panose="02020603050405020304" pitchFamily="18" charset="0"/>
                        </a:rPr>
                        <a:t>Camille Saint – Saens – French composer</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600">
                          <a:effectLst/>
                          <a:latin typeface="Comic Sans MS" panose="030F0702030302020204" pitchFamily="66" charset="0"/>
                          <a:ea typeface="Calibri" panose="020F0502020204030204" pitchFamily="34" charset="0"/>
                          <a:cs typeface="Times New Roman" panose="02020603050405020304" pitchFamily="18" charset="0"/>
                        </a:rPr>
                        <a:t>Violin – A wooden string instrument in the violin family.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600">
                          <a:effectLst/>
                          <a:latin typeface="Comic Sans MS" panose="030F0702030302020204" pitchFamily="66" charset="0"/>
                          <a:ea typeface="Calibri" panose="020F0502020204030204" pitchFamily="34" charset="0"/>
                          <a:cs typeface="Times New Roman" panose="02020603050405020304" pitchFamily="18" charset="0"/>
                        </a:rPr>
                        <a:t>Viola – A string instrument that is bowed or played with varying techniques.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600">
                          <a:effectLst/>
                          <a:latin typeface="Comic Sans MS" panose="030F0702030302020204" pitchFamily="66" charset="0"/>
                          <a:ea typeface="Calibri" panose="020F0502020204030204" pitchFamily="34" charset="0"/>
                          <a:cs typeface="Times New Roman" panose="02020603050405020304" pitchFamily="18" charset="0"/>
                        </a:rPr>
                        <a:t>Cello – A bowed string instrument of the violin family.</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600">
                          <a:effectLst/>
                          <a:latin typeface="Comic Sans MS" panose="030F0702030302020204" pitchFamily="66" charset="0"/>
                          <a:ea typeface="Calibri" panose="020F0502020204030204" pitchFamily="34" charset="0"/>
                          <a:cs typeface="Times New Roman" panose="02020603050405020304" pitchFamily="18" charset="0"/>
                        </a:rPr>
                        <a:t>Double bass – The largest and lowest pitched instrument in the modern Symphony Orchestra.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600">
                          <a:effectLst/>
                          <a:latin typeface="Comic Sans MS" panose="030F0702030302020204" pitchFamily="66" charset="0"/>
                          <a:ea typeface="Calibri" panose="020F0502020204030204" pitchFamily="34" charset="0"/>
                          <a:cs typeface="Times New Roman" panose="02020603050405020304" pitchFamily="18" charset="0"/>
                        </a:rPr>
                        <a:t>Pitch – The degree of highness or lowness of a tone.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600">
                          <a:effectLst/>
                          <a:latin typeface="Comic Sans MS" panose="030F0702030302020204" pitchFamily="66" charset="0"/>
                          <a:ea typeface="Calibri" panose="020F0502020204030204" pitchFamily="34" charset="0"/>
                          <a:cs typeface="Times New Roman" panose="02020603050405020304" pitchFamily="18" charset="0"/>
                        </a:rPr>
                        <a:t>Bowed – To play an instrument using a bow.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600">
                          <a:effectLst/>
                          <a:latin typeface="Comic Sans MS" panose="030F0702030302020204" pitchFamily="66"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642" marR="546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14227861"/>
                  </a:ext>
                </a:extLst>
              </a:tr>
              <a:tr h="2273329">
                <a:tc rowSpan="2">
                  <a:txBody>
                    <a:bodyPr/>
                    <a:lstStyle/>
                    <a:p>
                      <a:pPr algn="l">
                        <a:lnSpc>
                          <a:spcPct val="107000"/>
                        </a:lnSpc>
                        <a:spcAft>
                          <a:spcPts val="800"/>
                        </a:spcAft>
                      </a:pPr>
                      <a:r>
                        <a:rPr lang="en-GB" sz="600">
                          <a:effectLst/>
                          <a:latin typeface="Comic Sans MS" panose="030F0702030302020204" pitchFamily="66"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642" marR="546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GB"/>
                    </a:p>
                  </a:txBody>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491304561"/>
                  </a:ext>
                </a:extLst>
              </a:tr>
              <a:tr h="2314319">
                <a:tc vMerge="1">
                  <a:txBody>
                    <a:bodyPr/>
                    <a:lstStyle/>
                    <a:p>
                      <a:endParaRPr lang="en-GB"/>
                    </a:p>
                  </a:txBody>
                  <a:tcPr/>
                </a:tc>
                <a:tc vMerge="1">
                  <a:txBody>
                    <a:bodyPr/>
                    <a:lstStyle/>
                    <a:p>
                      <a:endParaRPr lang="en-GB"/>
                    </a:p>
                  </a:txBody>
                  <a:tcPr/>
                </a:tc>
                <a:tc vMerge="1">
                  <a:txBody>
                    <a:bodyPr/>
                    <a:lstStyle/>
                    <a:p>
                      <a:endParaRPr lang="en-GB"/>
                    </a:p>
                  </a:txBody>
                  <a:tcPr/>
                </a:tc>
                <a:tc>
                  <a:txBody>
                    <a:bodyPr/>
                    <a:lstStyle/>
                    <a:p>
                      <a:pPr algn="l">
                        <a:lnSpc>
                          <a:spcPct val="107000"/>
                        </a:lnSpc>
                        <a:spcAft>
                          <a:spcPts val="800"/>
                        </a:spcAft>
                      </a:pPr>
                      <a:r>
                        <a:rPr lang="en-GB" sz="600" dirty="0">
                          <a:effectLst/>
                          <a:latin typeface="Comic Sans MS" panose="030F0702030302020204" pitchFamily="66" charset="0"/>
                          <a:ea typeface="Calibri" panose="020F0502020204030204" pitchFamily="34" charset="0"/>
                          <a:cs typeface="Times New Roman" panose="02020603050405020304" pitchFamily="18" charset="0"/>
                        </a:rPr>
                        <a:t>Relevant Musicians</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600" dirty="0">
                          <a:effectLst/>
                          <a:latin typeface="Comic Sans MS" panose="030F0702030302020204" pitchFamily="66" charset="0"/>
                          <a:ea typeface="Calibri" panose="020F0502020204030204" pitchFamily="34" charset="0"/>
                          <a:cs typeface="Times New Roman" panose="02020603050405020304" pitchFamily="18" charset="0"/>
                        </a:rPr>
                        <a:t>Vanessa Mae</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600" dirty="0">
                          <a:effectLst/>
                          <a:latin typeface="Comic Sans MS" panose="030F0702030302020204" pitchFamily="66" charset="0"/>
                          <a:ea typeface="Calibri" panose="020F0502020204030204" pitchFamily="34" charset="0"/>
                          <a:cs typeface="Times New Roman" panose="02020603050405020304" pitchFamily="18" charset="0"/>
                        </a:rPr>
                        <a:t> Camille Saint – </a:t>
                      </a:r>
                      <a:r>
                        <a:rPr lang="en-GB" sz="600" dirty="0" err="1">
                          <a:effectLst/>
                          <a:latin typeface="Comic Sans MS" panose="030F0702030302020204" pitchFamily="66" charset="0"/>
                          <a:ea typeface="Calibri" panose="020F0502020204030204" pitchFamily="34" charset="0"/>
                          <a:cs typeface="Times New Roman" panose="02020603050405020304" pitchFamily="18" charset="0"/>
                        </a:rPr>
                        <a:t>Saens</a:t>
                      </a:r>
                      <a:r>
                        <a:rPr lang="en-GB" sz="6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4642" marR="546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0297563"/>
                  </a:ext>
                </a:extLst>
              </a:tr>
            </a:tbl>
          </a:graphicData>
        </a:graphic>
      </p:graphicFrame>
    </p:spTree>
    <p:extLst>
      <p:ext uri="{BB962C8B-B14F-4D97-AF65-F5344CB8AC3E}">
        <p14:creationId xmlns:p14="http://schemas.microsoft.com/office/powerpoint/2010/main" val="19966996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1783080" cy="6858000"/>
          </a:xfrm>
          <a:prstGeom prst="rect">
            <a:avLst/>
          </a:prstGeom>
          <a:solidFill>
            <a:srgbClr val="7030A0"/>
          </a:solidFill>
          <a:ln>
            <a:solidFill>
              <a:srgbClr val="00B05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a:p>
        </p:txBody>
      </p:sp>
      <p:sp>
        <p:nvSpPr>
          <p:cNvPr id="4" name="TextBox 3"/>
          <p:cNvSpPr txBox="1"/>
          <p:nvPr/>
        </p:nvSpPr>
        <p:spPr>
          <a:xfrm>
            <a:off x="0" y="135791"/>
            <a:ext cx="1783080" cy="1200329"/>
          </a:xfrm>
          <a:prstGeom prst="rect">
            <a:avLst/>
          </a:prstGeom>
          <a:noFill/>
        </p:spPr>
        <p:txBody>
          <a:bodyPr wrap="square" rtlCol="0">
            <a:spAutoFit/>
          </a:bodyPr>
          <a:lstStyle/>
          <a:p>
            <a:r>
              <a:rPr lang="en-GB" sz="2400" i="1" dirty="0">
                <a:solidFill>
                  <a:schemeClr val="bg1"/>
                </a:solidFill>
                <a:latin typeface="Comic Sans MS" panose="030F0702030302020204" pitchFamily="66" charset="0"/>
              </a:rPr>
              <a:t>Year 3</a:t>
            </a:r>
          </a:p>
          <a:p>
            <a:r>
              <a:rPr lang="en-GB" sz="2400" i="1" dirty="0">
                <a:solidFill>
                  <a:schemeClr val="bg1"/>
                </a:solidFill>
                <a:latin typeface="Comic Sans MS" panose="030F0702030302020204" pitchFamily="66" charset="0"/>
              </a:rPr>
              <a:t>Spring  1</a:t>
            </a:r>
          </a:p>
          <a:p>
            <a:r>
              <a:rPr lang="en-GB" sz="2400" i="1" dirty="0">
                <a:solidFill>
                  <a:schemeClr val="bg1"/>
                </a:solidFill>
                <a:latin typeface="Comic Sans MS" panose="030F0702030302020204" pitchFamily="66" charset="0"/>
              </a:rPr>
              <a:t>Lesson 3</a:t>
            </a:r>
          </a:p>
        </p:txBody>
      </p:sp>
      <p:pic>
        <p:nvPicPr>
          <p:cNvPr id="5" name="Picture 4"/>
          <p:cNvPicPr>
            <a:picLocks noChangeAspect="1"/>
          </p:cNvPicPr>
          <p:nvPr/>
        </p:nvPicPr>
        <p:blipFill>
          <a:blip r:embed="rId2"/>
          <a:stretch>
            <a:fillRect/>
          </a:stretch>
        </p:blipFill>
        <p:spPr>
          <a:xfrm>
            <a:off x="152000" y="5980810"/>
            <a:ext cx="1486253" cy="693455"/>
          </a:xfrm>
          <a:prstGeom prst="rect">
            <a:avLst/>
          </a:prstGeom>
        </p:spPr>
      </p:pic>
      <p:pic>
        <p:nvPicPr>
          <p:cNvPr id="9" name="Picture 8"/>
          <p:cNvPicPr>
            <a:picLocks noChangeAspect="1"/>
          </p:cNvPicPr>
          <p:nvPr/>
        </p:nvPicPr>
        <p:blipFill>
          <a:blip r:embed="rId3"/>
          <a:stretch>
            <a:fillRect/>
          </a:stretch>
        </p:blipFill>
        <p:spPr>
          <a:xfrm>
            <a:off x="2336608" y="1007260"/>
            <a:ext cx="6025797" cy="4599720"/>
          </a:xfrm>
          <a:prstGeom prst="rect">
            <a:avLst/>
          </a:prstGeom>
        </p:spPr>
      </p:pic>
    </p:spTree>
    <p:extLst>
      <p:ext uri="{BB962C8B-B14F-4D97-AF65-F5344CB8AC3E}">
        <p14:creationId xmlns:p14="http://schemas.microsoft.com/office/powerpoint/2010/main" val="41603657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677108"/>
          </a:xfrm>
          <a:prstGeom prst="rect">
            <a:avLst/>
          </a:prstGeom>
          <a:solidFill>
            <a:srgbClr val="7030A0"/>
          </a:solidFill>
        </p:spPr>
        <p:txBody>
          <a:bodyPr wrap="square" rtlCol="0">
            <a:spAutoFit/>
          </a:bodyPr>
          <a:lstStyle/>
          <a:p>
            <a:r>
              <a:rPr lang="en-GB" sz="3800" dirty="0">
                <a:solidFill>
                  <a:schemeClr val="bg1"/>
                </a:solidFill>
                <a:latin typeface="Comic Sans MS" panose="030F0702030302020204" pitchFamily="66" charset="0"/>
              </a:rPr>
              <a:t>Let’s Listen</a:t>
            </a:r>
          </a:p>
        </p:txBody>
      </p:sp>
      <p:pic>
        <p:nvPicPr>
          <p:cNvPr id="15" name="Picture 14"/>
          <p:cNvPicPr>
            <a:picLocks noChangeAspect="1"/>
          </p:cNvPicPr>
          <p:nvPr/>
        </p:nvPicPr>
        <p:blipFill>
          <a:blip r:embed="rId3"/>
          <a:stretch>
            <a:fillRect/>
          </a:stretch>
        </p:blipFill>
        <p:spPr>
          <a:xfrm>
            <a:off x="7841059" y="65088"/>
            <a:ext cx="1172214" cy="546931"/>
          </a:xfrm>
          <a:prstGeom prst="rect">
            <a:avLst/>
          </a:prstGeom>
        </p:spPr>
      </p:pic>
      <p:sp>
        <p:nvSpPr>
          <p:cNvPr id="13" name="Cloud Callout 12"/>
          <p:cNvSpPr/>
          <p:nvPr/>
        </p:nvSpPr>
        <p:spPr>
          <a:xfrm>
            <a:off x="663190" y="3305908"/>
            <a:ext cx="2934119" cy="1752790"/>
          </a:xfrm>
          <a:prstGeom prst="cloudCallout">
            <a:avLst>
              <a:gd name="adj1" fmla="val 54649"/>
              <a:gd name="adj2" fmla="val -58509"/>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omic Sans MS" panose="030F0702030302020204" pitchFamily="66" charset="0"/>
              </a:rPr>
              <a:t>Do you know any of these instruments?</a:t>
            </a:r>
            <a:endParaRPr lang="en-GB" sz="2000" b="1" dirty="0">
              <a:latin typeface="Comic Sans MS" panose="030F0702030302020204" pitchFamily="66" charset="0"/>
            </a:endParaRPr>
          </a:p>
        </p:txBody>
      </p:sp>
      <p:sp>
        <p:nvSpPr>
          <p:cNvPr id="14" name="Cloud Callout 13"/>
          <p:cNvSpPr/>
          <p:nvPr/>
        </p:nvSpPr>
        <p:spPr>
          <a:xfrm>
            <a:off x="6099349" y="3305908"/>
            <a:ext cx="2764972" cy="1752791"/>
          </a:xfrm>
          <a:prstGeom prst="cloudCallout">
            <a:avLst>
              <a:gd name="adj1" fmla="val -38159"/>
              <a:gd name="adj2" fmla="val -100526"/>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omic Sans MS" panose="030F0702030302020204" pitchFamily="66" charset="0"/>
              </a:rPr>
              <a:t>How many instruments did you hear?</a:t>
            </a:r>
            <a:endParaRPr lang="en-GB" sz="2000" b="1" dirty="0">
              <a:latin typeface="Comic Sans MS" panose="030F0702030302020204" pitchFamily="66" charset="0"/>
            </a:endParaRPr>
          </a:p>
        </p:txBody>
      </p:sp>
      <p:sp>
        <p:nvSpPr>
          <p:cNvPr id="16" name="Cloud Callout 15"/>
          <p:cNvSpPr/>
          <p:nvPr/>
        </p:nvSpPr>
        <p:spPr>
          <a:xfrm>
            <a:off x="208788" y="695646"/>
            <a:ext cx="2934119" cy="2391507"/>
          </a:xfrm>
          <a:prstGeom prst="cloudCallout">
            <a:avLst>
              <a:gd name="adj1" fmla="val 81362"/>
              <a:gd name="adj2" fmla="val 32668"/>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omic Sans MS" panose="030F0702030302020204" pitchFamily="66" charset="0"/>
              </a:rPr>
              <a:t>What tune did you hear?</a:t>
            </a:r>
            <a:endParaRPr lang="en-GB" sz="2000" b="1" dirty="0">
              <a:latin typeface="Comic Sans MS" panose="030F0702030302020204" pitchFamily="66" charset="0"/>
            </a:endParaRPr>
          </a:p>
        </p:txBody>
      </p:sp>
      <p:sp>
        <p:nvSpPr>
          <p:cNvPr id="17" name="Cloud Callout 16"/>
          <p:cNvSpPr/>
          <p:nvPr/>
        </p:nvSpPr>
        <p:spPr>
          <a:xfrm>
            <a:off x="6624748" y="742196"/>
            <a:ext cx="2383134" cy="1967803"/>
          </a:xfrm>
          <a:prstGeom prst="cloudCallout">
            <a:avLst>
              <a:gd name="adj1" fmla="val -72734"/>
              <a:gd name="adj2" fmla="val 36836"/>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omic Sans MS" panose="030F0702030302020204" pitchFamily="66" charset="0"/>
              </a:rPr>
              <a:t>How did the music make you feel?</a:t>
            </a:r>
            <a:endParaRPr lang="en-GB" sz="2000" b="1" dirty="0">
              <a:latin typeface="Comic Sans MS" panose="030F0702030302020204" pitchFamily="66" charset="0"/>
            </a:endParaRPr>
          </a:p>
        </p:txBody>
      </p:sp>
      <p:sp>
        <p:nvSpPr>
          <p:cNvPr id="18" name="Cloud Callout 17"/>
          <p:cNvSpPr/>
          <p:nvPr/>
        </p:nvSpPr>
        <p:spPr>
          <a:xfrm>
            <a:off x="3748035" y="65088"/>
            <a:ext cx="2960449" cy="1967803"/>
          </a:xfrm>
          <a:prstGeom prst="cloudCallout">
            <a:avLst>
              <a:gd name="adj1" fmla="val -20520"/>
              <a:gd name="adj2" fmla="val 71049"/>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omic Sans MS" panose="030F0702030302020204" pitchFamily="66" charset="0"/>
              </a:rPr>
              <a:t>Was each instrument playing the same thing?</a:t>
            </a:r>
            <a:endParaRPr lang="en-GB" sz="2000" b="1" dirty="0">
              <a:latin typeface="Comic Sans MS" panose="030F0702030302020204" pitchFamily="66" charset="0"/>
            </a:endParaRPr>
          </a:p>
        </p:txBody>
      </p:sp>
      <p:sp>
        <p:nvSpPr>
          <p:cNvPr id="2" name="Rectangle 1">
            <a:extLst>
              <a:ext uri="{FF2B5EF4-FFF2-40B4-BE49-F238E27FC236}">
                <a16:creationId xmlns:a16="http://schemas.microsoft.com/office/drawing/2014/main" id="{51FD5885-5D2E-4654-B316-095142D2BBEC}"/>
              </a:ext>
            </a:extLst>
          </p:cNvPr>
          <p:cNvSpPr/>
          <p:nvPr/>
        </p:nvSpPr>
        <p:spPr>
          <a:xfrm>
            <a:off x="1443981" y="5226784"/>
            <a:ext cx="6256038" cy="1631216"/>
          </a:xfrm>
          <a:prstGeom prst="rect">
            <a:avLst/>
          </a:prstGeom>
        </p:spPr>
        <p:txBody>
          <a:bodyPr wrap="square">
            <a:spAutoFit/>
          </a:bodyPr>
          <a:lstStyle/>
          <a:p>
            <a:r>
              <a:rPr lang="en-GB" sz="800" dirty="0">
                <a:latin typeface="Comic Sans MS" panose="030F0702030302020204" pitchFamily="66" charset="0"/>
                <a:ea typeface="Calibri" panose="020F0502020204030204" pitchFamily="34" charset="0"/>
                <a:cs typeface="Times New Roman" panose="02020603050405020304" pitchFamily="18" charset="0"/>
              </a:rPr>
              <a:t>.</a:t>
            </a:r>
            <a:r>
              <a:rPr lang="en-GB" sz="800" i="1" dirty="0">
                <a:solidFill>
                  <a:srgbClr val="00B050"/>
                </a:solidFill>
                <a:latin typeface="Comic Sans MS" panose="030F0702030302020204" pitchFamily="66" charset="0"/>
                <a:ea typeface="Calibri" panose="020F0502020204030204" pitchFamily="34" charset="0"/>
                <a:cs typeface="Times New Roman" panose="02020603050405020304" pitchFamily="18" charset="0"/>
              </a:rPr>
              <a:t> </a:t>
            </a:r>
            <a:r>
              <a:rPr lang="en-GB" sz="2000" i="1" dirty="0">
                <a:solidFill>
                  <a:srgbClr val="00B050"/>
                </a:solidFill>
                <a:latin typeface="Comic Sans MS" panose="030F0702030302020204" pitchFamily="66" charset="0"/>
                <a:ea typeface="Calibri" panose="020F0502020204030204" pitchFamily="34" charset="0"/>
                <a:cs typeface="Times New Roman" panose="02020603050405020304" pitchFamily="18" charset="0"/>
              </a:rPr>
              <a:t>What instrument is Vanessa playing? What other instruments are being played in the background? What style of music would you class this as? Is there more than one type of genre of music that you would class Vanessa Mae’s performance as?</a:t>
            </a:r>
            <a:endParaRPr lang="en-GB" sz="2000" dirty="0"/>
          </a:p>
        </p:txBody>
      </p:sp>
    </p:spTree>
    <p:extLst>
      <p:ext uri="{BB962C8B-B14F-4D97-AF65-F5344CB8AC3E}">
        <p14:creationId xmlns:p14="http://schemas.microsoft.com/office/powerpoint/2010/main" val="3487618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par>
                          <p:cTn id="8" fill="hold">
                            <p:stCondLst>
                              <p:cond delay="500"/>
                            </p:stCondLst>
                            <p:childTnLst>
                              <p:par>
                                <p:cTn id="9" presetID="10" presetClass="entr" presetSubtype="0" fill="hold" grpId="0" nodeType="afterEffect">
                                  <p:stCondLst>
                                    <p:cond delay="100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500"/>
                                        <p:tgtEl>
                                          <p:spTgt spid="14"/>
                                        </p:tgtEl>
                                      </p:cBhvr>
                                    </p:animEffect>
                                  </p:childTnLst>
                                </p:cTn>
                              </p:par>
                            </p:childTnLst>
                          </p:cTn>
                        </p:par>
                        <p:par>
                          <p:cTn id="12" fill="hold">
                            <p:stCondLst>
                              <p:cond delay="2000"/>
                            </p:stCondLst>
                            <p:childTnLst>
                              <p:par>
                                <p:cTn id="13" presetID="10" presetClass="entr" presetSubtype="0" fill="hold" grpId="0" nodeType="afterEffect">
                                  <p:stCondLst>
                                    <p:cond delay="50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
                                        <p:tgtEl>
                                          <p:spTgt spid="16"/>
                                        </p:tgtEl>
                                      </p:cBhvr>
                                    </p:animEffect>
                                  </p:childTnLst>
                                </p:cTn>
                              </p:par>
                            </p:childTnLst>
                          </p:cTn>
                        </p:par>
                        <p:par>
                          <p:cTn id="16" fill="hold">
                            <p:stCondLst>
                              <p:cond delay="3000"/>
                            </p:stCondLst>
                            <p:childTnLst>
                              <p:par>
                                <p:cTn id="17" presetID="10" presetClass="entr" presetSubtype="0" fill="hold" grpId="0" nodeType="afterEffect">
                                  <p:stCondLst>
                                    <p:cond delay="50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childTnLst>
                          </p:cTn>
                        </p:par>
                        <p:par>
                          <p:cTn id="20" fill="hold">
                            <p:stCondLst>
                              <p:cond delay="4000"/>
                            </p:stCondLst>
                            <p:childTnLst>
                              <p:par>
                                <p:cTn id="21" presetID="10" presetClass="entr" presetSubtype="0" fill="hold" grpId="0" nodeType="afterEffect">
                                  <p:stCondLst>
                                    <p:cond delay="50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6" grpId="0" animBg="1"/>
      <p:bldP spid="17" grpId="0" animBg="1"/>
      <p:bldP spid="1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677108"/>
          </a:xfrm>
          <a:prstGeom prst="rect">
            <a:avLst/>
          </a:prstGeom>
          <a:solidFill>
            <a:srgbClr val="7030A0"/>
          </a:solidFill>
        </p:spPr>
        <p:txBody>
          <a:bodyPr wrap="square" rtlCol="0">
            <a:spAutoFit/>
          </a:bodyPr>
          <a:lstStyle/>
          <a:p>
            <a:r>
              <a:rPr lang="en-GB" sz="3800" dirty="0">
                <a:solidFill>
                  <a:schemeClr val="bg1"/>
                </a:solidFill>
                <a:latin typeface="Comic Sans MS" panose="030F0702030302020204" pitchFamily="66" charset="0"/>
              </a:rPr>
              <a:t>Prior Learning</a:t>
            </a:r>
          </a:p>
        </p:txBody>
      </p:sp>
      <p:pic>
        <p:nvPicPr>
          <p:cNvPr id="15" name="Picture 14"/>
          <p:cNvPicPr>
            <a:picLocks noChangeAspect="1"/>
          </p:cNvPicPr>
          <p:nvPr/>
        </p:nvPicPr>
        <p:blipFill>
          <a:blip r:embed="rId2"/>
          <a:stretch>
            <a:fillRect/>
          </a:stretch>
        </p:blipFill>
        <p:spPr>
          <a:xfrm>
            <a:off x="7841059" y="65088"/>
            <a:ext cx="1172214" cy="546931"/>
          </a:xfrm>
          <a:prstGeom prst="rect">
            <a:avLst/>
          </a:prstGeom>
        </p:spPr>
      </p:pic>
      <p:pic>
        <p:nvPicPr>
          <p:cNvPr id="5" name="Picture 4"/>
          <p:cNvPicPr>
            <a:picLocks noChangeAspect="1"/>
          </p:cNvPicPr>
          <p:nvPr/>
        </p:nvPicPr>
        <p:blipFill>
          <a:blip r:embed="rId3"/>
          <a:stretch>
            <a:fillRect/>
          </a:stretch>
        </p:blipFill>
        <p:spPr>
          <a:xfrm>
            <a:off x="0" y="3746222"/>
            <a:ext cx="2914021" cy="3111778"/>
          </a:xfrm>
          <a:prstGeom prst="rect">
            <a:avLst/>
          </a:prstGeom>
        </p:spPr>
      </p:pic>
      <p:pic>
        <p:nvPicPr>
          <p:cNvPr id="10" name="Picture 9"/>
          <p:cNvPicPr>
            <a:picLocks noChangeAspect="1"/>
          </p:cNvPicPr>
          <p:nvPr/>
        </p:nvPicPr>
        <p:blipFill>
          <a:blip r:embed="rId4"/>
          <a:stretch>
            <a:fillRect/>
          </a:stretch>
        </p:blipFill>
        <p:spPr>
          <a:xfrm>
            <a:off x="0" y="742196"/>
            <a:ext cx="9141370" cy="2739333"/>
          </a:xfrm>
          <a:prstGeom prst="rect">
            <a:avLst/>
          </a:prstGeom>
        </p:spPr>
      </p:pic>
      <p:sp>
        <p:nvSpPr>
          <p:cNvPr id="11" name="TextBox 10"/>
          <p:cNvSpPr txBox="1"/>
          <p:nvPr/>
        </p:nvSpPr>
        <p:spPr>
          <a:xfrm>
            <a:off x="2802156" y="3990281"/>
            <a:ext cx="6320413" cy="2677656"/>
          </a:xfrm>
          <a:prstGeom prst="rect">
            <a:avLst/>
          </a:prstGeom>
          <a:noFill/>
        </p:spPr>
        <p:txBody>
          <a:bodyPr wrap="square" rtlCol="0">
            <a:spAutoFit/>
          </a:bodyPr>
          <a:lstStyle/>
          <a:p>
            <a:pPr algn="ctr"/>
            <a:r>
              <a:rPr lang="en-GB" sz="2800" b="1" dirty="0">
                <a:effectLst>
                  <a:glow rad="228600">
                    <a:srgbClr val="CCCCFF">
                      <a:alpha val="40000"/>
                    </a:srgbClr>
                  </a:glow>
                </a:effectLst>
                <a:latin typeface="Comic Sans MS" panose="030F0702030302020204" pitchFamily="66" charset="0"/>
              </a:rPr>
              <a:t>What instruments did we learn about last week?</a:t>
            </a:r>
          </a:p>
          <a:p>
            <a:pPr algn="ctr"/>
            <a:r>
              <a:rPr lang="en-GB" sz="2800" b="1" dirty="0">
                <a:effectLst>
                  <a:glow rad="228600">
                    <a:srgbClr val="CCCCFF">
                      <a:alpha val="40000"/>
                    </a:srgbClr>
                  </a:glow>
                </a:effectLst>
                <a:latin typeface="Comic Sans MS" panose="030F0702030302020204" pitchFamily="66" charset="0"/>
              </a:rPr>
              <a:t>What genre of music was it?</a:t>
            </a:r>
          </a:p>
          <a:p>
            <a:pPr algn="ctr"/>
            <a:r>
              <a:rPr lang="en-GB" sz="2800" b="1" dirty="0">
                <a:effectLst>
                  <a:glow rad="228600">
                    <a:srgbClr val="CCCCFF">
                      <a:alpha val="40000"/>
                    </a:srgbClr>
                  </a:glow>
                </a:effectLst>
                <a:latin typeface="Comic Sans MS" panose="030F0702030302020204" pitchFamily="66" charset="0"/>
              </a:rPr>
              <a:t>We have previously learned about this family of instruments from the orchestra.</a:t>
            </a:r>
          </a:p>
        </p:txBody>
      </p:sp>
    </p:spTree>
    <p:extLst>
      <p:ext uri="{BB962C8B-B14F-4D97-AF65-F5344CB8AC3E}">
        <p14:creationId xmlns:p14="http://schemas.microsoft.com/office/powerpoint/2010/main" val="678788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677108"/>
          </a:xfrm>
          <a:prstGeom prst="rect">
            <a:avLst/>
          </a:prstGeom>
          <a:solidFill>
            <a:srgbClr val="7030A0"/>
          </a:solidFill>
        </p:spPr>
        <p:txBody>
          <a:bodyPr wrap="square" rtlCol="0">
            <a:spAutoFit/>
          </a:bodyPr>
          <a:lstStyle/>
          <a:p>
            <a:r>
              <a:rPr lang="en-GB" sz="3800" dirty="0">
                <a:solidFill>
                  <a:schemeClr val="bg1"/>
                </a:solidFill>
                <a:latin typeface="Comic Sans MS" panose="030F0702030302020204" pitchFamily="66" charset="0"/>
              </a:rPr>
              <a:t>Prior Learning</a:t>
            </a:r>
          </a:p>
        </p:txBody>
      </p:sp>
      <p:pic>
        <p:nvPicPr>
          <p:cNvPr id="15" name="Picture 14"/>
          <p:cNvPicPr>
            <a:picLocks noChangeAspect="1"/>
          </p:cNvPicPr>
          <p:nvPr/>
        </p:nvPicPr>
        <p:blipFill>
          <a:blip r:embed="rId2"/>
          <a:stretch>
            <a:fillRect/>
          </a:stretch>
        </p:blipFill>
        <p:spPr>
          <a:xfrm>
            <a:off x="7841059" y="65088"/>
            <a:ext cx="1172214" cy="546931"/>
          </a:xfrm>
          <a:prstGeom prst="rect">
            <a:avLst/>
          </a:prstGeom>
        </p:spPr>
      </p:pic>
      <p:pic>
        <p:nvPicPr>
          <p:cNvPr id="5" name="Picture 4"/>
          <p:cNvPicPr>
            <a:picLocks noChangeAspect="1"/>
          </p:cNvPicPr>
          <p:nvPr/>
        </p:nvPicPr>
        <p:blipFill>
          <a:blip r:embed="rId3"/>
          <a:stretch>
            <a:fillRect/>
          </a:stretch>
        </p:blipFill>
        <p:spPr>
          <a:xfrm>
            <a:off x="0" y="3746222"/>
            <a:ext cx="2914021" cy="3111778"/>
          </a:xfrm>
          <a:prstGeom prst="rect">
            <a:avLst/>
          </a:prstGeom>
        </p:spPr>
      </p:pic>
      <p:pic>
        <p:nvPicPr>
          <p:cNvPr id="10" name="Picture 9"/>
          <p:cNvPicPr>
            <a:picLocks noChangeAspect="1"/>
          </p:cNvPicPr>
          <p:nvPr/>
        </p:nvPicPr>
        <p:blipFill>
          <a:blip r:embed="rId4"/>
          <a:stretch>
            <a:fillRect/>
          </a:stretch>
        </p:blipFill>
        <p:spPr>
          <a:xfrm>
            <a:off x="0" y="742196"/>
            <a:ext cx="9141370" cy="2739333"/>
          </a:xfrm>
          <a:prstGeom prst="rect">
            <a:avLst/>
          </a:prstGeom>
        </p:spPr>
      </p:pic>
      <p:sp>
        <p:nvSpPr>
          <p:cNvPr id="11" name="TextBox 10"/>
          <p:cNvSpPr txBox="1"/>
          <p:nvPr/>
        </p:nvSpPr>
        <p:spPr>
          <a:xfrm>
            <a:off x="2802156" y="3990281"/>
            <a:ext cx="6320413" cy="1815882"/>
          </a:xfrm>
          <a:prstGeom prst="rect">
            <a:avLst/>
          </a:prstGeom>
          <a:noFill/>
        </p:spPr>
        <p:txBody>
          <a:bodyPr wrap="square" rtlCol="0">
            <a:spAutoFit/>
          </a:bodyPr>
          <a:lstStyle/>
          <a:p>
            <a:pPr algn="ctr"/>
            <a:r>
              <a:rPr lang="en-GB" sz="2800" b="1" dirty="0">
                <a:effectLst>
                  <a:glow rad="228600">
                    <a:srgbClr val="CCCCFF">
                      <a:alpha val="40000"/>
                    </a:srgbClr>
                  </a:glow>
                </a:effectLst>
                <a:latin typeface="Comic Sans MS" panose="030F0702030302020204" pitchFamily="66" charset="0"/>
              </a:rPr>
              <a:t>Can you name a lower pitched</a:t>
            </a:r>
          </a:p>
          <a:p>
            <a:pPr algn="ctr"/>
            <a:r>
              <a:rPr lang="en-GB" sz="2800" b="1" dirty="0">
                <a:effectLst>
                  <a:glow rad="228600">
                    <a:srgbClr val="CCCCFF">
                      <a:alpha val="40000"/>
                    </a:srgbClr>
                  </a:glow>
                </a:effectLst>
                <a:latin typeface="Comic Sans MS" panose="030F0702030302020204" pitchFamily="66" charset="0"/>
              </a:rPr>
              <a:t>Sting instrument that might represent this animal?</a:t>
            </a:r>
          </a:p>
          <a:p>
            <a:pPr algn="ctr"/>
            <a:r>
              <a:rPr lang="en-GB" u="sng" dirty="0">
                <a:hlinkClick r:id="rId5"/>
              </a:rPr>
              <a:t>https://www.youtube.com/watch?v=3qrKjywjo7Q</a:t>
            </a:r>
            <a:r>
              <a:rPr lang="en-GB" dirty="0"/>
              <a:t> </a:t>
            </a:r>
            <a:r>
              <a:rPr lang="en-GB" sz="2800" b="1" dirty="0">
                <a:effectLst>
                  <a:glow rad="228600">
                    <a:srgbClr val="CCCCFF">
                      <a:alpha val="40000"/>
                    </a:srgbClr>
                  </a:glow>
                </a:effectLst>
                <a:latin typeface="Comic Sans MS" panose="030F0702030302020204" pitchFamily="66" charset="0"/>
              </a:rPr>
              <a:t> </a:t>
            </a:r>
          </a:p>
        </p:txBody>
      </p:sp>
    </p:spTree>
    <p:extLst>
      <p:ext uri="{BB962C8B-B14F-4D97-AF65-F5344CB8AC3E}">
        <p14:creationId xmlns:p14="http://schemas.microsoft.com/office/powerpoint/2010/main" val="9903957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0"/>
            <a:ext cx="9144000" cy="677108"/>
          </a:xfrm>
          <a:prstGeom prst="rect">
            <a:avLst/>
          </a:prstGeom>
          <a:solidFill>
            <a:srgbClr val="7030A0"/>
          </a:solidFill>
        </p:spPr>
        <p:txBody>
          <a:bodyPr wrap="square" rtlCol="0">
            <a:spAutoFit/>
          </a:bodyPr>
          <a:lstStyle/>
          <a:p>
            <a:r>
              <a:rPr lang="en-GB" sz="3800" dirty="0">
                <a:solidFill>
                  <a:schemeClr val="bg1"/>
                </a:solidFill>
                <a:latin typeface="Comic Sans MS" panose="030F0702030302020204" pitchFamily="66" charset="0"/>
              </a:rPr>
              <a:t>Our Knowledge Organiser</a:t>
            </a:r>
          </a:p>
        </p:txBody>
      </p:sp>
      <p:pic>
        <p:nvPicPr>
          <p:cNvPr id="4" name="Picture 3"/>
          <p:cNvPicPr>
            <a:picLocks noChangeAspect="1"/>
          </p:cNvPicPr>
          <p:nvPr/>
        </p:nvPicPr>
        <p:blipFill>
          <a:blip r:embed="rId2"/>
          <a:stretch>
            <a:fillRect/>
          </a:stretch>
        </p:blipFill>
        <p:spPr>
          <a:xfrm>
            <a:off x="7841059" y="65088"/>
            <a:ext cx="1172214" cy="546931"/>
          </a:xfrm>
          <a:prstGeom prst="rect">
            <a:avLst/>
          </a:prstGeom>
        </p:spPr>
      </p:pic>
      <p:pic>
        <p:nvPicPr>
          <p:cNvPr id="2" name="Picture 1"/>
          <p:cNvPicPr>
            <a:picLocks noChangeAspect="1"/>
          </p:cNvPicPr>
          <p:nvPr/>
        </p:nvPicPr>
        <p:blipFill>
          <a:blip r:embed="rId3"/>
          <a:stretch>
            <a:fillRect/>
          </a:stretch>
        </p:blipFill>
        <p:spPr>
          <a:xfrm>
            <a:off x="-1" y="1014607"/>
            <a:ext cx="9144001" cy="5464313"/>
          </a:xfrm>
          <a:prstGeom prst="rect">
            <a:avLst/>
          </a:prstGeom>
        </p:spPr>
      </p:pic>
    </p:spTree>
    <p:extLst>
      <p:ext uri="{BB962C8B-B14F-4D97-AF65-F5344CB8AC3E}">
        <p14:creationId xmlns:p14="http://schemas.microsoft.com/office/powerpoint/2010/main" val="35581273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0"/>
            <a:ext cx="9144000" cy="677108"/>
          </a:xfrm>
          <a:prstGeom prst="rect">
            <a:avLst/>
          </a:prstGeom>
          <a:solidFill>
            <a:srgbClr val="7030A0"/>
          </a:solidFill>
        </p:spPr>
        <p:txBody>
          <a:bodyPr wrap="square" rtlCol="0">
            <a:spAutoFit/>
          </a:bodyPr>
          <a:lstStyle/>
          <a:p>
            <a:r>
              <a:rPr lang="en-GB" sz="3800" dirty="0">
                <a:solidFill>
                  <a:schemeClr val="bg1"/>
                </a:solidFill>
                <a:latin typeface="Comic Sans MS" panose="030F0702030302020204" pitchFamily="66" charset="0"/>
              </a:rPr>
              <a:t>Key Vocabulary</a:t>
            </a:r>
          </a:p>
        </p:txBody>
      </p:sp>
      <p:pic>
        <p:nvPicPr>
          <p:cNvPr id="15" name="Picture 14"/>
          <p:cNvPicPr>
            <a:picLocks noChangeAspect="1"/>
          </p:cNvPicPr>
          <p:nvPr/>
        </p:nvPicPr>
        <p:blipFill>
          <a:blip r:embed="rId2"/>
          <a:stretch>
            <a:fillRect/>
          </a:stretch>
        </p:blipFill>
        <p:spPr>
          <a:xfrm>
            <a:off x="7841059" y="65088"/>
            <a:ext cx="1172214" cy="546931"/>
          </a:xfrm>
          <a:prstGeom prst="rect">
            <a:avLst/>
          </a:prstGeom>
        </p:spPr>
      </p:pic>
      <p:sp>
        <p:nvSpPr>
          <p:cNvPr id="4" name="TextBox 3"/>
          <p:cNvSpPr txBox="1"/>
          <p:nvPr/>
        </p:nvSpPr>
        <p:spPr>
          <a:xfrm>
            <a:off x="0" y="749808"/>
            <a:ext cx="9144000" cy="507831"/>
          </a:xfrm>
          <a:prstGeom prst="rect">
            <a:avLst/>
          </a:prstGeom>
          <a:noFill/>
        </p:spPr>
        <p:txBody>
          <a:bodyPr wrap="square" rtlCol="0">
            <a:spAutoFit/>
          </a:bodyPr>
          <a:lstStyle/>
          <a:p>
            <a:r>
              <a:rPr lang="en-GB" sz="2700" b="1" u="sng" dirty="0">
                <a:effectLst>
                  <a:glow rad="228600">
                    <a:srgbClr val="CCCCFF">
                      <a:alpha val="40000"/>
                    </a:srgbClr>
                  </a:glow>
                </a:effectLst>
                <a:latin typeface="Comic Sans MS" panose="030F0702030302020204" pitchFamily="66" charset="0"/>
              </a:rPr>
              <a:t>Our key words for today’s lesson are:</a:t>
            </a:r>
          </a:p>
        </p:txBody>
      </p:sp>
      <p:sp>
        <p:nvSpPr>
          <p:cNvPr id="6" name="TextBox 5"/>
          <p:cNvSpPr txBox="1"/>
          <p:nvPr/>
        </p:nvSpPr>
        <p:spPr>
          <a:xfrm>
            <a:off x="628022" y="1694817"/>
            <a:ext cx="2537928" cy="523220"/>
          </a:xfrm>
          <a:prstGeom prst="rect">
            <a:avLst/>
          </a:prstGeom>
          <a:noFill/>
        </p:spPr>
        <p:txBody>
          <a:bodyPr wrap="square" rtlCol="0">
            <a:spAutoFit/>
          </a:bodyPr>
          <a:lstStyle/>
          <a:p>
            <a:r>
              <a:rPr lang="en-GB" sz="2800" b="1" dirty="0">
                <a:latin typeface="Comic Sans MS" panose="030F0702030302020204" pitchFamily="66" charset="0"/>
              </a:rPr>
              <a:t>String family</a:t>
            </a:r>
          </a:p>
        </p:txBody>
      </p:sp>
      <p:sp>
        <p:nvSpPr>
          <p:cNvPr id="7" name="TextBox 6"/>
          <p:cNvSpPr txBox="1"/>
          <p:nvPr/>
        </p:nvSpPr>
        <p:spPr>
          <a:xfrm>
            <a:off x="4427973" y="1694817"/>
            <a:ext cx="2537928" cy="523220"/>
          </a:xfrm>
          <a:prstGeom prst="rect">
            <a:avLst/>
          </a:prstGeom>
          <a:noFill/>
        </p:spPr>
        <p:txBody>
          <a:bodyPr wrap="square" rtlCol="0">
            <a:spAutoFit/>
          </a:bodyPr>
          <a:lstStyle/>
          <a:p>
            <a:r>
              <a:rPr lang="en-GB" sz="2800" b="1" dirty="0">
                <a:latin typeface="Comic Sans MS" panose="030F0702030302020204" pitchFamily="66" charset="0"/>
              </a:rPr>
              <a:t>violin</a:t>
            </a:r>
          </a:p>
        </p:txBody>
      </p:sp>
      <p:sp>
        <p:nvSpPr>
          <p:cNvPr id="8" name="TextBox 7"/>
          <p:cNvSpPr txBox="1"/>
          <p:nvPr/>
        </p:nvSpPr>
        <p:spPr>
          <a:xfrm>
            <a:off x="6565709" y="1680613"/>
            <a:ext cx="3722914" cy="523220"/>
          </a:xfrm>
          <a:prstGeom prst="rect">
            <a:avLst/>
          </a:prstGeom>
          <a:noFill/>
        </p:spPr>
        <p:txBody>
          <a:bodyPr wrap="square" rtlCol="0">
            <a:spAutoFit/>
          </a:bodyPr>
          <a:lstStyle/>
          <a:p>
            <a:r>
              <a:rPr lang="en-GB" sz="2800" b="1" dirty="0">
                <a:latin typeface="Comic Sans MS" panose="030F0702030302020204" pitchFamily="66" charset="0"/>
              </a:rPr>
              <a:t>viola</a:t>
            </a:r>
          </a:p>
        </p:txBody>
      </p:sp>
      <p:sp>
        <p:nvSpPr>
          <p:cNvPr id="9" name="TextBox 8"/>
          <p:cNvSpPr txBox="1"/>
          <p:nvPr/>
        </p:nvSpPr>
        <p:spPr>
          <a:xfrm>
            <a:off x="1185706" y="2443048"/>
            <a:ext cx="3722914" cy="523220"/>
          </a:xfrm>
          <a:prstGeom prst="rect">
            <a:avLst/>
          </a:prstGeom>
          <a:noFill/>
        </p:spPr>
        <p:txBody>
          <a:bodyPr wrap="square" rtlCol="0">
            <a:spAutoFit/>
          </a:bodyPr>
          <a:lstStyle/>
          <a:p>
            <a:r>
              <a:rPr lang="en-GB" sz="2800" b="1" dirty="0">
                <a:latin typeface="Comic Sans MS" panose="030F0702030302020204" pitchFamily="66" charset="0"/>
              </a:rPr>
              <a:t>cello</a:t>
            </a:r>
          </a:p>
        </p:txBody>
      </p:sp>
      <p:sp>
        <p:nvSpPr>
          <p:cNvPr id="10" name="TextBox 9"/>
          <p:cNvSpPr txBox="1"/>
          <p:nvPr/>
        </p:nvSpPr>
        <p:spPr>
          <a:xfrm>
            <a:off x="3282291" y="2430102"/>
            <a:ext cx="3722914" cy="523220"/>
          </a:xfrm>
          <a:prstGeom prst="rect">
            <a:avLst/>
          </a:prstGeom>
          <a:noFill/>
        </p:spPr>
        <p:txBody>
          <a:bodyPr wrap="square" rtlCol="0">
            <a:spAutoFit/>
          </a:bodyPr>
          <a:lstStyle/>
          <a:p>
            <a:r>
              <a:rPr lang="en-GB" sz="2800" b="1" dirty="0">
                <a:latin typeface="Comic Sans MS" panose="030F0702030302020204" pitchFamily="66" charset="0"/>
              </a:rPr>
              <a:t>Double bass</a:t>
            </a:r>
          </a:p>
        </p:txBody>
      </p:sp>
      <p:sp>
        <p:nvSpPr>
          <p:cNvPr id="11" name="TextBox 10"/>
          <p:cNvSpPr txBox="1"/>
          <p:nvPr/>
        </p:nvSpPr>
        <p:spPr>
          <a:xfrm>
            <a:off x="6691313" y="2427211"/>
            <a:ext cx="3722914" cy="523220"/>
          </a:xfrm>
          <a:prstGeom prst="rect">
            <a:avLst/>
          </a:prstGeom>
          <a:noFill/>
        </p:spPr>
        <p:txBody>
          <a:bodyPr wrap="square" rtlCol="0">
            <a:spAutoFit/>
          </a:bodyPr>
          <a:lstStyle/>
          <a:p>
            <a:r>
              <a:rPr lang="en-GB" sz="2800" b="1" dirty="0">
                <a:latin typeface="Comic Sans MS" panose="030F0702030302020204" pitchFamily="66" charset="0"/>
              </a:rPr>
              <a:t>piano</a:t>
            </a:r>
          </a:p>
        </p:txBody>
      </p:sp>
      <p:sp>
        <p:nvSpPr>
          <p:cNvPr id="12" name="TextBox 11"/>
          <p:cNvSpPr txBox="1"/>
          <p:nvPr/>
        </p:nvSpPr>
        <p:spPr>
          <a:xfrm>
            <a:off x="849086" y="3202430"/>
            <a:ext cx="3722914" cy="523220"/>
          </a:xfrm>
          <a:prstGeom prst="rect">
            <a:avLst/>
          </a:prstGeom>
          <a:noFill/>
        </p:spPr>
        <p:txBody>
          <a:bodyPr wrap="square" rtlCol="0">
            <a:spAutoFit/>
          </a:bodyPr>
          <a:lstStyle/>
          <a:p>
            <a:r>
              <a:rPr lang="en-GB" sz="2800" b="1" dirty="0">
                <a:latin typeface="Comic Sans MS" panose="030F0702030302020204" pitchFamily="66" charset="0"/>
              </a:rPr>
              <a:t>harp</a:t>
            </a:r>
          </a:p>
        </p:txBody>
      </p:sp>
      <p:sp>
        <p:nvSpPr>
          <p:cNvPr id="13" name="TextBox 12"/>
          <p:cNvSpPr txBox="1"/>
          <p:nvPr/>
        </p:nvSpPr>
        <p:spPr>
          <a:xfrm>
            <a:off x="3047163" y="3208929"/>
            <a:ext cx="3722914" cy="523220"/>
          </a:xfrm>
          <a:prstGeom prst="rect">
            <a:avLst/>
          </a:prstGeom>
          <a:noFill/>
        </p:spPr>
        <p:txBody>
          <a:bodyPr wrap="square" rtlCol="0">
            <a:spAutoFit/>
          </a:bodyPr>
          <a:lstStyle/>
          <a:p>
            <a:r>
              <a:rPr lang="en-GB" sz="2800" b="1" dirty="0" err="1">
                <a:latin typeface="Comic Sans MS" panose="030F0702030302020204" pitchFamily="66" charset="0"/>
              </a:rPr>
              <a:t>ukelele</a:t>
            </a:r>
            <a:endParaRPr lang="en-GB" sz="2800" b="1" dirty="0">
              <a:latin typeface="Comic Sans MS" panose="030F0702030302020204" pitchFamily="66" charset="0"/>
            </a:endParaRPr>
          </a:p>
        </p:txBody>
      </p:sp>
      <p:sp>
        <p:nvSpPr>
          <p:cNvPr id="14" name="TextBox 13"/>
          <p:cNvSpPr txBox="1"/>
          <p:nvPr/>
        </p:nvSpPr>
        <p:spPr>
          <a:xfrm>
            <a:off x="5680589" y="3159605"/>
            <a:ext cx="3722914" cy="523220"/>
          </a:xfrm>
          <a:prstGeom prst="rect">
            <a:avLst/>
          </a:prstGeom>
          <a:noFill/>
        </p:spPr>
        <p:txBody>
          <a:bodyPr wrap="square" rtlCol="0">
            <a:spAutoFit/>
          </a:bodyPr>
          <a:lstStyle/>
          <a:p>
            <a:r>
              <a:rPr lang="en-GB" sz="2800" b="1" dirty="0">
                <a:latin typeface="Comic Sans MS" panose="030F0702030302020204" pitchFamily="66" charset="0"/>
              </a:rPr>
              <a:t>guitar</a:t>
            </a:r>
          </a:p>
        </p:txBody>
      </p:sp>
      <p:sp>
        <p:nvSpPr>
          <p:cNvPr id="16" name="TextBox 15"/>
          <p:cNvSpPr txBox="1"/>
          <p:nvPr/>
        </p:nvSpPr>
        <p:spPr>
          <a:xfrm>
            <a:off x="1420834" y="4153363"/>
            <a:ext cx="3722914" cy="523220"/>
          </a:xfrm>
          <a:prstGeom prst="rect">
            <a:avLst/>
          </a:prstGeom>
          <a:noFill/>
        </p:spPr>
        <p:txBody>
          <a:bodyPr wrap="square" rtlCol="0">
            <a:spAutoFit/>
          </a:bodyPr>
          <a:lstStyle/>
          <a:p>
            <a:r>
              <a:rPr lang="en-GB" sz="2800" b="1" dirty="0">
                <a:latin typeface="Comic Sans MS" panose="030F0702030302020204" pitchFamily="66" charset="0"/>
              </a:rPr>
              <a:t>plucking</a:t>
            </a:r>
          </a:p>
        </p:txBody>
      </p:sp>
      <p:sp>
        <p:nvSpPr>
          <p:cNvPr id="17" name="TextBox 16"/>
          <p:cNvSpPr txBox="1"/>
          <p:nvPr/>
        </p:nvSpPr>
        <p:spPr>
          <a:xfrm>
            <a:off x="4587791" y="4196433"/>
            <a:ext cx="3722914" cy="523220"/>
          </a:xfrm>
          <a:prstGeom prst="rect">
            <a:avLst/>
          </a:prstGeom>
          <a:noFill/>
        </p:spPr>
        <p:txBody>
          <a:bodyPr wrap="square" rtlCol="0">
            <a:spAutoFit/>
          </a:bodyPr>
          <a:lstStyle/>
          <a:p>
            <a:r>
              <a:rPr lang="en-GB" sz="2800" b="1" dirty="0">
                <a:latin typeface="Comic Sans MS" panose="030F0702030302020204" pitchFamily="66" charset="0"/>
              </a:rPr>
              <a:t>Rubbing with bow</a:t>
            </a:r>
          </a:p>
        </p:txBody>
      </p:sp>
      <p:sp>
        <p:nvSpPr>
          <p:cNvPr id="18" name="TextBox 17"/>
          <p:cNvSpPr txBox="1"/>
          <p:nvPr/>
        </p:nvSpPr>
        <p:spPr>
          <a:xfrm>
            <a:off x="2842795" y="4971651"/>
            <a:ext cx="3722914" cy="523220"/>
          </a:xfrm>
          <a:prstGeom prst="rect">
            <a:avLst/>
          </a:prstGeom>
          <a:noFill/>
        </p:spPr>
        <p:txBody>
          <a:bodyPr wrap="square" rtlCol="0">
            <a:spAutoFit/>
          </a:bodyPr>
          <a:lstStyle/>
          <a:p>
            <a:r>
              <a:rPr lang="en-GB" sz="2800" b="1" dirty="0">
                <a:latin typeface="Comic Sans MS" panose="030F0702030302020204" pitchFamily="66" charset="0"/>
              </a:rPr>
              <a:t>striking</a:t>
            </a:r>
          </a:p>
        </p:txBody>
      </p:sp>
    </p:spTree>
    <p:extLst>
      <p:ext uri="{BB962C8B-B14F-4D97-AF65-F5344CB8AC3E}">
        <p14:creationId xmlns:p14="http://schemas.microsoft.com/office/powerpoint/2010/main" val="983239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500"/>
                                  </p:stCondLst>
                                  <p:childTnLst>
                                    <p:set>
                                      <p:cBhvr>
                                        <p:cTn id="9" dur="1" fill="hold">
                                          <p:stCondLst>
                                            <p:cond delay="0"/>
                                          </p:stCondLst>
                                        </p:cTn>
                                        <p:tgtEl>
                                          <p:spTgt spid="7"/>
                                        </p:tgtEl>
                                        <p:attrNameLst>
                                          <p:attrName>style.visibility</p:attrName>
                                        </p:attrNameLst>
                                      </p:cBhvr>
                                      <p:to>
                                        <p:strVal val="visible"/>
                                      </p:to>
                                    </p:set>
                                  </p:childTnLst>
                                </p:cTn>
                              </p:par>
                            </p:childTnLst>
                          </p:cTn>
                        </p:par>
                        <p:par>
                          <p:cTn id="10" fill="hold">
                            <p:stCondLst>
                              <p:cond delay="500"/>
                            </p:stCondLst>
                            <p:childTnLst>
                              <p:par>
                                <p:cTn id="11" presetID="1" presetClass="entr" presetSubtype="0" fill="hold" grpId="0" nodeType="afterEffect">
                                  <p:stCondLst>
                                    <p:cond delay="500"/>
                                  </p:stCondLst>
                                  <p:childTnLst>
                                    <p:set>
                                      <p:cBhvr>
                                        <p:cTn id="12" dur="1" fill="hold">
                                          <p:stCondLst>
                                            <p:cond delay="0"/>
                                          </p:stCondLst>
                                        </p:cTn>
                                        <p:tgtEl>
                                          <p:spTgt spid="8"/>
                                        </p:tgtEl>
                                        <p:attrNameLst>
                                          <p:attrName>style.visibility</p:attrName>
                                        </p:attrNameLst>
                                      </p:cBhvr>
                                      <p:to>
                                        <p:strVal val="visible"/>
                                      </p:to>
                                    </p:set>
                                  </p:childTnLst>
                                </p:cTn>
                              </p:par>
                            </p:childTnLst>
                          </p:cTn>
                        </p:par>
                        <p:par>
                          <p:cTn id="13" fill="hold">
                            <p:stCondLst>
                              <p:cond delay="1000"/>
                            </p:stCondLst>
                            <p:childTnLst>
                              <p:par>
                                <p:cTn id="14" presetID="1" presetClass="entr" presetSubtype="0" fill="hold" grpId="0" nodeType="afterEffect">
                                  <p:stCondLst>
                                    <p:cond delay="500"/>
                                  </p:stCondLst>
                                  <p:childTnLst>
                                    <p:set>
                                      <p:cBhvr>
                                        <p:cTn id="15" dur="1" fill="hold">
                                          <p:stCondLst>
                                            <p:cond delay="0"/>
                                          </p:stCondLst>
                                        </p:cTn>
                                        <p:tgtEl>
                                          <p:spTgt spid="9"/>
                                        </p:tgtEl>
                                        <p:attrNameLst>
                                          <p:attrName>style.visibility</p:attrName>
                                        </p:attrNameLst>
                                      </p:cBhvr>
                                      <p:to>
                                        <p:strVal val="visible"/>
                                      </p:to>
                                    </p:set>
                                  </p:childTnLst>
                                </p:cTn>
                              </p:par>
                            </p:childTnLst>
                          </p:cTn>
                        </p:par>
                        <p:par>
                          <p:cTn id="16" fill="hold">
                            <p:stCondLst>
                              <p:cond delay="1500"/>
                            </p:stCondLst>
                            <p:childTnLst>
                              <p:par>
                                <p:cTn id="17" presetID="1" presetClass="entr" presetSubtype="0" fill="hold" grpId="0" nodeType="afterEffect">
                                  <p:stCondLst>
                                    <p:cond delay="500"/>
                                  </p:stCondLst>
                                  <p:childTnLst>
                                    <p:set>
                                      <p:cBhvr>
                                        <p:cTn id="18" dur="1" fill="hold">
                                          <p:stCondLst>
                                            <p:cond delay="0"/>
                                          </p:stCondLst>
                                        </p:cTn>
                                        <p:tgtEl>
                                          <p:spTgt spid="10"/>
                                        </p:tgtEl>
                                        <p:attrNameLst>
                                          <p:attrName>style.visibility</p:attrName>
                                        </p:attrNameLst>
                                      </p:cBhvr>
                                      <p:to>
                                        <p:strVal val="visible"/>
                                      </p:to>
                                    </p:set>
                                  </p:childTnLst>
                                </p:cTn>
                              </p:par>
                            </p:childTnLst>
                          </p:cTn>
                        </p:par>
                        <p:par>
                          <p:cTn id="19" fill="hold">
                            <p:stCondLst>
                              <p:cond delay="2000"/>
                            </p:stCondLst>
                            <p:childTnLst>
                              <p:par>
                                <p:cTn id="20" presetID="1" presetClass="entr" presetSubtype="0" fill="hold" grpId="0" nodeType="afterEffect">
                                  <p:stCondLst>
                                    <p:cond delay="500"/>
                                  </p:stCondLst>
                                  <p:childTnLst>
                                    <p:set>
                                      <p:cBhvr>
                                        <p:cTn id="21" dur="1" fill="hold">
                                          <p:stCondLst>
                                            <p:cond delay="0"/>
                                          </p:stCondLst>
                                        </p:cTn>
                                        <p:tgtEl>
                                          <p:spTgt spid="11"/>
                                        </p:tgtEl>
                                        <p:attrNameLst>
                                          <p:attrName>style.visibility</p:attrName>
                                        </p:attrNameLst>
                                      </p:cBhvr>
                                      <p:to>
                                        <p:strVal val="visible"/>
                                      </p:to>
                                    </p:set>
                                  </p:childTnLst>
                                </p:cTn>
                              </p:par>
                            </p:childTnLst>
                          </p:cTn>
                        </p:par>
                        <p:par>
                          <p:cTn id="22" fill="hold">
                            <p:stCondLst>
                              <p:cond delay="2500"/>
                            </p:stCondLst>
                            <p:childTnLst>
                              <p:par>
                                <p:cTn id="23" presetID="1" presetClass="entr" presetSubtype="0" fill="hold" grpId="0" nodeType="afterEffect">
                                  <p:stCondLst>
                                    <p:cond delay="500"/>
                                  </p:stCondLst>
                                  <p:childTnLst>
                                    <p:set>
                                      <p:cBhvr>
                                        <p:cTn id="24" dur="1" fill="hold">
                                          <p:stCondLst>
                                            <p:cond delay="0"/>
                                          </p:stCondLst>
                                        </p:cTn>
                                        <p:tgtEl>
                                          <p:spTgt spid="12"/>
                                        </p:tgtEl>
                                        <p:attrNameLst>
                                          <p:attrName>style.visibility</p:attrName>
                                        </p:attrNameLst>
                                      </p:cBhvr>
                                      <p:to>
                                        <p:strVal val="visible"/>
                                      </p:to>
                                    </p:set>
                                  </p:childTnLst>
                                </p:cTn>
                              </p:par>
                            </p:childTnLst>
                          </p:cTn>
                        </p:par>
                        <p:par>
                          <p:cTn id="25" fill="hold">
                            <p:stCondLst>
                              <p:cond delay="3000"/>
                            </p:stCondLst>
                            <p:childTnLst>
                              <p:par>
                                <p:cTn id="26" presetID="1" presetClass="entr" presetSubtype="0" fill="hold" grpId="0" nodeType="afterEffect">
                                  <p:stCondLst>
                                    <p:cond delay="500"/>
                                  </p:stCondLst>
                                  <p:childTnLst>
                                    <p:set>
                                      <p:cBhvr>
                                        <p:cTn id="27" dur="1" fill="hold">
                                          <p:stCondLst>
                                            <p:cond delay="0"/>
                                          </p:stCondLst>
                                        </p:cTn>
                                        <p:tgtEl>
                                          <p:spTgt spid="13"/>
                                        </p:tgtEl>
                                        <p:attrNameLst>
                                          <p:attrName>style.visibility</p:attrName>
                                        </p:attrNameLst>
                                      </p:cBhvr>
                                      <p:to>
                                        <p:strVal val="visible"/>
                                      </p:to>
                                    </p:set>
                                  </p:childTnLst>
                                </p:cTn>
                              </p:par>
                            </p:childTnLst>
                          </p:cTn>
                        </p:par>
                        <p:par>
                          <p:cTn id="28" fill="hold">
                            <p:stCondLst>
                              <p:cond delay="3500"/>
                            </p:stCondLst>
                            <p:childTnLst>
                              <p:par>
                                <p:cTn id="29" presetID="1" presetClass="entr" presetSubtype="0" fill="hold" grpId="0" nodeType="afterEffect">
                                  <p:stCondLst>
                                    <p:cond delay="500"/>
                                  </p:stCondLst>
                                  <p:childTnLst>
                                    <p:set>
                                      <p:cBhvr>
                                        <p:cTn id="30" dur="1" fill="hold">
                                          <p:stCondLst>
                                            <p:cond delay="0"/>
                                          </p:stCondLst>
                                        </p:cTn>
                                        <p:tgtEl>
                                          <p:spTgt spid="14"/>
                                        </p:tgtEl>
                                        <p:attrNameLst>
                                          <p:attrName>style.visibility</p:attrName>
                                        </p:attrNameLst>
                                      </p:cBhvr>
                                      <p:to>
                                        <p:strVal val="visible"/>
                                      </p:to>
                                    </p:set>
                                  </p:childTnLst>
                                </p:cTn>
                              </p:par>
                            </p:childTnLst>
                          </p:cTn>
                        </p:par>
                        <p:par>
                          <p:cTn id="31" fill="hold">
                            <p:stCondLst>
                              <p:cond delay="4000"/>
                            </p:stCondLst>
                            <p:childTnLst>
                              <p:par>
                                <p:cTn id="32" presetID="1" presetClass="entr" presetSubtype="0" fill="hold" grpId="0" nodeType="afterEffect">
                                  <p:stCondLst>
                                    <p:cond delay="500"/>
                                  </p:stCondLst>
                                  <p:childTnLst>
                                    <p:set>
                                      <p:cBhvr>
                                        <p:cTn id="33" dur="1" fill="hold">
                                          <p:stCondLst>
                                            <p:cond delay="0"/>
                                          </p:stCondLst>
                                        </p:cTn>
                                        <p:tgtEl>
                                          <p:spTgt spid="16"/>
                                        </p:tgtEl>
                                        <p:attrNameLst>
                                          <p:attrName>style.visibility</p:attrName>
                                        </p:attrNameLst>
                                      </p:cBhvr>
                                      <p:to>
                                        <p:strVal val="visible"/>
                                      </p:to>
                                    </p:set>
                                  </p:childTnLst>
                                </p:cTn>
                              </p:par>
                            </p:childTnLst>
                          </p:cTn>
                        </p:par>
                        <p:par>
                          <p:cTn id="34" fill="hold">
                            <p:stCondLst>
                              <p:cond delay="4500"/>
                            </p:stCondLst>
                            <p:childTnLst>
                              <p:par>
                                <p:cTn id="35" presetID="1" presetClass="entr" presetSubtype="0" fill="hold" grpId="0" nodeType="afterEffect">
                                  <p:stCondLst>
                                    <p:cond delay="500"/>
                                  </p:stCondLst>
                                  <p:childTnLst>
                                    <p:set>
                                      <p:cBhvr>
                                        <p:cTn id="36" dur="1" fill="hold">
                                          <p:stCondLst>
                                            <p:cond delay="0"/>
                                          </p:stCondLst>
                                        </p:cTn>
                                        <p:tgtEl>
                                          <p:spTgt spid="17"/>
                                        </p:tgtEl>
                                        <p:attrNameLst>
                                          <p:attrName>style.visibility</p:attrName>
                                        </p:attrNameLst>
                                      </p:cBhvr>
                                      <p:to>
                                        <p:strVal val="visible"/>
                                      </p:to>
                                    </p:set>
                                  </p:childTnLst>
                                </p:cTn>
                              </p:par>
                            </p:childTnLst>
                          </p:cTn>
                        </p:par>
                        <p:par>
                          <p:cTn id="37" fill="hold">
                            <p:stCondLst>
                              <p:cond delay="5000"/>
                            </p:stCondLst>
                            <p:childTnLst>
                              <p:par>
                                <p:cTn id="38" presetID="1" presetClass="entr" presetSubtype="0" fill="hold" grpId="0" nodeType="afterEffect">
                                  <p:stCondLst>
                                    <p:cond delay="500"/>
                                  </p:stCondLst>
                                  <p:childTnLst>
                                    <p:set>
                                      <p:cBhvr>
                                        <p:cTn id="39"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P spid="11" grpId="0"/>
      <p:bldP spid="12" grpId="0"/>
      <p:bldP spid="13" grpId="0"/>
      <p:bldP spid="14" grpId="0"/>
      <p:bldP spid="16" grpId="0"/>
      <p:bldP spid="17" grpId="0"/>
      <p:bldP spid="1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Group 50"/>
          <p:cNvGraphicFramePr>
            <a:graphicFrameLocks noGrp="1"/>
          </p:cNvGraphicFramePr>
          <p:nvPr>
            <p:extLst>
              <p:ext uri="{D42A27DB-BD31-4B8C-83A1-F6EECF244321}">
                <p14:modId xmlns:p14="http://schemas.microsoft.com/office/powerpoint/2010/main" val="3512908655"/>
              </p:ext>
            </p:extLst>
          </p:nvPr>
        </p:nvGraphicFramePr>
        <p:xfrm>
          <a:off x="0" y="0"/>
          <a:ext cx="9139237" cy="7075020"/>
        </p:xfrm>
        <a:graphic>
          <a:graphicData uri="http://schemas.openxmlformats.org/drawingml/2006/table">
            <a:tbl>
              <a:tblPr/>
              <a:tblGrid>
                <a:gridCol w="9139237">
                  <a:extLst>
                    <a:ext uri="{9D8B030D-6E8A-4147-A177-3AD203B41FA5}">
                      <a16:colId xmlns:a16="http://schemas.microsoft.com/office/drawing/2014/main" val="20000"/>
                    </a:ext>
                  </a:extLst>
                </a:gridCol>
              </a:tblGrid>
              <a:tr h="793875">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lang="en-GB" sz="2000" b="1" i="0" kern="1200" baseline="0" dirty="0">
                          <a:solidFill>
                            <a:schemeClr val="bg1"/>
                          </a:solidFill>
                          <a:latin typeface="Comic Sans MS" panose="030F0702030302020204" pitchFamily="66" charset="0"/>
                          <a:ea typeface="+mn-ea"/>
                          <a:cs typeface="+mn-cs"/>
                        </a:rPr>
                        <a:t>L.O: to know the differences in sound, size and pitch of the violin, viola, cello and double bass instruments. .</a:t>
                      </a:r>
                      <a:endParaRPr lang="en-GB" sz="1800" b="1" i="0" kern="1200" dirty="0">
                        <a:solidFill>
                          <a:schemeClr val="bg1"/>
                        </a:solidFill>
                        <a:latin typeface="Comic Sans MS" panose="030F0702030302020204" pitchFamily="66" charset="0"/>
                        <a:ea typeface="+mn-ea"/>
                        <a:cs typeface="+mn-cs"/>
                      </a:endParaRPr>
                    </a:p>
                  </a:txBody>
                  <a:tcPr marL="91441" marR="91441" marT="34294" marB="3429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030A0"/>
                    </a:solidFill>
                  </a:tcPr>
                </a:tc>
                <a:extLst>
                  <a:ext uri="{0D108BD9-81ED-4DB2-BD59-A6C34878D82A}">
                    <a16:rowId xmlns:a16="http://schemas.microsoft.com/office/drawing/2014/main" val="10000"/>
                  </a:ext>
                </a:extLst>
              </a:tr>
              <a:tr h="811688">
                <a:tc>
                  <a:txBody>
                    <a:bodyPr/>
                    <a:lstStyle/>
                    <a:p>
                      <a:pPr marL="174625" indent="-174625">
                        <a:buFont typeface="Arial" pitchFamily="34" charset="0"/>
                        <a:buNone/>
                      </a:pPr>
                      <a:r>
                        <a:rPr kumimoji="0" lang="en-GB" sz="1100" b="1" i="0" u="none" strike="noStrike" cap="none" normalizeH="0" baseline="0" dirty="0">
                          <a:ln>
                            <a:noFill/>
                          </a:ln>
                          <a:solidFill>
                            <a:schemeClr val="tx1"/>
                          </a:solidFill>
                          <a:effectLst/>
                          <a:latin typeface="Comic Sans MS" panose="030F0702030302020204" pitchFamily="66" charset="0"/>
                          <a:cs typeface="Times New Roman" pitchFamily="18" charset="0"/>
                        </a:rPr>
                        <a:t>Success Criteria:</a:t>
                      </a:r>
                      <a:endParaRPr kumimoji="0" lang="en-GB" sz="1100" b="1" i="0" u="none" strike="noStrike" kern="1200" cap="none" normalizeH="0" baseline="0" dirty="0">
                        <a:ln>
                          <a:noFill/>
                        </a:ln>
                        <a:solidFill>
                          <a:schemeClr val="tx1"/>
                        </a:solidFill>
                        <a:effectLst/>
                        <a:latin typeface="Comic Sans MS" panose="030F0702030302020204" pitchFamily="66" charset="0"/>
                        <a:ea typeface="+mn-ea"/>
                        <a:cs typeface="Times New Roman" pitchFamily="18" charset="0"/>
                      </a:endParaRPr>
                    </a:p>
                    <a:p>
                      <a:r>
                        <a:rPr lang="en-GB" sz="1800" kern="1200" dirty="0">
                          <a:solidFill>
                            <a:schemeClr val="tx1"/>
                          </a:solidFill>
                          <a:effectLst/>
                          <a:latin typeface="+mn-lt"/>
                          <a:ea typeface="+mn-ea"/>
                          <a:cs typeface="+mn-cs"/>
                        </a:rPr>
                        <a:t>I know the difference between a violin, viola, cello and double bass.</a:t>
                      </a:r>
                    </a:p>
                    <a:p>
                      <a:r>
                        <a:rPr lang="en-GB" sz="1800" kern="1200" dirty="0">
                          <a:solidFill>
                            <a:schemeClr val="tx1"/>
                          </a:solidFill>
                          <a:effectLst/>
                          <a:latin typeface="+mn-lt"/>
                          <a:ea typeface="+mn-ea"/>
                          <a:cs typeface="+mn-cs"/>
                        </a:rPr>
                        <a:t>I know what sounds and pitches  the violin, viola, cello and double bass have, </a:t>
                      </a:r>
                    </a:p>
                    <a:p>
                      <a:pPr marL="0" indent="0">
                        <a:buFont typeface="Arial" panose="020B0604020202020204" pitchFamily="34" charset="0"/>
                        <a:buNone/>
                      </a:pPr>
                      <a:r>
                        <a:rPr kumimoji="0" lang="en-GB" sz="1600" b="0" i="1" u="none" strike="noStrike" kern="1200" cap="none" normalizeH="0" baseline="0" dirty="0">
                          <a:ln>
                            <a:noFill/>
                          </a:ln>
                          <a:solidFill>
                            <a:schemeClr val="tx1"/>
                          </a:solidFill>
                          <a:effectLst/>
                          <a:latin typeface="Comic Sans MS" panose="030F0702030302020204" pitchFamily="66" charset="0"/>
                          <a:ea typeface="+mn-ea"/>
                          <a:cs typeface="Times New Roman" pitchFamily="18" charset="0"/>
                        </a:rPr>
                        <a:t>.</a:t>
                      </a:r>
                      <a:endParaRPr kumimoji="0" lang="en-US" sz="1600" b="0" i="1" u="none" strike="noStrike" kern="1200" cap="none" normalizeH="0" baseline="0" dirty="0">
                        <a:ln>
                          <a:noFill/>
                        </a:ln>
                        <a:solidFill>
                          <a:schemeClr val="tx1"/>
                        </a:solidFill>
                        <a:effectLst/>
                        <a:latin typeface="Comic Sans MS" panose="030F0702030302020204" pitchFamily="66" charset="0"/>
                        <a:ea typeface="+mn-ea"/>
                        <a:cs typeface="Times New Roman" pitchFamily="18" charset="0"/>
                      </a:endParaRPr>
                    </a:p>
                  </a:txBody>
                  <a:tcPr marL="91441" marR="91441" marT="34294" marB="3429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EB"/>
                    </a:solidFill>
                  </a:tcPr>
                </a:tc>
                <a:extLst>
                  <a:ext uri="{0D108BD9-81ED-4DB2-BD59-A6C34878D82A}">
                    <a16:rowId xmlns:a16="http://schemas.microsoft.com/office/drawing/2014/main" val="10001"/>
                  </a:ext>
                </a:extLst>
              </a:tr>
              <a:tr h="5252437">
                <a:tc>
                  <a: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tabLst/>
                      </a:pPr>
                      <a:endParaRPr kumimoji="0" lang="en-GB" sz="2400" b="1" i="0" u="none" strike="noStrike" cap="none" normalizeH="0" baseline="0" dirty="0">
                        <a:ln>
                          <a:noFill/>
                        </a:ln>
                        <a:solidFill>
                          <a:srgbClr val="00B050"/>
                        </a:solidFill>
                        <a:effectLst/>
                        <a:latin typeface="Comic Sans MS" panose="030F0702030302020204" pitchFamily="66"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tabLst/>
                        <a:defRPr/>
                      </a:pPr>
                      <a:endParaRPr kumimoji="0" lang="en-GB" sz="2800" b="1" i="0" u="none" strike="noStrike" cap="none" normalizeH="0" baseline="0" dirty="0">
                        <a:ln>
                          <a:noFill/>
                        </a:ln>
                        <a:solidFill>
                          <a:schemeClr val="tx1"/>
                        </a:solidFill>
                        <a:effectLst/>
                        <a:latin typeface="Comic Sans MS" panose="030F0702030302020204" pitchFamily="66" charset="0"/>
                        <a:cs typeface="Times New Roman" pitchFamily="18" charset="0"/>
                      </a:endParaRPr>
                    </a:p>
                  </a:txBody>
                  <a:tcPr marL="91441" marR="91441" marT="34294" marB="3429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bl>
          </a:graphicData>
        </a:graphic>
      </p:graphicFrame>
      <p:sp>
        <p:nvSpPr>
          <p:cNvPr id="10" name="TextBox 9"/>
          <p:cNvSpPr txBox="1"/>
          <p:nvPr/>
        </p:nvSpPr>
        <p:spPr>
          <a:xfrm>
            <a:off x="160141" y="1872772"/>
            <a:ext cx="7829550" cy="461665"/>
          </a:xfrm>
          <a:prstGeom prst="rect">
            <a:avLst/>
          </a:prstGeom>
          <a:noFill/>
        </p:spPr>
        <p:txBody>
          <a:bodyPr>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2400" b="1" i="0" u="none" strike="noStrike" kern="1200" cap="none" spc="0" normalizeH="0" baseline="0" noProof="0" dirty="0">
                <a:ln>
                  <a:noFill/>
                </a:ln>
                <a:solidFill>
                  <a:prstClr val="black"/>
                </a:solidFill>
                <a:effectLst>
                  <a:glow rad="228600">
                    <a:srgbClr val="4472C4">
                      <a:satMod val="175000"/>
                      <a:alpha val="40000"/>
                    </a:srgbClr>
                  </a:glow>
                </a:effectLst>
                <a:uLnTx/>
                <a:uFillTx/>
                <a:latin typeface="Comic Sans MS" panose="030F0702030302020204" pitchFamily="66" charset="0"/>
                <a:ea typeface="+mn-ea"/>
                <a:cs typeface="Arial" panose="020B0604020202020204" pitchFamily="34" charset="0"/>
              </a:rPr>
              <a:t>Here are today’s key words:</a:t>
            </a:r>
          </a:p>
        </p:txBody>
      </p:sp>
      <p:pic>
        <p:nvPicPr>
          <p:cNvPr id="6" name="Picture 5"/>
          <p:cNvPicPr>
            <a:picLocks noChangeAspect="1"/>
          </p:cNvPicPr>
          <p:nvPr/>
        </p:nvPicPr>
        <p:blipFill>
          <a:blip r:embed="rId2"/>
          <a:stretch>
            <a:fillRect/>
          </a:stretch>
        </p:blipFill>
        <p:spPr>
          <a:xfrm>
            <a:off x="7841059" y="65088"/>
            <a:ext cx="1172214" cy="546931"/>
          </a:xfrm>
          <a:prstGeom prst="rect">
            <a:avLst/>
          </a:prstGeom>
        </p:spPr>
      </p:pic>
      <p:sp>
        <p:nvSpPr>
          <p:cNvPr id="5" name="TextBox 4"/>
          <p:cNvSpPr txBox="1"/>
          <p:nvPr/>
        </p:nvSpPr>
        <p:spPr>
          <a:xfrm>
            <a:off x="160141" y="2258203"/>
            <a:ext cx="3314659" cy="4154984"/>
          </a:xfrm>
          <a:prstGeom prst="rect">
            <a:avLst/>
          </a:prstGeom>
          <a:noFill/>
        </p:spPr>
        <p:txBody>
          <a:bodyPr wrap="square" rtlCol="0" anchor="t">
            <a:spAutoFit/>
          </a:bodyPr>
          <a:lstStyle/>
          <a:p>
            <a:pPr marL="342900" indent="-342900">
              <a:buFont typeface="Arial" panose="020B0604020202020204" pitchFamily="34" charset="0"/>
              <a:buChar char="•"/>
            </a:pPr>
            <a:r>
              <a:rPr lang="en-US" sz="2200" dirty="0">
                <a:effectLst/>
                <a:latin typeface="Comic Sans MS"/>
              </a:rPr>
              <a:t>String family</a:t>
            </a:r>
          </a:p>
          <a:p>
            <a:pPr marL="342900" indent="-342900">
              <a:buFont typeface="Arial" panose="020B0604020202020204" pitchFamily="34" charset="0"/>
              <a:buChar char="•"/>
            </a:pPr>
            <a:r>
              <a:rPr lang="en-US" sz="2200" dirty="0">
                <a:latin typeface="Comic Sans MS"/>
              </a:rPr>
              <a:t>Violin</a:t>
            </a:r>
            <a:endParaRPr lang="en-US" sz="2200" dirty="0">
              <a:latin typeface="Comic Sans MS" panose="030F0702030302020204" pitchFamily="66" charset="0"/>
            </a:endParaRPr>
          </a:p>
          <a:p>
            <a:pPr marL="342900" indent="-342900">
              <a:buFont typeface="Arial" panose="020B0604020202020204" pitchFamily="34" charset="0"/>
              <a:buChar char="•"/>
            </a:pPr>
            <a:r>
              <a:rPr lang="en-US" sz="2200" dirty="0">
                <a:latin typeface="Comic Sans MS" panose="030F0702030302020204" pitchFamily="66" charset="0"/>
              </a:rPr>
              <a:t>Viola</a:t>
            </a:r>
          </a:p>
          <a:p>
            <a:pPr marL="342900" indent="-342900">
              <a:buFont typeface="Arial" panose="020B0604020202020204" pitchFamily="34" charset="0"/>
              <a:buChar char="•"/>
            </a:pPr>
            <a:r>
              <a:rPr lang="en-US" sz="2200" dirty="0">
                <a:latin typeface="Comic Sans MS" panose="030F0702030302020204" pitchFamily="66" charset="0"/>
              </a:rPr>
              <a:t>Cello</a:t>
            </a:r>
          </a:p>
          <a:p>
            <a:pPr marL="342900" indent="-342900">
              <a:buFont typeface="Arial" panose="020B0604020202020204" pitchFamily="34" charset="0"/>
              <a:buChar char="•"/>
            </a:pPr>
            <a:r>
              <a:rPr lang="en-US" sz="2200" dirty="0">
                <a:latin typeface="Comic Sans MS"/>
              </a:rPr>
              <a:t>Double bass</a:t>
            </a:r>
          </a:p>
          <a:p>
            <a:pPr marL="342900" indent="-342900">
              <a:buFont typeface="Arial" panose="020B0604020202020204" pitchFamily="34" charset="0"/>
              <a:buChar char="•"/>
            </a:pPr>
            <a:r>
              <a:rPr lang="en-US" sz="2200" dirty="0">
                <a:latin typeface="Comic Sans MS" panose="030F0702030302020204" pitchFamily="66" charset="0"/>
              </a:rPr>
              <a:t>Piano</a:t>
            </a:r>
          </a:p>
          <a:p>
            <a:pPr marL="342900" indent="-342900">
              <a:buFont typeface="Arial" panose="020B0604020202020204" pitchFamily="34" charset="0"/>
              <a:buChar char="•"/>
            </a:pPr>
            <a:r>
              <a:rPr lang="en-US" sz="2200" dirty="0">
                <a:latin typeface="Comic Sans MS" panose="030F0702030302020204" pitchFamily="66" charset="0"/>
              </a:rPr>
              <a:t>Harp</a:t>
            </a:r>
          </a:p>
          <a:p>
            <a:pPr marL="342900" indent="-342900">
              <a:buFont typeface="Arial" panose="020B0604020202020204" pitchFamily="34" charset="0"/>
              <a:buChar char="•"/>
            </a:pPr>
            <a:r>
              <a:rPr lang="en-US" sz="2200" dirty="0" err="1">
                <a:latin typeface="Comic Sans MS" panose="030F0702030302020204" pitchFamily="66" charset="0"/>
              </a:rPr>
              <a:t>Ukelele</a:t>
            </a:r>
            <a:endParaRPr lang="en-US" sz="2200" dirty="0">
              <a:latin typeface="Comic Sans MS" panose="030F0702030302020204" pitchFamily="66" charset="0"/>
            </a:endParaRPr>
          </a:p>
          <a:p>
            <a:pPr marL="342900" indent="-342900">
              <a:buFont typeface="Arial" panose="020B0604020202020204" pitchFamily="34" charset="0"/>
              <a:buChar char="•"/>
            </a:pPr>
            <a:r>
              <a:rPr lang="en-US" sz="2200" dirty="0">
                <a:latin typeface="Comic Sans MS" panose="030F0702030302020204" pitchFamily="66" charset="0"/>
              </a:rPr>
              <a:t>Guitar</a:t>
            </a:r>
          </a:p>
          <a:p>
            <a:pPr marL="342900" indent="-342900">
              <a:buFont typeface="Arial" panose="020B0604020202020204" pitchFamily="34" charset="0"/>
              <a:buChar char="•"/>
            </a:pPr>
            <a:r>
              <a:rPr lang="en-US" sz="2200" dirty="0">
                <a:latin typeface="Comic Sans MS" panose="030F0702030302020204" pitchFamily="66" charset="0"/>
              </a:rPr>
              <a:t>Plucking</a:t>
            </a:r>
          </a:p>
          <a:p>
            <a:pPr marL="342900" indent="-342900">
              <a:buFont typeface="Arial" panose="020B0604020202020204" pitchFamily="34" charset="0"/>
              <a:buChar char="•"/>
            </a:pPr>
            <a:r>
              <a:rPr lang="en-US" sz="2200" dirty="0">
                <a:latin typeface="Comic Sans MS"/>
              </a:rPr>
              <a:t>Rubbing with bow</a:t>
            </a:r>
          </a:p>
          <a:p>
            <a:pPr marL="342900" indent="-342900">
              <a:buFont typeface="Arial" panose="020B0604020202020204" pitchFamily="34" charset="0"/>
              <a:buChar char="•"/>
            </a:pPr>
            <a:r>
              <a:rPr lang="en-US" sz="2200" dirty="0">
                <a:latin typeface="Comic Sans MS" panose="030F0702030302020204" pitchFamily="66" charset="0"/>
              </a:rPr>
              <a:t>striking</a:t>
            </a:r>
          </a:p>
        </p:txBody>
      </p:sp>
      <p:pic>
        <p:nvPicPr>
          <p:cNvPr id="12" name="Picture 11"/>
          <p:cNvPicPr>
            <a:picLocks noChangeAspect="1"/>
          </p:cNvPicPr>
          <p:nvPr/>
        </p:nvPicPr>
        <p:blipFill>
          <a:blip r:embed="rId3"/>
          <a:stretch>
            <a:fillRect/>
          </a:stretch>
        </p:blipFill>
        <p:spPr>
          <a:xfrm>
            <a:off x="4692581" y="2578170"/>
            <a:ext cx="3902029" cy="2978567"/>
          </a:xfrm>
          <a:prstGeom prst="rect">
            <a:avLst/>
          </a:prstGeom>
        </p:spPr>
      </p:pic>
    </p:spTree>
    <p:extLst>
      <p:ext uri="{BB962C8B-B14F-4D97-AF65-F5344CB8AC3E}">
        <p14:creationId xmlns:p14="http://schemas.microsoft.com/office/powerpoint/2010/main" val="3075396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0" y="0"/>
            <a:ext cx="9144000" cy="677108"/>
          </a:xfrm>
          <a:prstGeom prst="rect">
            <a:avLst/>
          </a:prstGeom>
          <a:solidFill>
            <a:srgbClr val="7030A0"/>
          </a:solidFill>
        </p:spPr>
        <p:txBody>
          <a:bodyPr wrap="square" rtlCol="0">
            <a:spAutoFit/>
          </a:bodyPr>
          <a:lstStyle/>
          <a:p>
            <a:r>
              <a:rPr lang="en-GB" sz="3800" dirty="0">
                <a:solidFill>
                  <a:schemeClr val="bg1"/>
                </a:solidFill>
                <a:latin typeface="Comic Sans MS" panose="030F0702030302020204" pitchFamily="66" charset="0"/>
              </a:rPr>
              <a:t>The string family</a:t>
            </a:r>
          </a:p>
        </p:txBody>
      </p:sp>
      <p:pic>
        <p:nvPicPr>
          <p:cNvPr id="19" name="Picture 18"/>
          <p:cNvPicPr>
            <a:picLocks noChangeAspect="1"/>
          </p:cNvPicPr>
          <p:nvPr/>
        </p:nvPicPr>
        <p:blipFill>
          <a:blip r:embed="rId2"/>
          <a:stretch>
            <a:fillRect/>
          </a:stretch>
        </p:blipFill>
        <p:spPr>
          <a:xfrm>
            <a:off x="7841059" y="65088"/>
            <a:ext cx="1172214" cy="546931"/>
          </a:xfrm>
          <a:prstGeom prst="rect">
            <a:avLst/>
          </a:prstGeom>
        </p:spPr>
      </p:pic>
      <p:sp>
        <p:nvSpPr>
          <p:cNvPr id="6" name="TextBox 5"/>
          <p:cNvSpPr txBox="1"/>
          <p:nvPr/>
        </p:nvSpPr>
        <p:spPr>
          <a:xfrm>
            <a:off x="140208" y="892540"/>
            <a:ext cx="9003792" cy="523220"/>
          </a:xfrm>
          <a:prstGeom prst="rect">
            <a:avLst/>
          </a:prstGeom>
          <a:noFill/>
        </p:spPr>
        <p:txBody>
          <a:bodyPr wrap="square" rtlCol="0">
            <a:spAutoFit/>
          </a:bodyPr>
          <a:lstStyle/>
          <a:p>
            <a:r>
              <a:rPr lang="en-GB" sz="2800" b="1" dirty="0">
                <a:effectLst>
                  <a:glow rad="228600">
                    <a:srgbClr val="CCCCFF">
                      <a:alpha val="40000"/>
                    </a:srgbClr>
                  </a:glow>
                </a:effectLst>
                <a:latin typeface="Comic Sans MS" panose="030F0702030302020204" pitchFamily="66" charset="0"/>
              </a:rPr>
              <a:t>What instruments are in the string family?</a:t>
            </a:r>
          </a:p>
        </p:txBody>
      </p:sp>
      <p:grpSp>
        <p:nvGrpSpPr>
          <p:cNvPr id="31" name="Group 30"/>
          <p:cNvGrpSpPr/>
          <p:nvPr/>
        </p:nvGrpSpPr>
        <p:grpSpPr>
          <a:xfrm>
            <a:off x="290512" y="1415760"/>
            <a:ext cx="3046795" cy="2841794"/>
            <a:chOff x="290512" y="1415760"/>
            <a:chExt cx="3046795" cy="2841794"/>
          </a:xfrm>
        </p:grpSpPr>
        <p:pic>
          <p:nvPicPr>
            <p:cNvPr id="29" name="Picture 28"/>
            <p:cNvPicPr>
              <a:picLocks noChangeAspect="1"/>
            </p:cNvPicPr>
            <p:nvPr/>
          </p:nvPicPr>
          <p:blipFill>
            <a:blip r:embed="rId3"/>
            <a:stretch>
              <a:fillRect/>
            </a:stretch>
          </p:blipFill>
          <p:spPr>
            <a:xfrm>
              <a:off x="290512" y="1415760"/>
              <a:ext cx="1813623" cy="2240358"/>
            </a:xfrm>
            <a:prstGeom prst="rect">
              <a:avLst/>
            </a:prstGeom>
          </p:spPr>
        </p:pic>
        <p:sp>
          <p:nvSpPr>
            <p:cNvPr id="30" name="TextBox 29"/>
            <p:cNvSpPr txBox="1"/>
            <p:nvPr/>
          </p:nvSpPr>
          <p:spPr>
            <a:xfrm>
              <a:off x="432864" y="3734334"/>
              <a:ext cx="2904443" cy="523220"/>
            </a:xfrm>
            <a:prstGeom prst="rect">
              <a:avLst/>
            </a:prstGeom>
            <a:noFill/>
          </p:spPr>
          <p:txBody>
            <a:bodyPr wrap="square" rtlCol="0">
              <a:spAutoFit/>
            </a:bodyPr>
            <a:lstStyle/>
            <a:p>
              <a:r>
                <a:rPr lang="en-GB" sz="2800" dirty="0">
                  <a:latin typeface="Comic Sans MS" panose="030F0702030302020204" pitchFamily="66" charset="0"/>
                </a:rPr>
                <a:t>violin</a:t>
              </a:r>
            </a:p>
          </p:txBody>
        </p:sp>
      </p:grpSp>
      <p:grpSp>
        <p:nvGrpSpPr>
          <p:cNvPr id="34" name="Group 33"/>
          <p:cNvGrpSpPr/>
          <p:nvPr/>
        </p:nvGrpSpPr>
        <p:grpSpPr>
          <a:xfrm>
            <a:off x="2990797" y="1601047"/>
            <a:ext cx="2949005" cy="2760614"/>
            <a:chOff x="2990797" y="1631192"/>
            <a:chExt cx="2949005" cy="2760614"/>
          </a:xfrm>
        </p:grpSpPr>
        <p:pic>
          <p:nvPicPr>
            <p:cNvPr id="32" name="Picture 31"/>
            <p:cNvPicPr>
              <a:picLocks noChangeAspect="1"/>
            </p:cNvPicPr>
            <p:nvPr/>
          </p:nvPicPr>
          <p:blipFill>
            <a:blip r:embed="rId4"/>
            <a:stretch>
              <a:fillRect/>
            </a:stretch>
          </p:blipFill>
          <p:spPr>
            <a:xfrm>
              <a:off x="2990797" y="1631192"/>
              <a:ext cx="1387767" cy="2198286"/>
            </a:xfrm>
            <a:prstGeom prst="rect">
              <a:avLst/>
            </a:prstGeom>
          </p:spPr>
        </p:pic>
        <p:sp>
          <p:nvSpPr>
            <p:cNvPr id="33" name="TextBox 32"/>
            <p:cNvSpPr txBox="1"/>
            <p:nvPr/>
          </p:nvSpPr>
          <p:spPr>
            <a:xfrm>
              <a:off x="3035359" y="3868586"/>
              <a:ext cx="2904443" cy="523220"/>
            </a:xfrm>
            <a:prstGeom prst="rect">
              <a:avLst/>
            </a:prstGeom>
            <a:noFill/>
          </p:spPr>
          <p:txBody>
            <a:bodyPr wrap="square" rtlCol="0">
              <a:spAutoFit/>
            </a:bodyPr>
            <a:lstStyle/>
            <a:p>
              <a:r>
                <a:rPr lang="en-GB" sz="2800" dirty="0">
                  <a:latin typeface="Comic Sans MS" panose="030F0702030302020204" pitchFamily="66" charset="0"/>
                </a:rPr>
                <a:t>viola</a:t>
              </a:r>
            </a:p>
          </p:txBody>
        </p:sp>
      </p:grpSp>
      <p:grpSp>
        <p:nvGrpSpPr>
          <p:cNvPr id="37" name="Group 36"/>
          <p:cNvGrpSpPr/>
          <p:nvPr/>
        </p:nvGrpSpPr>
        <p:grpSpPr>
          <a:xfrm>
            <a:off x="4688211" y="1489834"/>
            <a:ext cx="3152848" cy="4489670"/>
            <a:chOff x="4688211" y="1489834"/>
            <a:chExt cx="3152848" cy="4489670"/>
          </a:xfrm>
        </p:grpSpPr>
        <p:sp>
          <p:nvSpPr>
            <p:cNvPr id="10" name="TextBox 9"/>
            <p:cNvSpPr txBox="1"/>
            <p:nvPr/>
          </p:nvSpPr>
          <p:spPr>
            <a:xfrm>
              <a:off x="4936616" y="5456284"/>
              <a:ext cx="2904443" cy="523220"/>
            </a:xfrm>
            <a:prstGeom prst="rect">
              <a:avLst/>
            </a:prstGeom>
            <a:noFill/>
          </p:spPr>
          <p:txBody>
            <a:bodyPr wrap="square" rtlCol="0">
              <a:spAutoFit/>
            </a:bodyPr>
            <a:lstStyle/>
            <a:p>
              <a:r>
                <a:rPr lang="en-GB" sz="2800" dirty="0">
                  <a:latin typeface="Comic Sans MS" panose="030F0702030302020204" pitchFamily="66" charset="0"/>
                </a:rPr>
                <a:t>cello</a:t>
              </a:r>
            </a:p>
          </p:txBody>
        </p:sp>
        <p:pic>
          <p:nvPicPr>
            <p:cNvPr id="35" name="Picture 34"/>
            <p:cNvPicPr>
              <a:picLocks noChangeAspect="1"/>
            </p:cNvPicPr>
            <p:nvPr/>
          </p:nvPicPr>
          <p:blipFill>
            <a:blip r:embed="rId5"/>
            <a:stretch>
              <a:fillRect/>
            </a:stretch>
          </p:blipFill>
          <p:spPr>
            <a:xfrm>
              <a:off x="4688211" y="1489834"/>
              <a:ext cx="1556950" cy="3892376"/>
            </a:xfrm>
            <a:prstGeom prst="rect">
              <a:avLst/>
            </a:prstGeom>
          </p:spPr>
        </p:pic>
      </p:grpSp>
      <p:grpSp>
        <p:nvGrpSpPr>
          <p:cNvPr id="39" name="Group 38"/>
          <p:cNvGrpSpPr/>
          <p:nvPr/>
        </p:nvGrpSpPr>
        <p:grpSpPr>
          <a:xfrm>
            <a:off x="6690247" y="1489834"/>
            <a:ext cx="2453754" cy="5228395"/>
            <a:chOff x="6690247" y="1489834"/>
            <a:chExt cx="2453754" cy="5228395"/>
          </a:xfrm>
        </p:grpSpPr>
        <p:sp>
          <p:nvSpPr>
            <p:cNvPr id="36" name="TextBox 35"/>
            <p:cNvSpPr txBox="1"/>
            <p:nvPr/>
          </p:nvSpPr>
          <p:spPr>
            <a:xfrm>
              <a:off x="6690247" y="6195009"/>
              <a:ext cx="2453754" cy="523220"/>
            </a:xfrm>
            <a:prstGeom prst="rect">
              <a:avLst/>
            </a:prstGeom>
            <a:noFill/>
          </p:spPr>
          <p:txBody>
            <a:bodyPr wrap="square" rtlCol="0">
              <a:spAutoFit/>
            </a:bodyPr>
            <a:lstStyle/>
            <a:p>
              <a:r>
                <a:rPr lang="en-GB" sz="2800" dirty="0">
                  <a:latin typeface="Comic Sans MS" panose="030F0702030302020204" pitchFamily="66" charset="0"/>
                </a:rPr>
                <a:t>Double bass</a:t>
              </a:r>
            </a:p>
          </p:txBody>
        </p:sp>
        <p:pic>
          <p:nvPicPr>
            <p:cNvPr id="38" name="Picture 37"/>
            <p:cNvPicPr>
              <a:picLocks noChangeAspect="1"/>
            </p:cNvPicPr>
            <p:nvPr/>
          </p:nvPicPr>
          <p:blipFill>
            <a:blip r:embed="rId6"/>
            <a:stretch>
              <a:fillRect/>
            </a:stretch>
          </p:blipFill>
          <p:spPr>
            <a:xfrm>
              <a:off x="6690247" y="1489834"/>
              <a:ext cx="2138990" cy="4700705"/>
            </a:xfrm>
            <a:prstGeom prst="rect">
              <a:avLst/>
            </a:prstGeom>
          </p:spPr>
        </p:pic>
      </p:grpSp>
    </p:spTree>
    <p:extLst>
      <p:ext uri="{BB962C8B-B14F-4D97-AF65-F5344CB8AC3E}">
        <p14:creationId xmlns:p14="http://schemas.microsoft.com/office/powerpoint/2010/main" val="3117229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31"/>
                                        </p:tgtEl>
                                        <p:attrNameLst>
                                          <p:attrName>style.visibility</p:attrName>
                                        </p:attrNameLst>
                                      </p:cBhvr>
                                      <p:to>
                                        <p:strVal val="visible"/>
                                      </p:to>
                                    </p:set>
                                    <p:anim calcmode="lin" valueType="num">
                                      <p:cBhvr additive="base">
                                        <p:cTn id="11" dur="500" fill="hold"/>
                                        <p:tgtEl>
                                          <p:spTgt spid="31"/>
                                        </p:tgtEl>
                                        <p:attrNameLst>
                                          <p:attrName>ppt_x</p:attrName>
                                        </p:attrNameLst>
                                      </p:cBhvr>
                                      <p:tavLst>
                                        <p:tav tm="0">
                                          <p:val>
                                            <p:strVal val="#ppt_x"/>
                                          </p:val>
                                        </p:tav>
                                        <p:tav tm="100000">
                                          <p:val>
                                            <p:strVal val="#ppt_x"/>
                                          </p:val>
                                        </p:tav>
                                      </p:tavLst>
                                    </p:anim>
                                    <p:anim calcmode="lin" valueType="num">
                                      <p:cBhvr additive="base">
                                        <p:cTn id="12" dur="500" fill="hold"/>
                                        <p:tgtEl>
                                          <p:spTgt spid="31"/>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 presetClass="entr" presetSubtype="4" fill="hold" nodeType="afterEffect">
                                  <p:stCondLst>
                                    <p:cond delay="500"/>
                                  </p:stCondLst>
                                  <p:childTnLst>
                                    <p:set>
                                      <p:cBhvr>
                                        <p:cTn id="15" dur="1" fill="hold">
                                          <p:stCondLst>
                                            <p:cond delay="0"/>
                                          </p:stCondLst>
                                        </p:cTn>
                                        <p:tgtEl>
                                          <p:spTgt spid="34"/>
                                        </p:tgtEl>
                                        <p:attrNameLst>
                                          <p:attrName>style.visibility</p:attrName>
                                        </p:attrNameLst>
                                      </p:cBhvr>
                                      <p:to>
                                        <p:strVal val="visible"/>
                                      </p:to>
                                    </p:set>
                                    <p:anim calcmode="lin" valueType="num">
                                      <p:cBhvr additive="base">
                                        <p:cTn id="16" dur="500" fill="hold"/>
                                        <p:tgtEl>
                                          <p:spTgt spid="34"/>
                                        </p:tgtEl>
                                        <p:attrNameLst>
                                          <p:attrName>ppt_x</p:attrName>
                                        </p:attrNameLst>
                                      </p:cBhvr>
                                      <p:tavLst>
                                        <p:tav tm="0">
                                          <p:val>
                                            <p:strVal val="#ppt_x"/>
                                          </p:val>
                                        </p:tav>
                                        <p:tav tm="100000">
                                          <p:val>
                                            <p:strVal val="#ppt_x"/>
                                          </p:val>
                                        </p:tav>
                                      </p:tavLst>
                                    </p:anim>
                                    <p:anim calcmode="lin" valueType="num">
                                      <p:cBhvr additive="base">
                                        <p:cTn id="17" dur="500" fill="hold"/>
                                        <p:tgtEl>
                                          <p:spTgt spid="34"/>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 presetClass="entr" presetSubtype="4" fill="hold" nodeType="afterEffect">
                                  <p:stCondLst>
                                    <p:cond delay="500"/>
                                  </p:stCondLst>
                                  <p:childTnLst>
                                    <p:set>
                                      <p:cBhvr>
                                        <p:cTn id="20" dur="1" fill="hold">
                                          <p:stCondLst>
                                            <p:cond delay="0"/>
                                          </p:stCondLst>
                                        </p:cTn>
                                        <p:tgtEl>
                                          <p:spTgt spid="37"/>
                                        </p:tgtEl>
                                        <p:attrNameLst>
                                          <p:attrName>style.visibility</p:attrName>
                                        </p:attrNameLst>
                                      </p:cBhvr>
                                      <p:to>
                                        <p:strVal val="visible"/>
                                      </p:to>
                                    </p:set>
                                    <p:anim calcmode="lin" valueType="num">
                                      <p:cBhvr additive="base">
                                        <p:cTn id="21" dur="500" fill="hold"/>
                                        <p:tgtEl>
                                          <p:spTgt spid="37"/>
                                        </p:tgtEl>
                                        <p:attrNameLst>
                                          <p:attrName>ppt_x</p:attrName>
                                        </p:attrNameLst>
                                      </p:cBhvr>
                                      <p:tavLst>
                                        <p:tav tm="0">
                                          <p:val>
                                            <p:strVal val="#ppt_x"/>
                                          </p:val>
                                        </p:tav>
                                        <p:tav tm="100000">
                                          <p:val>
                                            <p:strVal val="#ppt_x"/>
                                          </p:val>
                                        </p:tav>
                                      </p:tavLst>
                                    </p:anim>
                                    <p:anim calcmode="lin" valueType="num">
                                      <p:cBhvr additive="base">
                                        <p:cTn id="22" dur="500" fill="hold"/>
                                        <p:tgtEl>
                                          <p:spTgt spid="37"/>
                                        </p:tgtEl>
                                        <p:attrNameLst>
                                          <p:attrName>ppt_y</p:attrName>
                                        </p:attrNameLst>
                                      </p:cBhvr>
                                      <p:tavLst>
                                        <p:tav tm="0">
                                          <p:val>
                                            <p:strVal val="1+#ppt_h/2"/>
                                          </p:val>
                                        </p:tav>
                                        <p:tav tm="100000">
                                          <p:val>
                                            <p:strVal val="#ppt_y"/>
                                          </p:val>
                                        </p:tav>
                                      </p:tavLst>
                                    </p:anim>
                                  </p:childTnLst>
                                </p:cTn>
                              </p:par>
                            </p:childTnLst>
                          </p:cTn>
                        </p:par>
                        <p:par>
                          <p:cTn id="23" fill="hold">
                            <p:stCondLst>
                              <p:cond delay="2500"/>
                            </p:stCondLst>
                            <p:childTnLst>
                              <p:par>
                                <p:cTn id="24" presetID="2" presetClass="entr" presetSubtype="4" fill="hold" nodeType="afterEffect">
                                  <p:stCondLst>
                                    <p:cond delay="500"/>
                                  </p:stCondLst>
                                  <p:childTnLst>
                                    <p:set>
                                      <p:cBhvr>
                                        <p:cTn id="25" dur="1" fill="hold">
                                          <p:stCondLst>
                                            <p:cond delay="0"/>
                                          </p:stCondLst>
                                        </p:cTn>
                                        <p:tgtEl>
                                          <p:spTgt spid="39"/>
                                        </p:tgtEl>
                                        <p:attrNameLst>
                                          <p:attrName>style.visibility</p:attrName>
                                        </p:attrNameLst>
                                      </p:cBhvr>
                                      <p:to>
                                        <p:strVal val="visible"/>
                                      </p:to>
                                    </p:set>
                                    <p:anim calcmode="lin" valueType="num">
                                      <p:cBhvr additive="base">
                                        <p:cTn id="26" dur="500" fill="hold"/>
                                        <p:tgtEl>
                                          <p:spTgt spid="39"/>
                                        </p:tgtEl>
                                        <p:attrNameLst>
                                          <p:attrName>ppt_x</p:attrName>
                                        </p:attrNameLst>
                                      </p:cBhvr>
                                      <p:tavLst>
                                        <p:tav tm="0">
                                          <p:val>
                                            <p:strVal val="#ppt_x"/>
                                          </p:val>
                                        </p:tav>
                                        <p:tav tm="100000">
                                          <p:val>
                                            <p:strVal val="#ppt_x"/>
                                          </p:val>
                                        </p:tav>
                                      </p:tavLst>
                                    </p:anim>
                                    <p:anim calcmode="lin" valueType="num">
                                      <p:cBhvr additive="base">
                                        <p:cTn id="27"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0" y="0"/>
            <a:ext cx="9144000" cy="677108"/>
          </a:xfrm>
          <a:prstGeom prst="rect">
            <a:avLst/>
          </a:prstGeom>
          <a:solidFill>
            <a:srgbClr val="7030A0"/>
          </a:solidFill>
        </p:spPr>
        <p:txBody>
          <a:bodyPr wrap="square" rtlCol="0">
            <a:spAutoFit/>
          </a:bodyPr>
          <a:lstStyle/>
          <a:p>
            <a:r>
              <a:rPr lang="en-GB" sz="3800" dirty="0">
                <a:solidFill>
                  <a:schemeClr val="bg1"/>
                </a:solidFill>
                <a:latin typeface="Comic Sans MS" panose="030F0702030302020204" pitchFamily="66" charset="0"/>
              </a:rPr>
              <a:t>The string family</a:t>
            </a:r>
          </a:p>
        </p:txBody>
      </p:sp>
      <p:pic>
        <p:nvPicPr>
          <p:cNvPr id="19" name="Picture 18"/>
          <p:cNvPicPr>
            <a:picLocks noChangeAspect="1"/>
          </p:cNvPicPr>
          <p:nvPr/>
        </p:nvPicPr>
        <p:blipFill>
          <a:blip r:embed="rId2"/>
          <a:stretch>
            <a:fillRect/>
          </a:stretch>
        </p:blipFill>
        <p:spPr>
          <a:xfrm>
            <a:off x="7841059" y="65088"/>
            <a:ext cx="1172214" cy="546931"/>
          </a:xfrm>
          <a:prstGeom prst="rect">
            <a:avLst/>
          </a:prstGeom>
        </p:spPr>
      </p:pic>
      <p:sp>
        <p:nvSpPr>
          <p:cNvPr id="6" name="TextBox 5"/>
          <p:cNvSpPr txBox="1"/>
          <p:nvPr/>
        </p:nvSpPr>
        <p:spPr>
          <a:xfrm>
            <a:off x="140208" y="892540"/>
            <a:ext cx="9003792" cy="523220"/>
          </a:xfrm>
          <a:prstGeom prst="rect">
            <a:avLst/>
          </a:prstGeom>
          <a:noFill/>
        </p:spPr>
        <p:txBody>
          <a:bodyPr wrap="square" rtlCol="0">
            <a:spAutoFit/>
          </a:bodyPr>
          <a:lstStyle/>
          <a:p>
            <a:r>
              <a:rPr lang="en-GB" sz="2800" b="1" dirty="0">
                <a:effectLst>
                  <a:glow rad="228600">
                    <a:srgbClr val="CCCCFF">
                      <a:alpha val="40000"/>
                    </a:srgbClr>
                  </a:glow>
                </a:effectLst>
                <a:latin typeface="Comic Sans MS" panose="030F0702030302020204" pitchFamily="66" charset="0"/>
              </a:rPr>
              <a:t>What instruments are in the string family?</a:t>
            </a:r>
          </a:p>
        </p:txBody>
      </p:sp>
      <p:grpSp>
        <p:nvGrpSpPr>
          <p:cNvPr id="3" name="Group 2"/>
          <p:cNvGrpSpPr/>
          <p:nvPr/>
        </p:nvGrpSpPr>
        <p:grpSpPr>
          <a:xfrm>
            <a:off x="140208" y="1542159"/>
            <a:ext cx="3272451" cy="3414669"/>
            <a:chOff x="140208" y="1542159"/>
            <a:chExt cx="3272451" cy="3414669"/>
          </a:xfrm>
        </p:grpSpPr>
        <p:pic>
          <p:nvPicPr>
            <p:cNvPr id="2" name="Picture 1"/>
            <p:cNvPicPr>
              <a:picLocks noChangeAspect="1"/>
            </p:cNvPicPr>
            <p:nvPr/>
          </p:nvPicPr>
          <p:blipFill>
            <a:blip r:embed="rId3"/>
            <a:stretch>
              <a:fillRect/>
            </a:stretch>
          </p:blipFill>
          <p:spPr>
            <a:xfrm>
              <a:off x="140208" y="1542159"/>
              <a:ext cx="3272451" cy="3381533"/>
            </a:xfrm>
            <a:prstGeom prst="rect">
              <a:avLst/>
            </a:prstGeom>
          </p:spPr>
        </p:pic>
        <p:sp>
          <p:nvSpPr>
            <p:cNvPr id="30" name="TextBox 29"/>
            <p:cNvSpPr txBox="1"/>
            <p:nvPr/>
          </p:nvSpPr>
          <p:spPr>
            <a:xfrm>
              <a:off x="221849" y="4433608"/>
              <a:ext cx="2904443" cy="523220"/>
            </a:xfrm>
            <a:prstGeom prst="rect">
              <a:avLst/>
            </a:prstGeom>
            <a:noFill/>
          </p:spPr>
          <p:txBody>
            <a:bodyPr wrap="square" rtlCol="0">
              <a:spAutoFit/>
            </a:bodyPr>
            <a:lstStyle/>
            <a:p>
              <a:r>
                <a:rPr lang="en-GB" sz="2800" dirty="0">
                  <a:latin typeface="Comic Sans MS" panose="030F0702030302020204" pitchFamily="66" charset="0"/>
                </a:rPr>
                <a:t>piano</a:t>
              </a:r>
            </a:p>
          </p:txBody>
        </p:sp>
      </p:grpSp>
      <p:grpSp>
        <p:nvGrpSpPr>
          <p:cNvPr id="5" name="Group 4"/>
          <p:cNvGrpSpPr/>
          <p:nvPr/>
        </p:nvGrpSpPr>
        <p:grpSpPr>
          <a:xfrm>
            <a:off x="3318416" y="1453126"/>
            <a:ext cx="2904443" cy="4120185"/>
            <a:chOff x="3318416" y="1453126"/>
            <a:chExt cx="2904443" cy="4120185"/>
          </a:xfrm>
        </p:grpSpPr>
        <p:sp>
          <p:nvSpPr>
            <p:cNvPr id="18" name="TextBox 17"/>
            <p:cNvSpPr txBox="1"/>
            <p:nvPr/>
          </p:nvSpPr>
          <p:spPr>
            <a:xfrm>
              <a:off x="3318416" y="5050091"/>
              <a:ext cx="2904443" cy="523220"/>
            </a:xfrm>
            <a:prstGeom prst="rect">
              <a:avLst/>
            </a:prstGeom>
            <a:noFill/>
          </p:spPr>
          <p:txBody>
            <a:bodyPr wrap="square" rtlCol="0">
              <a:spAutoFit/>
            </a:bodyPr>
            <a:lstStyle/>
            <a:p>
              <a:r>
                <a:rPr lang="en-GB" sz="2800" dirty="0">
                  <a:latin typeface="Comic Sans MS" panose="030F0702030302020204" pitchFamily="66" charset="0"/>
                </a:rPr>
                <a:t>harp</a:t>
              </a:r>
            </a:p>
          </p:txBody>
        </p:sp>
        <p:pic>
          <p:nvPicPr>
            <p:cNvPr id="4" name="Picture 3"/>
            <p:cNvPicPr>
              <a:picLocks noChangeAspect="1"/>
            </p:cNvPicPr>
            <p:nvPr/>
          </p:nvPicPr>
          <p:blipFill>
            <a:blip r:embed="rId4"/>
            <a:stretch>
              <a:fillRect/>
            </a:stretch>
          </p:blipFill>
          <p:spPr>
            <a:xfrm>
              <a:off x="3587693" y="1453126"/>
              <a:ext cx="1968613" cy="3723247"/>
            </a:xfrm>
            <a:prstGeom prst="rect">
              <a:avLst/>
            </a:prstGeom>
          </p:spPr>
        </p:pic>
      </p:grpSp>
      <p:grpSp>
        <p:nvGrpSpPr>
          <p:cNvPr id="8" name="Group 7"/>
          <p:cNvGrpSpPr/>
          <p:nvPr/>
        </p:nvGrpSpPr>
        <p:grpSpPr>
          <a:xfrm>
            <a:off x="6005198" y="1415760"/>
            <a:ext cx="4089490" cy="2224715"/>
            <a:chOff x="6005198" y="1415760"/>
            <a:chExt cx="4089490" cy="2224715"/>
          </a:xfrm>
        </p:grpSpPr>
        <p:pic>
          <p:nvPicPr>
            <p:cNvPr id="7" name="Picture 6"/>
            <p:cNvPicPr>
              <a:picLocks noChangeAspect="1"/>
            </p:cNvPicPr>
            <p:nvPr/>
          </p:nvPicPr>
          <p:blipFill>
            <a:blip r:embed="rId5"/>
            <a:stretch>
              <a:fillRect/>
            </a:stretch>
          </p:blipFill>
          <p:spPr>
            <a:xfrm>
              <a:off x="6005198" y="1415760"/>
              <a:ext cx="2188377" cy="2224715"/>
            </a:xfrm>
            <a:prstGeom prst="rect">
              <a:avLst/>
            </a:prstGeom>
          </p:spPr>
        </p:pic>
        <p:sp>
          <p:nvSpPr>
            <p:cNvPr id="21" name="TextBox 20"/>
            <p:cNvSpPr txBox="1"/>
            <p:nvPr/>
          </p:nvSpPr>
          <p:spPr>
            <a:xfrm>
              <a:off x="7190245" y="2974287"/>
              <a:ext cx="2904443" cy="523220"/>
            </a:xfrm>
            <a:prstGeom prst="rect">
              <a:avLst/>
            </a:prstGeom>
            <a:noFill/>
          </p:spPr>
          <p:txBody>
            <a:bodyPr wrap="square" rtlCol="0">
              <a:spAutoFit/>
            </a:bodyPr>
            <a:lstStyle/>
            <a:p>
              <a:r>
                <a:rPr lang="en-GB" sz="2800" dirty="0" err="1">
                  <a:latin typeface="Comic Sans MS" panose="030F0702030302020204" pitchFamily="66" charset="0"/>
                </a:rPr>
                <a:t>ukelele</a:t>
              </a:r>
              <a:endParaRPr lang="en-GB" sz="2800" dirty="0">
                <a:latin typeface="Comic Sans MS" panose="030F0702030302020204" pitchFamily="66" charset="0"/>
              </a:endParaRPr>
            </a:p>
          </p:txBody>
        </p:sp>
      </p:grpSp>
      <p:grpSp>
        <p:nvGrpSpPr>
          <p:cNvPr id="12" name="Group 11"/>
          <p:cNvGrpSpPr/>
          <p:nvPr/>
        </p:nvGrpSpPr>
        <p:grpSpPr>
          <a:xfrm>
            <a:off x="4770637" y="3604520"/>
            <a:ext cx="3877448" cy="2981469"/>
            <a:chOff x="4770637" y="3604520"/>
            <a:chExt cx="3877448" cy="2981469"/>
          </a:xfrm>
        </p:grpSpPr>
        <p:sp>
          <p:nvSpPr>
            <p:cNvPr id="24" name="TextBox 23"/>
            <p:cNvSpPr txBox="1"/>
            <p:nvPr/>
          </p:nvSpPr>
          <p:spPr>
            <a:xfrm>
              <a:off x="4770637" y="6062769"/>
              <a:ext cx="2904443" cy="523220"/>
            </a:xfrm>
            <a:prstGeom prst="rect">
              <a:avLst/>
            </a:prstGeom>
            <a:noFill/>
          </p:spPr>
          <p:txBody>
            <a:bodyPr wrap="square" rtlCol="0">
              <a:spAutoFit/>
            </a:bodyPr>
            <a:lstStyle/>
            <a:p>
              <a:r>
                <a:rPr lang="en-GB" sz="2800" dirty="0">
                  <a:latin typeface="Comic Sans MS" panose="030F0702030302020204" pitchFamily="66" charset="0"/>
                </a:rPr>
                <a:t>guitar</a:t>
              </a:r>
            </a:p>
          </p:txBody>
        </p:sp>
        <p:pic>
          <p:nvPicPr>
            <p:cNvPr id="11" name="Picture 10"/>
            <p:cNvPicPr>
              <a:picLocks noChangeAspect="1"/>
            </p:cNvPicPr>
            <p:nvPr/>
          </p:nvPicPr>
          <p:blipFill>
            <a:blip r:embed="rId6"/>
            <a:stretch>
              <a:fillRect/>
            </a:stretch>
          </p:blipFill>
          <p:spPr>
            <a:xfrm>
              <a:off x="5870134" y="3604520"/>
              <a:ext cx="2777951" cy="2761924"/>
            </a:xfrm>
            <a:prstGeom prst="rect">
              <a:avLst/>
            </a:prstGeom>
          </p:spPr>
        </p:pic>
      </p:grpSp>
    </p:spTree>
    <p:extLst>
      <p:ext uri="{BB962C8B-B14F-4D97-AF65-F5344CB8AC3E}">
        <p14:creationId xmlns:p14="http://schemas.microsoft.com/office/powerpoint/2010/main" val="18906610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 presetClass="entr" presetSubtype="4" fill="hold" nodeType="afterEffect">
                                  <p:stCondLst>
                                    <p:cond delay="50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ppt_x"/>
                                          </p:val>
                                        </p:tav>
                                        <p:tav tm="100000">
                                          <p:val>
                                            <p:strVal val="#ppt_x"/>
                                          </p:val>
                                        </p:tav>
                                      </p:tavLst>
                                    </p:anim>
                                    <p:anim calcmode="lin" valueType="num">
                                      <p:cBhvr additive="base">
                                        <p:cTn id="17" dur="500" fill="hold"/>
                                        <p:tgtEl>
                                          <p:spTgt spid="5"/>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 presetClass="entr" presetSubtype="4" fill="hold" nodeType="afterEffect">
                                  <p:stCondLst>
                                    <p:cond delay="50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500" fill="hold"/>
                                        <p:tgtEl>
                                          <p:spTgt spid="8"/>
                                        </p:tgtEl>
                                        <p:attrNameLst>
                                          <p:attrName>ppt_x</p:attrName>
                                        </p:attrNameLst>
                                      </p:cBhvr>
                                      <p:tavLst>
                                        <p:tav tm="0">
                                          <p:val>
                                            <p:strVal val="#ppt_x"/>
                                          </p:val>
                                        </p:tav>
                                        <p:tav tm="100000">
                                          <p:val>
                                            <p:strVal val="#ppt_x"/>
                                          </p:val>
                                        </p:tav>
                                      </p:tavLst>
                                    </p:anim>
                                    <p:anim calcmode="lin" valueType="num">
                                      <p:cBhvr additive="base">
                                        <p:cTn id="22" dur="500" fill="hold"/>
                                        <p:tgtEl>
                                          <p:spTgt spid="8"/>
                                        </p:tgtEl>
                                        <p:attrNameLst>
                                          <p:attrName>ppt_y</p:attrName>
                                        </p:attrNameLst>
                                      </p:cBhvr>
                                      <p:tavLst>
                                        <p:tav tm="0">
                                          <p:val>
                                            <p:strVal val="1+#ppt_h/2"/>
                                          </p:val>
                                        </p:tav>
                                        <p:tav tm="100000">
                                          <p:val>
                                            <p:strVal val="#ppt_y"/>
                                          </p:val>
                                        </p:tav>
                                      </p:tavLst>
                                    </p:anim>
                                  </p:childTnLst>
                                </p:cTn>
                              </p:par>
                            </p:childTnLst>
                          </p:cTn>
                        </p:par>
                        <p:par>
                          <p:cTn id="23" fill="hold">
                            <p:stCondLst>
                              <p:cond delay="2500"/>
                            </p:stCondLst>
                            <p:childTnLst>
                              <p:par>
                                <p:cTn id="24" presetID="2" presetClass="entr" presetSubtype="4" fill="hold" nodeType="afterEffect">
                                  <p:stCondLst>
                                    <p:cond delay="50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500" fill="hold"/>
                                        <p:tgtEl>
                                          <p:spTgt spid="12"/>
                                        </p:tgtEl>
                                        <p:attrNameLst>
                                          <p:attrName>ppt_x</p:attrName>
                                        </p:attrNameLst>
                                      </p:cBhvr>
                                      <p:tavLst>
                                        <p:tav tm="0">
                                          <p:val>
                                            <p:strVal val="#ppt_x"/>
                                          </p:val>
                                        </p:tav>
                                        <p:tav tm="100000">
                                          <p:val>
                                            <p:strVal val="#ppt_x"/>
                                          </p:val>
                                        </p:tav>
                                      </p:tavLst>
                                    </p:anim>
                                    <p:anim calcmode="lin" valueType="num">
                                      <p:cBhvr additive="base">
                                        <p:cTn id="27"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0" y="0"/>
            <a:ext cx="9144000" cy="677108"/>
          </a:xfrm>
          <a:prstGeom prst="rect">
            <a:avLst/>
          </a:prstGeom>
          <a:solidFill>
            <a:srgbClr val="7030A0"/>
          </a:solidFill>
        </p:spPr>
        <p:txBody>
          <a:bodyPr wrap="square" rtlCol="0">
            <a:spAutoFit/>
          </a:bodyPr>
          <a:lstStyle/>
          <a:p>
            <a:r>
              <a:rPr lang="en-GB" sz="3800" dirty="0">
                <a:solidFill>
                  <a:schemeClr val="bg1"/>
                </a:solidFill>
                <a:latin typeface="Comic Sans MS" panose="030F0702030302020204" pitchFamily="66" charset="0"/>
              </a:rPr>
              <a:t>The string family</a:t>
            </a:r>
          </a:p>
        </p:txBody>
      </p:sp>
      <p:pic>
        <p:nvPicPr>
          <p:cNvPr id="19" name="Picture 18"/>
          <p:cNvPicPr>
            <a:picLocks noChangeAspect="1"/>
          </p:cNvPicPr>
          <p:nvPr/>
        </p:nvPicPr>
        <p:blipFill>
          <a:blip r:embed="rId2"/>
          <a:stretch>
            <a:fillRect/>
          </a:stretch>
        </p:blipFill>
        <p:spPr>
          <a:xfrm>
            <a:off x="7841059" y="65088"/>
            <a:ext cx="1172214" cy="546931"/>
          </a:xfrm>
          <a:prstGeom prst="rect">
            <a:avLst/>
          </a:prstGeom>
        </p:spPr>
      </p:pic>
      <p:sp>
        <p:nvSpPr>
          <p:cNvPr id="6" name="TextBox 5"/>
          <p:cNvSpPr txBox="1"/>
          <p:nvPr/>
        </p:nvSpPr>
        <p:spPr>
          <a:xfrm>
            <a:off x="140208" y="821861"/>
            <a:ext cx="9003792" cy="523220"/>
          </a:xfrm>
          <a:prstGeom prst="rect">
            <a:avLst/>
          </a:prstGeom>
          <a:noFill/>
        </p:spPr>
        <p:txBody>
          <a:bodyPr wrap="square" rtlCol="0">
            <a:spAutoFit/>
          </a:bodyPr>
          <a:lstStyle/>
          <a:p>
            <a:r>
              <a:rPr lang="en-GB" sz="2800" b="1" dirty="0">
                <a:effectLst>
                  <a:glow rad="228600">
                    <a:srgbClr val="CCCCFF">
                      <a:alpha val="40000"/>
                    </a:srgbClr>
                  </a:glow>
                </a:effectLst>
                <a:latin typeface="Comic Sans MS" panose="030F0702030302020204" pitchFamily="66" charset="0"/>
              </a:rPr>
              <a:t>What are string instruments made of?</a:t>
            </a:r>
          </a:p>
        </p:txBody>
      </p:sp>
      <p:grpSp>
        <p:nvGrpSpPr>
          <p:cNvPr id="11" name="Group 10"/>
          <p:cNvGrpSpPr/>
          <p:nvPr/>
        </p:nvGrpSpPr>
        <p:grpSpPr>
          <a:xfrm>
            <a:off x="4361083" y="1489834"/>
            <a:ext cx="4782917" cy="4355426"/>
            <a:chOff x="3159198" y="1415760"/>
            <a:chExt cx="5854075" cy="4774779"/>
          </a:xfrm>
        </p:grpSpPr>
        <p:pic>
          <p:nvPicPr>
            <p:cNvPr id="39" name="Picture 38"/>
            <p:cNvPicPr>
              <a:picLocks noChangeAspect="1"/>
            </p:cNvPicPr>
            <p:nvPr/>
          </p:nvPicPr>
          <p:blipFill>
            <a:blip r:embed="rId3"/>
            <a:stretch>
              <a:fillRect/>
            </a:stretch>
          </p:blipFill>
          <p:spPr>
            <a:xfrm>
              <a:off x="5449262" y="1415760"/>
              <a:ext cx="1556950" cy="3892376"/>
            </a:xfrm>
            <a:prstGeom prst="rect">
              <a:avLst/>
            </a:prstGeom>
          </p:spPr>
        </p:pic>
        <p:pic>
          <p:nvPicPr>
            <p:cNvPr id="42" name="Picture 41"/>
            <p:cNvPicPr>
              <a:picLocks noChangeAspect="1"/>
            </p:cNvPicPr>
            <p:nvPr/>
          </p:nvPicPr>
          <p:blipFill>
            <a:blip r:embed="rId4"/>
            <a:stretch>
              <a:fillRect/>
            </a:stretch>
          </p:blipFill>
          <p:spPr>
            <a:xfrm>
              <a:off x="6874283" y="1489834"/>
              <a:ext cx="2138990" cy="4700705"/>
            </a:xfrm>
            <a:prstGeom prst="rect">
              <a:avLst/>
            </a:prstGeom>
          </p:spPr>
        </p:pic>
        <p:pic>
          <p:nvPicPr>
            <p:cNvPr id="32" name="Picture 31"/>
            <p:cNvPicPr>
              <a:picLocks noChangeAspect="1"/>
            </p:cNvPicPr>
            <p:nvPr/>
          </p:nvPicPr>
          <p:blipFill>
            <a:blip r:embed="rId5"/>
            <a:stretch>
              <a:fillRect/>
            </a:stretch>
          </p:blipFill>
          <p:spPr>
            <a:xfrm>
              <a:off x="3849224" y="1828448"/>
              <a:ext cx="1813623" cy="2240358"/>
            </a:xfrm>
            <a:prstGeom prst="rect">
              <a:avLst/>
            </a:prstGeom>
          </p:spPr>
        </p:pic>
        <p:pic>
          <p:nvPicPr>
            <p:cNvPr id="35" name="Picture 34"/>
            <p:cNvPicPr>
              <a:picLocks noChangeAspect="1"/>
            </p:cNvPicPr>
            <p:nvPr/>
          </p:nvPicPr>
          <p:blipFill>
            <a:blip r:embed="rId6"/>
            <a:stretch>
              <a:fillRect/>
            </a:stretch>
          </p:blipFill>
          <p:spPr>
            <a:xfrm>
              <a:off x="3159198" y="1489834"/>
              <a:ext cx="1107988" cy="1755103"/>
            </a:xfrm>
            <a:prstGeom prst="rect">
              <a:avLst/>
            </a:prstGeom>
          </p:spPr>
        </p:pic>
      </p:grpSp>
      <p:sp>
        <p:nvSpPr>
          <p:cNvPr id="44" name="TextBox 43"/>
          <p:cNvSpPr txBox="1"/>
          <p:nvPr/>
        </p:nvSpPr>
        <p:spPr>
          <a:xfrm>
            <a:off x="222326" y="4538342"/>
            <a:ext cx="5979238" cy="830997"/>
          </a:xfrm>
          <a:prstGeom prst="rect">
            <a:avLst/>
          </a:prstGeom>
          <a:noFill/>
        </p:spPr>
        <p:txBody>
          <a:bodyPr wrap="square" rtlCol="0">
            <a:spAutoFit/>
          </a:bodyPr>
          <a:lstStyle/>
          <a:p>
            <a:r>
              <a:rPr lang="en-GB" sz="2400" dirty="0">
                <a:latin typeface="Comic Sans MS" panose="030F0702030302020204" pitchFamily="66" charset="0"/>
              </a:rPr>
              <a:t>Stringed instruments make sounds by the vibration of strings.</a:t>
            </a:r>
          </a:p>
        </p:txBody>
      </p:sp>
      <p:sp>
        <p:nvSpPr>
          <p:cNvPr id="45" name="TextBox 44"/>
          <p:cNvSpPr txBox="1"/>
          <p:nvPr/>
        </p:nvSpPr>
        <p:spPr>
          <a:xfrm>
            <a:off x="182231" y="5461699"/>
            <a:ext cx="7928618" cy="1200329"/>
          </a:xfrm>
          <a:prstGeom prst="rect">
            <a:avLst/>
          </a:prstGeom>
          <a:noFill/>
        </p:spPr>
        <p:txBody>
          <a:bodyPr wrap="square" rtlCol="0">
            <a:spAutoFit/>
          </a:bodyPr>
          <a:lstStyle/>
          <a:p>
            <a:r>
              <a:rPr lang="en-GB" sz="2400" dirty="0">
                <a:latin typeface="Comic Sans MS" panose="030F0702030302020204" pitchFamily="66" charset="0"/>
              </a:rPr>
              <a:t>They have been part of history for 1000s of years and we know that Ancient Egyptians played the harp 5000 years ago.</a:t>
            </a:r>
          </a:p>
        </p:txBody>
      </p:sp>
      <p:sp>
        <p:nvSpPr>
          <p:cNvPr id="46" name="TextBox 45"/>
          <p:cNvSpPr txBox="1"/>
          <p:nvPr/>
        </p:nvSpPr>
        <p:spPr>
          <a:xfrm>
            <a:off x="169922" y="1583939"/>
            <a:ext cx="3909278" cy="1200329"/>
          </a:xfrm>
          <a:prstGeom prst="rect">
            <a:avLst/>
          </a:prstGeom>
          <a:noFill/>
        </p:spPr>
        <p:txBody>
          <a:bodyPr wrap="square" rtlCol="0">
            <a:spAutoFit/>
          </a:bodyPr>
          <a:lstStyle/>
          <a:p>
            <a:r>
              <a:rPr lang="en-GB" sz="2400" dirty="0">
                <a:latin typeface="Comic Sans MS" panose="030F0702030302020204" pitchFamily="66" charset="0"/>
              </a:rPr>
              <a:t>The string family is the largest family in the orchestra.</a:t>
            </a:r>
          </a:p>
        </p:txBody>
      </p:sp>
      <p:sp>
        <p:nvSpPr>
          <p:cNvPr id="47" name="TextBox 46"/>
          <p:cNvSpPr txBox="1"/>
          <p:nvPr/>
        </p:nvSpPr>
        <p:spPr>
          <a:xfrm>
            <a:off x="222326" y="2888074"/>
            <a:ext cx="4369977" cy="1569660"/>
          </a:xfrm>
          <a:prstGeom prst="rect">
            <a:avLst/>
          </a:prstGeom>
          <a:noFill/>
        </p:spPr>
        <p:txBody>
          <a:bodyPr wrap="square" rtlCol="0">
            <a:spAutoFit/>
          </a:bodyPr>
          <a:lstStyle/>
          <a:p>
            <a:r>
              <a:rPr lang="en-GB" sz="2400" dirty="0">
                <a:latin typeface="Comic Sans MS" panose="030F0702030302020204" pitchFamily="66" charset="0"/>
              </a:rPr>
              <a:t>They are made out of wood and the body is hollow.  The strings are made of nylon, string or gut.</a:t>
            </a:r>
          </a:p>
        </p:txBody>
      </p:sp>
    </p:spTree>
    <p:extLst>
      <p:ext uri="{BB962C8B-B14F-4D97-AF65-F5344CB8AC3E}">
        <p14:creationId xmlns:p14="http://schemas.microsoft.com/office/powerpoint/2010/main" val="8632544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4"/>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45"/>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4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5" grpId="0"/>
      <p:bldP spid="46" grpId="0"/>
      <p:bldP spid="4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0" y="0"/>
            <a:ext cx="9144000" cy="677108"/>
          </a:xfrm>
          <a:prstGeom prst="rect">
            <a:avLst/>
          </a:prstGeom>
          <a:solidFill>
            <a:srgbClr val="7030A0"/>
          </a:solidFill>
        </p:spPr>
        <p:txBody>
          <a:bodyPr wrap="square" rtlCol="0">
            <a:spAutoFit/>
          </a:bodyPr>
          <a:lstStyle/>
          <a:p>
            <a:r>
              <a:rPr lang="en-GB" sz="3800" dirty="0">
                <a:solidFill>
                  <a:schemeClr val="bg1"/>
                </a:solidFill>
                <a:latin typeface="Comic Sans MS" panose="030F0702030302020204" pitchFamily="66" charset="0"/>
              </a:rPr>
              <a:t>Task</a:t>
            </a:r>
          </a:p>
        </p:txBody>
      </p:sp>
      <p:pic>
        <p:nvPicPr>
          <p:cNvPr id="19" name="Picture 18"/>
          <p:cNvPicPr>
            <a:picLocks noChangeAspect="1"/>
          </p:cNvPicPr>
          <p:nvPr/>
        </p:nvPicPr>
        <p:blipFill>
          <a:blip r:embed="rId3"/>
          <a:stretch>
            <a:fillRect/>
          </a:stretch>
        </p:blipFill>
        <p:spPr>
          <a:xfrm>
            <a:off x="7841059" y="65088"/>
            <a:ext cx="1172214" cy="546931"/>
          </a:xfrm>
          <a:prstGeom prst="rect">
            <a:avLst/>
          </a:prstGeom>
        </p:spPr>
      </p:pic>
      <p:sp>
        <p:nvSpPr>
          <p:cNvPr id="2" name="Rectangle 1">
            <a:extLst>
              <a:ext uri="{FF2B5EF4-FFF2-40B4-BE49-F238E27FC236}">
                <a16:creationId xmlns:a16="http://schemas.microsoft.com/office/drawing/2014/main" id="{02546F79-36D0-4F27-A53A-F3E6DCE52C6C}"/>
              </a:ext>
            </a:extLst>
          </p:cNvPr>
          <p:cNvSpPr/>
          <p:nvPr/>
        </p:nvSpPr>
        <p:spPr>
          <a:xfrm>
            <a:off x="221064" y="930140"/>
            <a:ext cx="6341806" cy="3335400"/>
          </a:xfrm>
          <a:prstGeom prst="rect">
            <a:avLst/>
          </a:prstGeom>
        </p:spPr>
        <p:txBody>
          <a:bodyPr wrap="square">
            <a:spAutoFit/>
          </a:bodyPr>
          <a:lstStyle/>
          <a:p>
            <a:pPr>
              <a:lnSpc>
                <a:spcPct val="107000"/>
              </a:lnSpc>
              <a:spcAft>
                <a:spcPts val="800"/>
              </a:spcAft>
            </a:pPr>
            <a:r>
              <a:rPr lang="en-GB" sz="1400" u="sng" dirty="0">
                <a:solidFill>
                  <a:srgbClr val="0000FF"/>
                </a:solidFill>
                <a:latin typeface="Comic Sans MS" panose="030F0702030302020204" pitchFamily="66" charset="0"/>
                <a:ea typeface="Calibri" panose="020F0502020204030204" pitchFamily="34" charset="0"/>
                <a:cs typeface="Times New Roman" panose="02020603050405020304" pitchFamily="18" charset="0"/>
                <a:hlinkClick r:id="rId4"/>
              </a:rPr>
              <a:t>https://www.youtube.com/watch?v=NnyxX_4zVJU</a:t>
            </a:r>
            <a:r>
              <a:rPr lang="en-GB" sz="1400" dirty="0">
                <a:latin typeface="Comic Sans MS" panose="030F0702030302020204" pitchFamily="66" charset="0"/>
                <a:ea typeface="Calibri" panose="020F0502020204030204" pitchFamily="34" charset="0"/>
                <a:cs typeface="Times New Roman" panose="02020603050405020304" pitchFamily="18" charset="0"/>
              </a:rPr>
              <a:t> </a:t>
            </a:r>
          </a:p>
          <a:p>
            <a:pPr>
              <a:lnSpc>
                <a:spcPct val="107000"/>
              </a:lnSpc>
              <a:spcAft>
                <a:spcPts val="800"/>
              </a:spcAft>
            </a:pPr>
            <a:endParaRPr lang="en-GB" sz="1400"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1400" dirty="0">
                <a:latin typeface="Comic Sans MS" panose="030F0702030302020204" pitchFamily="66" charset="0"/>
                <a:ea typeface="Calibri" panose="020F0502020204030204" pitchFamily="34" charset="0"/>
                <a:cs typeface="Times New Roman" panose="02020603050405020304" pitchFamily="18" charset="0"/>
              </a:rPr>
              <a:t>This show examples of four instruments.</a:t>
            </a:r>
          </a:p>
          <a:p>
            <a:pPr>
              <a:lnSpc>
                <a:spcPct val="107000"/>
              </a:lnSpc>
              <a:spcAft>
                <a:spcPts val="800"/>
              </a:spcAft>
            </a:pPr>
            <a:r>
              <a:rPr lang="en-GB" sz="1400" dirty="0">
                <a:latin typeface="Comic Sans MS" panose="030F0702030302020204" pitchFamily="66" charset="0"/>
                <a:ea typeface="Calibri" panose="020F0502020204030204" pitchFamily="34" charset="0"/>
                <a:cs typeface="Times New Roman" panose="02020603050405020304" pitchFamily="18" charset="0"/>
              </a:rPr>
              <a:t>What do you think the differences are between the look of the instruments and the sounds they are making?</a:t>
            </a:r>
          </a:p>
          <a:p>
            <a:pPr>
              <a:lnSpc>
                <a:spcPct val="107000"/>
              </a:lnSpc>
              <a:spcAft>
                <a:spcPts val="800"/>
              </a:spcAft>
            </a:pPr>
            <a:r>
              <a:rPr lang="en-GB" sz="1400" dirty="0">
                <a:latin typeface="Comic Sans MS" panose="030F0702030302020204" pitchFamily="66" charset="0"/>
                <a:ea typeface="Calibri" panose="020F0502020204030204" pitchFamily="34" charset="0"/>
                <a:cs typeface="Times New Roman" panose="02020603050405020304" pitchFamily="18" charset="0"/>
              </a:rPr>
              <a:t>Which makes the highest sound?</a:t>
            </a:r>
          </a:p>
          <a:p>
            <a:pPr>
              <a:lnSpc>
                <a:spcPct val="107000"/>
              </a:lnSpc>
              <a:spcAft>
                <a:spcPts val="800"/>
              </a:spcAft>
            </a:pPr>
            <a:r>
              <a:rPr lang="en-GB" sz="1400" dirty="0">
                <a:latin typeface="Comic Sans MS" panose="030F0702030302020204" pitchFamily="66" charset="0"/>
                <a:ea typeface="Calibri" panose="020F0502020204030204" pitchFamily="34" charset="0"/>
                <a:cs typeface="Times New Roman" panose="02020603050405020304" pitchFamily="18" charset="0"/>
              </a:rPr>
              <a:t>Violin Viola Cello Double bass.</a:t>
            </a:r>
          </a:p>
          <a:p>
            <a:pPr>
              <a:lnSpc>
                <a:spcPct val="107000"/>
              </a:lnSpc>
              <a:spcAft>
                <a:spcPts val="800"/>
              </a:spcAft>
            </a:pPr>
            <a:r>
              <a:rPr lang="en-GB" sz="1400" dirty="0">
                <a:latin typeface="Comic Sans MS" panose="030F0702030302020204" pitchFamily="66" charset="0"/>
                <a:ea typeface="Calibri" panose="020F0502020204030204" pitchFamily="34" charset="0"/>
                <a:cs typeface="Times New Roman" panose="02020603050405020304" pitchFamily="18" charset="0"/>
              </a:rPr>
              <a:t>Which is the lowest pitch?</a:t>
            </a:r>
          </a:p>
          <a:p>
            <a:pPr>
              <a:lnSpc>
                <a:spcPct val="107000"/>
              </a:lnSpc>
              <a:spcAft>
                <a:spcPts val="800"/>
              </a:spcAft>
            </a:pPr>
            <a:r>
              <a:rPr lang="en-GB" sz="1400" dirty="0">
                <a:latin typeface="Comic Sans MS" panose="030F0702030302020204" pitchFamily="66" charset="0"/>
                <a:ea typeface="Calibri" panose="020F0502020204030204" pitchFamily="34" charset="0"/>
                <a:cs typeface="Times New Roman" panose="02020603050405020304" pitchFamily="18" charset="0"/>
              </a:rPr>
              <a:t> For many notes with pitches around the middle, composers choose whether to write them as low notes for the violin or high notes for the cello. </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403961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0" y="0"/>
            <a:ext cx="9144000" cy="677108"/>
          </a:xfrm>
          <a:prstGeom prst="rect">
            <a:avLst/>
          </a:prstGeom>
          <a:solidFill>
            <a:srgbClr val="7030A0"/>
          </a:solidFill>
        </p:spPr>
        <p:txBody>
          <a:bodyPr wrap="square" rtlCol="0">
            <a:spAutoFit/>
          </a:bodyPr>
          <a:lstStyle/>
          <a:p>
            <a:r>
              <a:rPr lang="en-GB" sz="3800" dirty="0">
                <a:solidFill>
                  <a:schemeClr val="bg1"/>
                </a:solidFill>
                <a:latin typeface="Comic Sans MS" panose="030F0702030302020204" pitchFamily="66" charset="0"/>
              </a:rPr>
              <a:t>Task</a:t>
            </a:r>
          </a:p>
        </p:txBody>
      </p:sp>
      <p:pic>
        <p:nvPicPr>
          <p:cNvPr id="19" name="Picture 18"/>
          <p:cNvPicPr>
            <a:picLocks noChangeAspect="1"/>
          </p:cNvPicPr>
          <p:nvPr/>
        </p:nvPicPr>
        <p:blipFill>
          <a:blip r:embed="rId3"/>
          <a:stretch>
            <a:fillRect/>
          </a:stretch>
        </p:blipFill>
        <p:spPr>
          <a:xfrm>
            <a:off x="7841059" y="65088"/>
            <a:ext cx="1172214" cy="546931"/>
          </a:xfrm>
          <a:prstGeom prst="rect">
            <a:avLst/>
          </a:prstGeom>
        </p:spPr>
      </p:pic>
      <p:sp>
        <p:nvSpPr>
          <p:cNvPr id="2" name="Rectangle 1">
            <a:extLst>
              <a:ext uri="{FF2B5EF4-FFF2-40B4-BE49-F238E27FC236}">
                <a16:creationId xmlns:a16="http://schemas.microsoft.com/office/drawing/2014/main" id="{02546F79-36D0-4F27-A53A-F3E6DCE52C6C}"/>
              </a:ext>
            </a:extLst>
          </p:cNvPr>
          <p:cNvSpPr/>
          <p:nvPr/>
        </p:nvSpPr>
        <p:spPr>
          <a:xfrm>
            <a:off x="221064" y="930140"/>
            <a:ext cx="6341806" cy="643446"/>
          </a:xfrm>
          <a:prstGeom prst="rect">
            <a:avLst/>
          </a:prstGeom>
        </p:spPr>
        <p:txBody>
          <a:bodyPr wrap="square">
            <a:spAutoFit/>
          </a:bodyPr>
          <a:lstStyle/>
          <a:p>
            <a:pPr>
              <a:lnSpc>
                <a:spcPct val="107000"/>
              </a:lnSpc>
              <a:spcAft>
                <a:spcPts val="800"/>
              </a:spcAft>
            </a:pPr>
            <a:r>
              <a:rPr lang="en-GB" sz="1400" u="sng" dirty="0">
                <a:solidFill>
                  <a:srgbClr val="0000FF"/>
                </a:solidFill>
                <a:latin typeface="Comic Sans MS" panose="030F0702030302020204" pitchFamily="66" charset="0"/>
                <a:ea typeface="Calibri" panose="020F0502020204030204" pitchFamily="34" charset="0"/>
                <a:cs typeface="Times New Roman" panose="02020603050405020304" pitchFamily="18" charset="0"/>
                <a:hlinkClick r:id="rId4"/>
              </a:rPr>
              <a:t>https://www.youtube.com/watch?v=NnyxX_4zVJU</a:t>
            </a:r>
            <a:r>
              <a:rPr lang="en-GB" sz="1400" dirty="0">
                <a:latin typeface="Comic Sans MS" panose="030F0702030302020204" pitchFamily="66" charset="0"/>
                <a:ea typeface="Calibri" panose="020F0502020204030204" pitchFamily="34" charset="0"/>
                <a:cs typeface="Times New Roman" panose="02020603050405020304" pitchFamily="18" charset="0"/>
              </a:rPr>
              <a:t> </a:t>
            </a:r>
          </a:p>
          <a:p>
            <a:pPr>
              <a:lnSpc>
                <a:spcPct val="107000"/>
              </a:lnSpc>
              <a:spcAft>
                <a:spcPts val="800"/>
              </a:spcAft>
            </a:pPr>
            <a:endParaRPr lang="en-GB" sz="1400"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6" name="Cloud Callout 15">
            <a:extLst>
              <a:ext uri="{FF2B5EF4-FFF2-40B4-BE49-F238E27FC236}">
                <a16:creationId xmlns:a16="http://schemas.microsoft.com/office/drawing/2014/main" id="{7DC7039E-67E2-4122-8B25-BB7C59A1C144}"/>
              </a:ext>
            </a:extLst>
          </p:cNvPr>
          <p:cNvSpPr/>
          <p:nvPr/>
        </p:nvSpPr>
        <p:spPr>
          <a:xfrm>
            <a:off x="2910996" y="2908166"/>
            <a:ext cx="2934119" cy="2391507"/>
          </a:xfrm>
          <a:prstGeom prst="cloudCallout">
            <a:avLst>
              <a:gd name="adj1" fmla="val 35118"/>
              <a:gd name="adj2" fmla="val 1601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omic Sans MS" panose="030F0702030302020204" pitchFamily="66" charset="0"/>
              </a:rPr>
              <a:t>The string family.</a:t>
            </a:r>
          </a:p>
        </p:txBody>
      </p:sp>
      <p:sp>
        <p:nvSpPr>
          <p:cNvPr id="3" name="TextBox 2">
            <a:extLst>
              <a:ext uri="{FF2B5EF4-FFF2-40B4-BE49-F238E27FC236}">
                <a16:creationId xmlns:a16="http://schemas.microsoft.com/office/drawing/2014/main" id="{9262DAED-245E-46CD-9710-D92F08F1221D}"/>
              </a:ext>
            </a:extLst>
          </p:cNvPr>
          <p:cNvSpPr txBox="1"/>
          <p:nvPr/>
        </p:nvSpPr>
        <p:spPr>
          <a:xfrm>
            <a:off x="5845115" y="2669458"/>
            <a:ext cx="1727076" cy="369332"/>
          </a:xfrm>
          <a:prstGeom prst="rect">
            <a:avLst/>
          </a:prstGeom>
          <a:noFill/>
        </p:spPr>
        <p:txBody>
          <a:bodyPr wrap="none" rtlCol="0">
            <a:spAutoFit/>
          </a:bodyPr>
          <a:lstStyle/>
          <a:p>
            <a:r>
              <a:rPr lang="en-GB" dirty="0"/>
              <a:t>Violins have the </a:t>
            </a:r>
          </a:p>
        </p:txBody>
      </p:sp>
      <p:sp>
        <p:nvSpPr>
          <p:cNvPr id="4" name="TextBox 3">
            <a:extLst>
              <a:ext uri="{FF2B5EF4-FFF2-40B4-BE49-F238E27FC236}">
                <a16:creationId xmlns:a16="http://schemas.microsoft.com/office/drawing/2014/main" id="{B2CE5E5F-573B-4AD1-9035-FC2405875FEE}"/>
              </a:ext>
            </a:extLst>
          </p:cNvPr>
          <p:cNvSpPr txBox="1"/>
          <p:nvPr/>
        </p:nvSpPr>
        <p:spPr>
          <a:xfrm>
            <a:off x="221064" y="4734232"/>
            <a:ext cx="2918619" cy="369332"/>
          </a:xfrm>
          <a:prstGeom prst="rect">
            <a:avLst/>
          </a:prstGeom>
          <a:noFill/>
        </p:spPr>
        <p:txBody>
          <a:bodyPr wrap="none" rtlCol="0">
            <a:spAutoFit/>
          </a:bodyPr>
          <a:lstStyle/>
          <a:p>
            <a:r>
              <a:rPr lang="en-GB" dirty="0"/>
              <a:t>Violas are lower in pitch than</a:t>
            </a:r>
          </a:p>
        </p:txBody>
      </p:sp>
      <p:sp>
        <p:nvSpPr>
          <p:cNvPr id="7" name="TextBox 6">
            <a:extLst>
              <a:ext uri="{FF2B5EF4-FFF2-40B4-BE49-F238E27FC236}">
                <a16:creationId xmlns:a16="http://schemas.microsoft.com/office/drawing/2014/main" id="{A9FAAF54-1157-4798-B5D8-2B0FBD76D8A4}"/>
              </a:ext>
            </a:extLst>
          </p:cNvPr>
          <p:cNvSpPr txBox="1"/>
          <p:nvPr/>
        </p:nvSpPr>
        <p:spPr>
          <a:xfrm>
            <a:off x="6105832" y="4557252"/>
            <a:ext cx="2121093" cy="646331"/>
          </a:xfrm>
          <a:prstGeom prst="rect">
            <a:avLst/>
          </a:prstGeom>
          <a:noFill/>
        </p:spPr>
        <p:txBody>
          <a:bodyPr wrap="none" rtlCol="0">
            <a:spAutoFit/>
          </a:bodyPr>
          <a:lstStyle/>
          <a:p>
            <a:r>
              <a:rPr lang="en-GB" dirty="0"/>
              <a:t>Double bass has the </a:t>
            </a:r>
          </a:p>
          <a:p>
            <a:endParaRPr lang="en-GB" dirty="0"/>
          </a:p>
        </p:txBody>
      </p:sp>
      <p:sp>
        <p:nvSpPr>
          <p:cNvPr id="8" name="TextBox 7">
            <a:extLst>
              <a:ext uri="{FF2B5EF4-FFF2-40B4-BE49-F238E27FC236}">
                <a16:creationId xmlns:a16="http://schemas.microsoft.com/office/drawing/2014/main" id="{8A31DBCF-B2D7-4B87-A527-7844E41A6B03}"/>
              </a:ext>
            </a:extLst>
          </p:cNvPr>
          <p:cNvSpPr txBox="1"/>
          <p:nvPr/>
        </p:nvSpPr>
        <p:spPr>
          <a:xfrm>
            <a:off x="412955" y="2359742"/>
            <a:ext cx="1858297" cy="923330"/>
          </a:xfrm>
          <a:prstGeom prst="rect">
            <a:avLst/>
          </a:prstGeom>
          <a:noFill/>
        </p:spPr>
        <p:txBody>
          <a:bodyPr wrap="square" rtlCol="0">
            <a:spAutoFit/>
          </a:bodyPr>
          <a:lstStyle/>
          <a:p>
            <a:r>
              <a:rPr lang="en-GB" dirty="0"/>
              <a:t>Cellos are lower in pitch than</a:t>
            </a:r>
          </a:p>
          <a:p>
            <a:endParaRPr lang="en-GB" dirty="0"/>
          </a:p>
        </p:txBody>
      </p:sp>
      <p:sp>
        <p:nvSpPr>
          <p:cNvPr id="5" name="TextBox 4">
            <a:extLst>
              <a:ext uri="{FF2B5EF4-FFF2-40B4-BE49-F238E27FC236}">
                <a16:creationId xmlns:a16="http://schemas.microsoft.com/office/drawing/2014/main" id="{A7814C0D-9BA5-4E3E-9D86-532C065F73F2}"/>
              </a:ext>
            </a:extLst>
          </p:cNvPr>
          <p:cNvSpPr txBox="1"/>
          <p:nvPr/>
        </p:nvSpPr>
        <p:spPr>
          <a:xfrm>
            <a:off x="516194" y="5663381"/>
            <a:ext cx="7860890" cy="1200329"/>
          </a:xfrm>
          <a:prstGeom prst="rect">
            <a:avLst/>
          </a:prstGeom>
          <a:noFill/>
        </p:spPr>
        <p:txBody>
          <a:bodyPr wrap="square" rtlCol="0">
            <a:spAutoFit/>
          </a:bodyPr>
          <a:lstStyle/>
          <a:p>
            <a:r>
              <a:rPr lang="en-GB" u="sng" dirty="0">
                <a:solidFill>
                  <a:srgbClr val="7030A0"/>
                </a:solidFill>
                <a:highlight>
                  <a:srgbClr val="00FF00"/>
                </a:highlight>
                <a:latin typeface="Comic Sans MS" panose="030F0702030302020204" pitchFamily="66" charset="0"/>
              </a:rPr>
              <a:t>Step for depth</a:t>
            </a:r>
          </a:p>
          <a:p>
            <a:r>
              <a:rPr lang="en-GB" dirty="0">
                <a:solidFill>
                  <a:srgbClr val="7030A0"/>
                </a:solidFill>
                <a:highlight>
                  <a:srgbClr val="00FF00"/>
                </a:highlight>
                <a:latin typeface="Comic Sans MS" panose="030F0702030302020204" pitchFamily="66" charset="0"/>
              </a:rPr>
              <a:t>Can you describe the pitch of each instrument and compare to another instrument of the same pitch.</a:t>
            </a:r>
          </a:p>
          <a:p>
            <a:endParaRPr lang="en-GB" dirty="0"/>
          </a:p>
        </p:txBody>
      </p:sp>
    </p:spTree>
    <p:extLst>
      <p:ext uri="{BB962C8B-B14F-4D97-AF65-F5344CB8AC3E}">
        <p14:creationId xmlns:p14="http://schemas.microsoft.com/office/powerpoint/2010/main" val="3875413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0" y="0"/>
            <a:ext cx="9144000" cy="677108"/>
          </a:xfrm>
          <a:prstGeom prst="rect">
            <a:avLst/>
          </a:prstGeom>
          <a:solidFill>
            <a:srgbClr val="7030A0"/>
          </a:solidFill>
        </p:spPr>
        <p:txBody>
          <a:bodyPr wrap="square" rtlCol="0">
            <a:spAutoFit/>
          </a:bodyPr>
          <a:lstStyle/>
          <a:p>
            <a:r>
              <a:rPr lang="en-GB" sz="3800" dirty="0">
                <a:solidFill>
                  <a:schemeClr val="bg1"/>
                </a:solidFill>
                <a:latin typeface="Comic Sans MS" panose="030F0702030302020204" pitchFamily="66" charset="0"/>
              </a:rPr>
              <a:t>Talk Task</a:t>
            </a:r>
          </a:p>
        </p:txBody>
      </p:sp>
      <p:pic>
        <p:nvPicPr>
          <p:cNvPr id="19" name="Picture 18"/>
          <p:cNvPicPr>
            <a:picLocks noChangeAspect="1"/>
          </p:cNvPicPr>
          <p:nvPr/>
        </p:nvPicPr>
        <p:blipFill>
          <a:blip r:embed="rId2"/>
          <a:stretch>
            <a:fillRect/>
          </a:stretch>
        </p:blipFill>
        <p:spPr>
          <a:xfrm>
            <a:off x="7841059" y="65088"/>
            <a:ext cx="1172214" cy="546931"/>
          </a:xfrm>
          <a:prstGeom prst="rect">
            <a:avLst/>
          </a:prstGeom>
        </p:spPr>
      </p:pic>
      <p:pic>
        <p:nvPicPr>
          <p:cNvPr id="14" name="Picture 13"/>
          <p:cNvPicPr>
            <a:picLocks noChangeAspect="1"/>
          </p:cNvPicPr>
          <p:nvPr/>
        </p:nvPicPr>
        <p:blipFill>
          <a:blip r:embed="rId3"/>
          <a:stretch>
            <a:fillRect/>
          </a:stretch>
        </p:blipFill>
        <p:spPr>
          <a:xfrm>
            <a:off x="0" y="3746222"/>
            <a:ext cx="2914021" cy="3111778"/>
          </a:xfrm>
          <a:prstGeom prst="rect">
            <a:avLst/>
          </a:prstGeom>
        </p:spPr>
      </p:pic>
      <p:sp>
        <p:nvSpPr>
          <p:cNvPr id="15" name="TextBox 14"/>
          <p:cNvSpPr txBox="1"/>
          <p:nvPr/>
        </p:nvSpPr>
        <p:spPr>
          <a:xfrm>
            <a:off x="753626" y="2172092"/>
            <a:ext cx="7790715" cy="523220"/>
          </a:xfrm>
          <a:prstGeom prst="rect">
            <a:avLst/>
          </a:prstGeom>
          <a:noFill/>
        </p:spPr>
        <p:txBody>
          <a:bodyPr wrap="square" rtlCol="0">
            <a:spAutoFit/>
          </a:bodyPr>
          <a:lstStyle/>
          <a:p>
            <a:r>
              <a:rPr lang="en-GB" sz="2800" b="1" dirty="0">
                <a:effectLst>
                  <a:glow rad="228600">
                    <a:schemeClr val="accent4">
                      <a:satMod val="175000"/>
                      <a:alpha val="40000"/>
                    </a:schemeClr>
                  </a:glow>
                </a:effectLst>
                <a:latin typeface="Comic Sans MS" panose="030F0702030302020204" pitchFamily="66" charset="0"/>
              </a:rPr>
              <a:t>How can we make the string vibrate?</a:t>
            </a:r>
          </a:p>
        </p:txBody>
      </p:sp>
      <p:sp>
        <p:nvSpPr>
          <p:cNvPr id="16" name="TextBox 15"/>
          <p:cNvSpPr txBox="1"/>
          <p:nvPr/>
        </p:nvSpPr>
        <p:spPr>
          <a:xfrm>
            <a:off x="1972719" y="2887879"/>
            <a:ext cx="6571622" cy="954107"/>
          </a:xfrm>
          <a:prstGeom prst="rect">
            <a:avLst/>
          </a:prstGeom>
          <a:noFill/>
        </p:spPr>
        <p:txBody>
          <a:bodyPr wrap="square" rtlCol="0">
            <a:spAutoFit/>
          </a:bodyPr>
          <a:lstStyle/>
          <a:p>
            <a:r>
              <a:rPr lang="en-GB" sz="2800" b="1" dirty="0">
                <a:effectLst>
                  <a:glow rad="228600">
                    <a:schemeClr val="accent4">
                      <a:satMod val="175000"/>
                      <a:alpha val="40000"/>
                    </a:schemeClr>
                  </a:glow>
                </a:effectLst>
                <a:latin typeface="Comic Sans MS" panose="030F0702030302020204" pitchFamily="66" charset="0"/>
              </a:rPr>
              <a:t>Does the size of the instrument make a difference to the sound?</a:t>
            </a:r>
          </a:p>
        </p:txBody>
      </p:sp>
      <p:pic>
        <p:nvPicPr>
          <p:cNvPr id="17" name="Picture 16"/>
          <p:cNvPicPr>
            <a:picLocks noChangeAspect="1"/>
          </p:cNvPicPr>
          <p:nvPr/>
        </p:nvPicPr>
        <p:blipFill rotWithShape="1">
          <a:blip r:embed="rId4"/>
          <a:srcRect b="81702"/>
          <a:stretch/>
        </p:blipFill>
        <p:spPr>
          <a:xfrm>
            <a:off x="598243" y="869675"/>
            <a:ext cx="7946099" cy="1109850"/>
          </a:xfrm>
          <a:prstGeom prst="rect">
            <a:avLst/>
          </a:prstGeom>
        </p:spPr>
      </p:pic>
      <p:sp>
        <p:nvSpPr>
          <p:cNvPr id="18" name="TextBox 17"/>
          <p:cNvSpPr txBox="1"/>
          <p:nvPr/>
        </p:nvSpPr>
        <p:spPr>
          <a:xfrm>
            <a:off x="2914021" y="4343837"/>
            <a:ext cx="6571622" cy="2246769"/>
          </a:xfrm>
          <a:prstGeom prst="rect">
            <a:avLst/>
          </a:prstGeom>
          <a:noFill/>
        </p:spPr>
        <p:txBody>
          <a:bodyPr wrap="square" rtlCol="0">
            <a:spAutoFit/>
          </a:bodyPr>
          <a:lstStyle/>
          <a:p>
            <a:r>
              <a:rPr lang="en-GB" sz="2800" b="1" dirty="0">
                <a:effectLst>
                  <a:glow rad="228600">
                    <a:schemeClr val="accent4">
                      <a:satMod val="175000"/>
                      <a:alpha val="40000"/>
                    </a:schemeClr>
                  </a:glow>
                </a:effectLst>
                <a:latin typeface="Comic Sans MS" panose="030F0702030302020204" pitchFamily="66" charset="0"/>
              </a:rPr>
              <a:t>How can we make the sound louder or quieter?</a:t>
            </a:r>
          </a:p>
          <a:p>
            <a:endParaRPr lang="en-GB" sz="2800" b="1" dirty="0">
              <a:effectLst>
                <a:glow rad="228600">
                  <a:schemeClr val="accent4">
                    <a:satMod val="175000"/>
                    <a:alpha val="40000"/>
                  </a:schemeClr>
                </a:glow>
              </a:effectLst>
              <a:latin typeface="Comic Sans MS" panose="030F0702030302020204" pitchFamily="66" charset="0"/>
            </a:endParaRPr>
          </a:p>
          <a:p>
            <a:r>
              <a:rPr lang="en-GB" sz="2800" b="1" dirty="0">
                <a:effectLst>
                  <a:glow rad="228600">
                    <a:schemeClr val="accent4">
                      <a:satMod val="175000"/>
                      <a:alpha val="40000"/>
                    </a:schemeClr>
                  </a:glow>
                </a:effectLst>
                <a:latin typeface="Comic Sans MS" panose="030F0702030302020204" pitchFamily="66" charset="0"/>
              </a:rPr>
              <a:t>Add this information to your mind map.</a:t>
            </a:r>
          </a:p>
        </p:txBody>
      </p:sp>
    </p:spTree>
    <p:extLst>
      <p:ext uri="{BB962C8B-B14F-4D97-AF65-F5344CB8AC3E}">
        <p14:creationId xmlns:p14="http://schemas.microsoft.com/office/powerpoint/2010/main" val="1514965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0" y="0"/>
            <a:ext cx="9144000" cy="677108"/>
          </a:xfrm>
          <a:prstGeom prst="rect">
            <a:avLst/>
          </a:prstGeom>
          <a:solidFill>
            <a:srgbClr val="7030A0"/>
          </a:solidFill>
        </p:spPr>
        <p:txBody>
          <a:bodyPr wrap="square" rtlCol="0">
            <a:spAutoFit/>
          </a:bodyPr>
          <a:lstStyle/>
          <a:p>
            <a:r>
              <a:rPr lang="en-GB" sz="3800" dirty="0">
                <a:solidFill>
                  <a:schemeClr val="bg1"/>
                </a:solidFill>
                <a:latin typeface="Comic Sans MS" panose="030F0702030302020204" pitchFamily="66" charset="0"/>
              </a:rPr>
              <a:t>And finally…</a:t>
            </a:r>
          </a:p>
        </p:txBody>
      </p:sp>
      <p:pic>
        <p:nvPicPr>
          <p:cNvPr id="7" name="Picture 6"/>
          <p:cNvPicPr>
            <a:picLocks noChangeAspect="1"/>
          </p:cNvPicPr>
          <p:nvPr/>
        </p:nvPicPr>
        <p:blipFill>
          <a:blip r:embed="rId3"/>
          <a:stretch>
            <a:fillRect/>
          </a:stretch>
        </p:blipFill>
        <p:spPr>
          <a:xfrm>
            <a:off x="7841059" y="65088"/>
            <a:ext cx="1172214" cy="546931"/>
          </a:xfrm>
          <a:prstGeom prst="rect">
            <a:avLst/>
          </a:prstGeom>
        </p:spPr>
      </p:pic>
      <p:sp>
        <p:nvSpPr>
          <p:cNvPr id="5" name="TextBox 4"/>
          <p:cNvSpPr txBox="1"/>
          <p:nvPr/>
        </p:nvSpPr>
        <p:spPr>
          <a:xfrm>
            <a:off x="140209" y="3706711"/>
            <a:ext cx="2532654" cy="2308324"/>
          </a:xfrm>
          <a:prstGeom prst="rect">
            <a:avLst/>
          </a:prstGeom>
          <a:noFill/>
        </p:spPr>
        <p:txBody>
          <a:bodyPr wrap="square" rtlCol="0">
            <a:spAutoFit/>
          </a:bodyPr>
          <a:lstStyle/>
          <a:p>
            <a:pPr algn="ctr"/>
            <a:r>
              <a:rPr lang="en-GB" sz="2800" b="1" dirty="0">
                <a:effectLst>
                  <a:glow rad="228600">
                    <a:srgbClr val="CCCCFF">
                      <a:alpha val="40000"/>
                    </a:srgbClr>
                  </a:glow>
                </a:effectLst>
                <a:latin typeface="Comic Sans MS" panose="030F0702030302020204" pitchFamily="66" charset="0"/>
              </a:rPr>
              <a:t>Watch each of the clips and imitate playing the instruments</a:t>
            </a:r>
            <a:r>
              <a:rPr lang="en-GB" sz="3200" b="1" dirty="0">
                <a:effectLst>
                  <a:glow rad="228600">
                    <a:srgbClr val="CCCCFF">
                      <a:alpha val="40000"/>
                    </a:srgbClr>
                  </a:glow>
                </a:effectLst>
                <a:latin typeface="Comic Sans MS" panose="030F0702030302020204" pitchFamily="66" charset="0"/>
              </a:rPr>
              <a:t>.</a:t>
            </a:r>
            <a:endParaRPr lang="en-GB" sz="2800" b="1" dirty="0">
              <a:effectLst>
                <a:glow rad="228600">
                  <a:srgbClr val="CCCCFF">
                    <a:alpha val="40000"/>
                  </a:srgbClr>
                </a:glow>
              </a:effectLst>
              <a:latin typeface="Comic Sans MS" panose="030F0702030302020204" pitchFamily="66" charset="0"/>
            </a:endParaRPr>
          </a:p>
        </p:txBody>
      </p:sp>
      <p:pic>
        <p:nvPicPr>
          <p:cNvPr id="4" name="Picture 3">
            <a:hlinkClick r:id="rId4"/>
          </p:cNvPr>
          <p:cNvPicPr>
            <a:picLocks noChangeAspect="1"/>
          </p:cNvPicPr>
          <p:nvPr/>
        </p:nvPicPr>
        <p:blipFill>
          <a:blip r:embed="rId5"/>
          <a:stretch>
            <a:fillRect/>
          </a:stretch>
        </p:blipFill>
        <p:spPr>
          <a:xfrm>
            <a:off x="140209" y="755563"/>
            <a:ext cx="5034692" cy="2782453"/>
          </a:xfrm>
          <a:prstGeom prst="rect">
            <a:avLst/>
          </a:prstGeom>
        </p:spPr>
      </p:pic>
      <p:pic>
        <p:nvPicPr>
          <p:cNvPr id="6" name="Picture 5">
            <a:hlinkClick r:id="rId6"/>
          </p:cNvPr>
          <p:cNvPicPr>
            <a:picLocks noChangeAspect="1"/>
          </p:cNvPicPr>
          <p:nvPr/>
        </p:nvPicPr>
        <p:blipFill>
          <a:blip r:embed="rId7"/>
          <a:stretch>
            <a:fillRect/>
          </a:stretch>
        </p:blipFill>
        <p:spPr>
          <a:xfrm>
            <a:off x="3142489" y="3617405"/>
            <a:ext cx="6001511" cy="3161463"/>
          </a:xfrm>
          <a:prstGeom prst="rect">
            <a:avLst/>
          </a:prstGeom>
        </p:spPr>
      </p:pic>
    </p:spTree>
    <p:extLst>
      <p:ext uri="{BB962C8B-B14F-4D97-AF65-F5344CB8AC3E}">
        <p14:creationId xmlns:p14="http://schemas.microsoft.com/office/powerpoint/2010/main" val="1462032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384</TotalTime>
  <Words>1463</Words>
  <Application>Microsoft Office PowerPoint</Application>
  <PresentationFormat>On-screen Show (4:3)</PresentationFormat>
  <Paragraphs>139</Paragraphs>
  <Slides>15</Slides>
  <Notes>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Calibri</vt:lpstr>
      <vt:lpstr>Calibri Light</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Alison Neville</dc:creator>
  <cp:lastModifiedBy>opal mullen</cp:lastModifiedBy>
  <cp:revision>57</cp:revision>
  <dcterms:created xsi:type="dcterms:W3CDTF">2019-05-01T12:59:06Z</dcterms:created>
  <dcterms:modified xsi:type="dcterms:W3CDTF">2020-12-15T13:33:20Z</dcterms:modified>
</cp:coreProperties>
</file>